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25"/>
  </p:notesMasterIdLst>
  <p:handoutMasterIdLst>
    <p:handoutMasterId r:id="rId26"/>
  </p:handoutMasterIdLst>
  <p:sldIdLst>
    <p:sldId id="39015" r:id="rId2"/>
    <p:sldId id="4499" r:id="rId3"/>
    <p:sldId id="38995" r:id="rId4"/>
    <p:sldId id="38996" r:id="rId5"/>
    <p:sldId id="38998" r:id="rId6"/>
    <p:sldId id="39000" r:id="rId7"/>
    <p:sldId id="39001" r:id="rId8"/>
    <p:sldId id="39014" r:id="rId9"/>
    <p:sldId id="39002" r:id="rId10"/>
    <p:sldId id="39003" r:id="rId11"/>
    <p:sldId id="39004" r:id="rId12"/>
    <p:sldId id="39018" r:id="rId13"/>
    <p:sldId id="39005" r:id="rId14"/>
    <p:sldId id="39006" r:id="rId15"/>
    <p:sldId id="39009" r:id="rId16"/>
    <p:sldId id="39008" r:id="rId17"/>
    <p:sldId id="39010" r:id="rId18"/>
    <p:sldId id="39011" r:id="rId19"/>
    <p:sldId id="39012" r:id="rId20"/>
    <p:sldId id="39013" r:id="rId21"/>
    <p:sldId id="38881" r:id="rId22"/>
    <p:sldId id="38994" r:id="rId23"/>
    <p:sldId id="39019" r:id="rId24"/>
  </p:sldIdLst>
  <p:sldSz cx="9144000" cy="6858000" type="overhead"/>
  <p:notesSz cx="6858000" cy="9144000"/>
  <p:defaultTextStyle>
    <a:defPPr>
      <a:defRPr lang="en-US"/>
    </a:defPPr>
    <a:lvl1pPr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1pPr>
    <a:lvl2pPr marL="4572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2pPr>
    <a:lvl3pPr marL="9144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3pPr>
    <a:lvl4pPr marL="13716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4pPr>
    <a:lvl5pPr marL="18288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kern="1200">
        <a:solidFill>
          <a:schemeClr val="tx1"/>
        </a:solidFill>
        <a:latin typeface="Arial" charset="0"/>
        <a:ea typeface="ＭＳ Ｐゴシック" charset="0"/>
        <a:cs typeface="ＭＳ Ｐゴシック" charset="0"/>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qiyan" initials="MO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F6128"/>
    <a:srgbClr val="0432FF"/>
    <a:srgbClr val="FF2F92"/>
    <a:srgbClr val="73FEFF"/>
    <a:srgbClr val="FF40FF"/>
    <a:srgbClr val="FF89D7"/>
    <a:srgbClr val="FF8AD8"/>
    <a:srgbClr val="FF94E8"/>
    <a:srgbClr val="D883FF"/>
    <a:srgbClr val="DFDFD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7125"/>
    <p:restoredTop sz="96197"/>
  </p:normalViewPr>
  <p:slideViewPr>
    <p:cSldViewPr snapToObjects="1">
      <p:cViewPr>
        <p:scale>
          <a:sx n="116" d="100"/>
          <a:sy n="116" d="100"/>
        </p:scale>
        <p:origin x="-80" y="37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CDAF4FBB-4CD4-1D4A-8B53-9CCC9F99C4F0}" type="datetimeFigureOut">
              <a:rPr lang="en-US"/>
              <a:pPr>
                <a:defRPr/>
              </a:pPr>
              <a:t>7/4/25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6DB665D7-AFE7-754D-A5FB-A4F913645A4C}" type="slidenum">
              <a:rPr lang="en-US"/>
              <a:pPr>
                <a:defRPr/>
              </a:pPr>
              <a:t>‹#›</a:t>
            </a:fld>
            <a:endParaRPr lang="en-US"/>
          </a:p>
        </p:txBody>
      </p:sp>
    </p:spTree>
    <p:extLst>
      <p:ext uri="{BB962C8B-B14F-4D97-AF65-F5344CB8AC3E}">
        <p14:creationId xmlns:p14="http://schemas.microsoft.com/office/powerpoint/2010/main" val="19448326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atin typeface="Calibri"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charset="0"/>
              </a:defRPr>
            </a:lvl1pPr>
          </a:lstStyle>
          <a:p>
            <a:pPr>
              <a:defRPr/>
            </a:pPr>
            <a:fld id="{F509F8A9-3B59-8C4A-9A75-C6E3A4052D6D}" type="datetime1">
              <a:rPr lang="en-US"/>
              <a:pPr>
                <a:defRPr/>
              </a:pPr>
              <a:t>7/4/25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wrap="square" lIns="91440" tIns="45720" rIns="91440" bIns="45720" numCol="1" anchor="ctr" anchorCtr="0" compatLnSpc="1">
            <a:prstTxWarp prst="textNoShape">
              <a:avLst/>
            </a:prstTxWarp>
          </a:bodyP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atin typeface="Calibri"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charset="0"/>
              </a:defRPr>
            </a:lvl1pPr>
          </a:lstStyle>
          <a:p>
            <a:pPr>
              <a:defRPr/>
            </a:pPr>
            <a:fld id="{04DC6D68-ECA3-B943-9812-6398A5B3112C}" type="slidenum">
              <a:rPr lang="en-US"/>
              <a:pPr>
                <a:defRPr/>
              </a:pPr>
              <a:t>‹#›</a:t>
            </a:fld>
            <a:endParaRPr lang="en-US"/>
          </a:p>
        </p:txBody>
      </p:sp>
    </p:spTree>
    <p:extLst>
      <p:ext uri="{BB962C8B-B14F-4D97-AF65-F5344CB8AC3E}">
        <p14:creationId xmlns:p14="http://schemas.microsoft.com/office/powerpoint/2010/main" val="522561208"/>
      </p:ext>
    </p:extLst>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ＭＳ Ｐゴシック" pitchFamily="-65"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3A1DF17-A28C-4D46-829F-D8D110C09314}" type="slidenum">
              <a:rPr lang="zh-CN" altLang="en-US" smtClean="0"/>
              <a:pPr/>
              <a:t>1</a:t>
            </a:fld>
            <a:endParaRPr lang="zh-CN" altLang="en-US"/>
          </a:p>
        </p:txBody>
      </p:sp>
    </p:spTree>
    <p:extLst>
      <p:ext uri="{BB962C8B-B14F-4D97-AF65-F5344CB8AC3E}">
        <p14:creationId xmlns:p14="http://schemas.microsoft.com/office/powerpoint/2010/main" val="38237302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66FEDD-695F-43BF-2621-9BA87D53FFCA}"/>
            </a:ext>
          </a:extLst>
        </p:cNvPr>
        <p:cNvGrpSpPr/>
        <p:nvPr/>
      </p:nvGrpSpPr>
      <p:grpSpPr>
        <a:xfrm>
          <a:off x="0" y="0"/>
          <a:ext cx="0" cy="0"/>
          <a:chOff x="0" y="0"/>
          <a:chExt cx="0" cy="0"/>
        </a:xfrm>
      </p:grpSpPr>
      <p:sp>
        <p:nvSpPr>
          <p:cNvPr id="29698" name="幻灯片图像占位符 1">
            <a:extLst>
              <a:ext uri="{FF2B5EF4-FFF2-40B4-BE49-F238E27FC236}">
                <a16:creationId xmlns:a16="http://schemas.microsoft.com/office/drawing/2014/main" id="{EECD245E-F5BA-B1CE-DEE5-EAC8B9E941A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9699" name="备注占位符 2">
            <a:extLst>
              <a:ext uri="{FF2B5EF4-FFF2-40B4-BE49-F238E27FC236}">
                <a16:creationId xmlns:a16="http://schemas.microsoft.com/office/drawing/2014/main" id="{1526F54F-4E30-3539-0019-41CFE65AE168}"/>
              </a:ext>
            </a:extLst>
          </p:cNvPr>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zh-CN" altLang="en-US" dirty="0">
              <a:latin typeface="Calibri" charset="0"/>
              <a:ea typeface="宋体" charset="0"/>
              <a:cs typeface="宋体" charset="0"/>
            </a:endParaRPr>
          </a:p>
        </p:txBody>
      </p:sp>
      <p:sp>
        <p:nvSpPr>
          <p:cNvPr id="29700" name="灯片编号占位符 3">
            <a:extLst>
              <a:ext uri="{FF2B5EF4-FFF2-40B4-BE49-F238E27FC236}">
                <a16:creationId xmlns:a16="http://schemas.microsoft.com/office/drawing/2014/main" id="{37B2FEA5-1215-B3B8-CF46-E831EC09C00A}"/>
              </a:ext>
            </a:extLst>
          </p:cNvPr>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fld id="{47C44340-7D27-3544-A68F-91AB0551C05E}" type="slidenum">
              <a:rPr lang="zh-CN" altLang="en-US" sz="1200"/>
              <a:pPr eaLnBrk="1" hangingPunct="1"/>
              <a:t>10</a:t>
            </a:fld>
            <a:endParaRPr lang="zh-CN" altLang="en-US" sz="1200"/>
          </a:p>
        </p:txBody>
      </p:sp>
      <p:sp>
        <p:nvSpPr>
          <p:cNvPr id="29701" name="日期占位符 4">
            <a:extLst>
              <a:ext uri="{FF2B5EF4-FFF2-40B4-BE49-F238E27FC236}">
                <a16:creationId xmlns:a16="http://schemas.microsoft.com/office/drawing/2014/main" id="{D9862DAB-5590-D7F6-D54E-61EDC65978B6}"/>
              </a:ext>
            </a:extLst>
          </p:cNvPr>
          <p:cNvSpPr>
            <a:spLocks noGrp="1"/>
          </p:cNvSpPr>
          <p:nvPr>
            <p:ph type="dt" sz="quarter"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fld id="{CD9CF25B-2907-5643-AC42-CAF2443E6637}" type="datetime1">
              <a:rPr lang="zh-CN" altLang="en-US" sz="1200"/>
              <a:pPr eaLnBrk="1" hangingPunct="1"/>
              <a:t>2025/7/4</a:t>
            </a:fld>
            <a:endParaRPr lang="zh-CN" altLang="en-US" sz="1200"/>
          </a:p>
        </p:txBody>
      </p:sp>
      <p:sp>
        <p:nvSpPr>
          <p:cNvPr id="29702" name="页脚占位符 5">
            <a:extLst>
              <a:ext uri="{FF2B5EF4-FFF2-40B4-BE49-F238E27FC236}">
                <a16:creationId xmlns:a16="http://schemas.microsoft.com/office/drawing/2014/main" id="{DC4C1D49-F8D4-85AE-96D7-9463BCF3ADC8}"/>
              </a:ext>
            </a:extLst>
          </p:cNvPr>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endParaRPr lang="zh-CN" altLang="en-US" sz="1200"/>
          </a:p>
        </p:txBody>
      </p:sp>
      <p:sp>
        <p:nvSpPr>
          <p:cNvPr id="29703" name="页眉占位符 6">
            <a:extLst>
              <a:ext uri="{FF2B5EF4-FFF2-40B4-BE49-F238E27FC236}">
                <a16:creationId xmlns:a16="http://schemas.microsoft.com/office/drawing/2014/main" id="{0D2BE691-68F9-1AFE-FE04-5BEF85D958DE}"/>
              </a:ext>
            </a:extLst>
          </p:cNvPr>
          <p:cNvSpPr>
            <a:spLocks noGrp="1"/>
          </p:cNvSpPr>
          <p:nvPr>
            <p:ph type="hdr" sz="quarter"/>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endParaRPr lang="zh-CN" altLang="en-US" sz="1200"/>
          </a:p>
        </p:txBody>
      </p:sp>
    </p:spTree>
    <p:extLst>
      <p:ext uri="{BB962C8B-B14F-4D97-AF65-F5344CB8AC3E}">
        <p14:creationId xmlns:p14="http://schemas.microsoft.com/office/powerpoint/2010/main" val="31737201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235964-5E98-BD00-FF4A-4B9463B9D9EC}"/>
            </a:ext>
          </a:extLst>
        </p:cNvPr>
        <p:cNvGrpSpPr/>
        <p:nvPr/>
      </p:nvGrpSpPr>
      <p:grpSpPr>
        <a:xfrm>
          <a:off x="0" y="0"/>
          <a:ext cx="0" cy="0"/>
          <a:chOff x="0" y="0"/>
          <a:chExt cx="0" cy="0"/>
        </a:xfrm>
      </p:grpSpPr>
      <p:sp>
        <p:nvSpPr>
          <p:cNvPr id="29698" name="幻灯片图像占位符 1">
            <a:extLst>
              <a:ext uri="{FF2B5EF4-FFF2-40B4-BE49-F238E27FC236}">
                <a16:creationId xmlns:a16="http://schemas.microsoft.com/office/drawing/2014/main" id="{C8D310BF-B850-00AE-9664-E02EF40F89A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9699" name="备注占位符 2">
            <a:extLst>
              <a:ext uri="{FF2B5EF4-FFF2-40B4-BE49-F238E27FC236}">
                <a16:creationId xmlns:a16="http://schemas.microsoft.com/office/drawing/2014/main" id="{A78DADF9-5921-A1BE-FE8A-1B86D3674F5A}"/>
              </a:ext>
            </a:extLst>
          </p:cNvPr>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zh-CN" altLang="en-US" dirty="0">
              <a:latin typeface="Calibri" charset="0"/>
              <a:ea typeface="宋体" charset="0"/>
              <a:cs typeface="宋体" charset="0"/>
            </a:endParaRPr>
          </a:p>
        </p:txBody>
      </p:sp>
      <p:sp>
        <p:nvSpPr>
          <p:cNvPr id="29700" name="灯片编号占位符 3">
            <a:extLst>
              <a:ext uri="{FF2B5EF4-FFF2-40B4-BE49-F238E27FC236}">
                <a16:creationId xmlns:a16="http://schemas.microsoft.com/office/drawing/2014/main" id="{5C1DECFF-F709-1BA9-66BF-C163AB48BDEF}"/>
              </a:ext>
            </a:extLst>
          </p:cNvPr>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fld id="{47C44340-7D27-3544-A68F-91AB0551C05E}" type="slidenum">
              <a:rPr lang="zh-CN" altLang="en-US" sz="1200"/>
              <a:pPr eaLnBrk="1" hangingPunct="1"/>
              <a:t>11</a:t>
            </a:fld>
            <a:endParaRPr lang="zh-CN" altLang="en-US" sz="1200"/>
          </a:p>
        </p:txBody>
      </p:sp>
      <p:sp>
        <p:nvSpPr>
          <p:cNvPr id="29701" name="日期占位符 4">
            <a:extLst>
              <a:ext uri="{FF2B5EF4-FFF2-40B4-BE49-F238E27FC236}">
                <a16:creationId xmlns:a16="http://schemas.microsoft.com/office/drawing/2014/main" id="{E4A2EFB4-B249-9C12-655F-46418745791A}"/>
              </a:ext>
            </a:extLst>
          </p:cNvPr>
          <p:cNvSpPr>
            <a:spLocks noGrp="1"/>
          </p:cNvSpPr>
          <p:nvPr>
            <p:ph type="dt" sz="quarter"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fld id="{CD9CF25B-2907-5643-AC42-CAF2443E6637}" type="datetime1">
              <a:rPr lang="zh-CN" altLang="en-US" sz="1200"/>
              <a:pPr eaLnBrk="1" hangingPunct="1"/>
              <a:t>2025/7/4</a:t>
            </a:fld>
            <a:endParaRPr lang="zh-CN" altLang="en-US" sz="1200"/>
          </a:p>
        </p:txBody>
      </p:sp>
      <p:sp>
        <p:nvSpPr>
          <p:cNvPr id="29702" name="页脚占位符 5">
            <a:extLst>
              <a:ext uri="{FF2B5EF4-FFF2-40B4-BE49-F238E27FC236}">
                <a16:creationId xmlns:a16="http://schemas.microsoft.com/office/drawing/2014/main" id="{C893ACA7-7184-7001-D84E-0EBB376EDA68}"/>
              </a:ext>
            </a:extLst>
          </p:cNvPr>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endParaRPr lang="zh-CN" altLang="en-US" sz="1200"/>
          </a:p>
        </p:txBody>
      </p:sp>
      <p:sp>
        <p:nvSpPr>
          <p:cNvPr id="29703" name="页眉占位符 6">
            <a:extLst>
              <a:ext uri="{FF2B5EF4-FFF2-40B4-BE49-F238E27FC236}">
                <a16:creationId xmlns:a16="http://schemas.microsoft.com/office/drawing/2014/main" id="{B460C5E7-F0A1-E82A-C58D-43E6B5A8B659}"/>
              </a:ext>
            </a:extLst>
          </p:cNvPr>
          <p:cNvSpPr>
            <a:spLocks noGrp="1"/>
          </p:cNvSpPr>
          <p:nvPr>
            <p:ph type="hdr" sz="quarter"/>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endParaRPr lang="zh-CN" altLang="en-US" sz="1200"/>
          </a:p>
        </p:txBody>
      </p:sp>
    </p:spTree>
    <p:extLst>
      <p:ext uri="{BB962C8B-B14F-4D97-AF65-F5344CB8AC3E}">
        <p14:creationId xmlns:p14="http://schemas.microsoft.com/office/powerpoint/2010/main" val="6438372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8FFA9A-91DF-A98C-9F43-7BE5EF53B47F}"/>
            </a:ext>
          </a:extLst>
        </p:cNvPr>
        <p:cNvGrpSpPr/>
        <p:nvPr/>
      </p:nvGrpSpPr>
      <p:grpSpPr>
        <a:xfrm>
          <a:off x="0" y="0"/>
          <a:ext cx="0" cy="0"/>
          <a:chOff x="0" y="0"/>
          <a:chExt cx="0" cy="0"/>
        </a:xfrm>
      </p:grpSpPr>
      <p:sp>
        <p:nvSpPr>
          <p:cNvPr id="29698" name="幻灯片图像占位符 1">
            <a:extLst>
              <a:ext uri="{FF2B5EF4-FFF2-40B4-BE49-F238E27FC236}">
                <a16:creationId xmlns:a16="http://schemas.microsoft.com/office/drawing/2014/main" id="{45729061-6927-2DBF-579B-24A2B1F1347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9699" name="备注占位符 2">
            <a:extLst>
              <a:ext uri="{FF2B5EF4-FFF2-40B4-BE49-F238E27FC236}">
                <a16:creationId xmlns:a16="http://schemas.microsoft.com/office/drawing/2014/main" id="{B2AC665C-93B1-2543-C9D8-AC27209A924C}"/>
              </a:ext>
            </a:extLst>
          </p:cNvPr>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zh-CN" altLang="en-US" dirty="0">
              <a:latin typeface="Calibri" charset="0"/>
              <a:ea typeface="宋体" charset="0"/>
              <a:cs typeface="宋体" charset="0"/>
            </a:endParaRPr>
          </a:p>
        </p:txBody>
      </p:sp>
      <p:sp>
        <p:nvSpPr>
          <p:cNvPr id="29700" name="灯片编号占位符 3">
            <a:extLst>
              <a:ext uri="{FF2B5EF4-FFF2-40B4-BE49-F238E27FC236}">
                <a16:creationId xmlns:a16="http://schemas.microsoft.com/office/drawing/2014/main" id="{961DD1F9-44EF-C7D1-1E98-CB4B429621C8}"/>
              </a:ext>
            </a:extLst>
          </p:cNvPr>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fld id="{47C44340-7D27-3544-A68F-91AB0551C05E}" type="slidenum">
              <a:rPr lang="zh-CN" altLang="en-US" sz="1200"/>
              <a:pPr eaLnBrk="1" hangingPunct="1"/>
              <a:t>12</a:t>
            </a:fld>
            <a:endParaRPr lang="zh-CN" altLang="en-US" sz="1200"/>
          </a:p>
        </p:txBody>
      </p:sp>
      <p:sp>
        <p:nvSpPr>
          <p:cNvPr id="29701" name="日期占位符 4">
            <a:extLst>
              <a:ext uri="{FF2B5EF4-FFF2-40B4-BE49-F238E27FC236}">
                <a16:creationId xmlns:a16="http://schemas.microsoft.com/office/drawing/2014/main" id="{E8003E82-8215-4998-D901-5D6C3F66BFE6}"/>
              </a:ext>
            </a:extLst>
          </p:cNvPr>
          <p:cNvSpPr>
            <a:spLocks noGrp="1"/>
          </p:cNvSpPr>
          <p:nvPr>
            <p:ph type="dt" sz="quarter"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fld id="{CD9CF25B-2907-5643-AC42-CAF2443E6637}" type="datetime1">
              <a:rPr lang="zh-CN" altLang="en-US" sz="1200"/>
              <a:pPr eaLnBrk="1" hangingPunct="1"/>
              <a:t>2025/7/4</a:t>
            </a:fld>
            <a:endParaRPr lang="zh-CN" altLang="en-US" sz="1200"/>
          </a:p>
        </p:txBody>
      </p:sp>
      <p:sp>
        <p:nvSpPr>
          <p:cNvPr id="29702" name="页脚占位符 5">
            <a:extLst>
              <a:ext uri="{FF2B5EF4-FFF2-40B4-BE49-F238E27FC236}">
                <a16:creationId xmlns:a16="http://schemas.microsoft.com/office/drawing/2014/main" id="{5AA91F38-B784-F702-2B33-452AF485FDB9}"/>
              </a:ext>
            </a:extLst>
          </p:cNvPr>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endParaRPr lang="zh-CN" altLang="en-US" sz="1200"/>
          </a:p>
        </p:txBody>
      </p:sp>
      <p:sp>
        <p:nvSpPr>
          <p:cNvPr id="29703" name="页眉占位符 6">
            <a:extLst>
              <a:ext uri="{FF2B5EF4-FFF2-40B4-BE49-F238E27FC236}">
                <a16:creationId xmlns:a16="http://schemas.microsoft.com/office/drawing/2014/main" id="{BE304DAA-4644-2ADC-2D14-B46C0652359F}"/>
              </a:ext>
            </a:extLst>
          </p:cNvPr>
          <p:cNvSpPr>
            <a:spLocks noGrp="1"/>
          </p:cNvSpPr>
          <p:nvPr>
            <p:ph type="hdr" sz="quarter"/>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endParaRPr lang="zh-CN" altLang="en-US" sz="1200"/>
          </a:p>
        </p:txBody>
      </p:sp>
    </p:spTree>
    <p:extLst>
      <p:ext uri="{BB962C8B-B14F-4D97-AF65-F5344CB8AC3E}">
        <p14:creationId xmlns:p14="http://schemas.microsoft.com/office/powerpoint/2010/main" val="19653468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AF6903-BF4F-A76F-9A78-4D7C93C1C276}"/>
            </a:ext>
          </a:extLst>
        </p:cNvPr>
        <p:cNvGrpSpPr/>
        <p:nvPr/>
      </p:nvGrpSpPr>
      <p:grpSpPr>
        <a:xfrm>
          <a:off x="0" y="0"/>
          <a:ext cx="0" cy="0"/>
          <a:chOff x="0" y="0"/>
          <a:chExt cx="0" cy="0"/>
        </a:xfrm>
      </p:grpSpPr>
      <p:sp>
        <p:nvSpPr>
          <p:cNvPr id="29698" name="幻灯片图像占位符 1">
            <a:extLst>
              <a:ext uri="{FF2B5EF4-FFF2-40B4-BE49-F238E27FC236}">
                <a16:creationId xmlns:a16="http://schemas.microsoft.com/office/drawing/2014/main" id="{C25AA0DD-8B30-04B9-C626-07B0F1CD4A8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9699" name="备注占位符 2">
            <a:extLst>
              <a:ext uri="{FF2B5EF4-FFF2-40B4-BE49-F238E27FC236}">
                <a16:creationId xmlns:a16="http://schemas.microsoft.com/office/drawing/2014/main" id="{94301E89-A93F-F26B-C2C6-1B46F78F8D00}"/>
              </a:ext>
            </a:extLst>
          </p:cNvPr>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zh-CN" altLang="en-US" dirty="0">
              <a:latin typeface="Calibri" charset="0"/>
              <a:ea typeface="宋体" charset="0"/>
              <a:cs typeface="宋体" charset="0"/>
            </a:endParaRPr>
          </a:p>
        </p:txBody>
      </p:sp>
      <p:sp>
        <p:nvSpPr>
          <p:cNvPr id="29700" name="灯片编号占位符 3">
            <a:extLst>
              <a:ext uri="{FF2B5EF4-FFF2-40B4-BE49-F238E27FC236}">
                <a16:creationId xmlns:a16="http://schemas.microsoft.com/office/drawing/2014/main" id="{CE50B697-EC62-6A60-53F3-5697C897463B}"/>
              </a:ext>
            </a:extLst>
          </p:cNvPr>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fld id="{47C44340-7D27-3544-A68F-91AB0551C05E}" type="slidenum">
              <a:rPr lang="zh-CN" altLang="en-US" sz="1200"/>
              <a:pPr eaLnBrk="1" hangingPunct="1"/>
              <a:t>13</a:t>
            </a:fld>
            <a:endParaRPr lang="zh-CN" altLang="en-US" sz="1200"/>
          </a:p>
        </p:txBody>
      </p:sp>
      <p:sp>
        <p:nvSpPr>
          <p:cNvPr id="29701" name="日期占位符 4">
            <a:extLst>
              <a:ext uri="{FF2B5EF4-FFF2-40B4-BE49-F238E27FC236}">
                <a16:creationId xmlns:a16="http://schemas.microsoft.com/office/drawing/2014/main" id="{F9EF3EFB-B0D7-82CF-DD8F-434A2E62B0EC}"/>
              </a:ext>
            </a:extLst>
          </p:cNvPr>
          <p:cNvSpPr>
            <a:spLocks noGrp="1"/>
          </p:cNvSpPr>
          <p:nvPr>
            <p:ph type="dt" sz="quarter"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fld id="{CD9CF25B-2907-5643-AC42-CAF2443E6637}" type="datetime1">
              <a:rPr lang="zh-CN" altLang="en-US" sz="1200"/>
              <a:pPr eaLnBrk="1" hangingPunct="1"/>
              <a:t>2025/7/4</a:t>
            </a:fld>
            <a:endParaRPr lang="zh-CN" altLang="en-US" sz="1200"/>
          </a:p>
        </p:txBody>
      </p:sp>
      <p:sp>
        <p:nvSpPr>
          <p:cNvPr id="29702" name="页脚占位符 5">
            <a:extLst>
              <a:ext uri="{FF2B5EF4-FFF2-40B4-BE49-F238E27FC236}">
                <a16:creationId xmlns:a16="http://schemas.microsoft.com/office/drawing/2014/main" id="{C3E2CD1D-1508-7DA2-0838-8E660F3A8E42}"/>
              </a:ext>
            </a:extLst>
          </p:cNvPr>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endParaRPr lang="zh-CN" altLang="en-US" sz="1200"/>
          </a:p>
        </p:txBody>
      </p:sp>
      <p:sp>
        <p:nvSpPr>
          <p:cNvPr id="29703" name="页眉占位符 6">
            <a:extLst>
              <a:ext uri="{FF2B5EF4-FFF2-40B4-BE49-F238E27FC236}">
                <a16:creationId xmlns:a16="http://schemas.microsoft.com/office/drawing/2014/main" id="{D1BF082E-D0B8-4CFE-812C-D7D9FC475C5F}"/>
              </a:ext>
            </a:extLst>
          </p:cNvPr>
          <p:cNvSpPr>
            <a:spLocks noGrp="1"/>
          </p:cNvSpPr>
          <p:nvPr>
            <p:ph type="hdr" sz="quarter"/>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endParaRPr lang="zh-CN" altLang="en-US" sz="1200"/>
          </a:p>
        </p:txBody>
      </p:sp>
    </p:spTree>
    <p:extLst>
      <p:ext uri="{BB962C8B-B14F-4D97-AF65-F5344CB8AC3E}">
        <p14:creationId xmlns:p14="http://schemas.microsoft.com/office/powerpoint/2010/main" val="2536857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BA8C1A-F32B-49CF-B761-FF6796220D80}"/>
            </a:ext>
          </a:extLst>
        </p:cNvPr>
        <p:cNvGrpSpPr/>
        <p:nvPr/>
      </p:nvGrpSpPr>
      <p:grpSpPr>
        <a:xfrm>
          <a:off x="0" y="0"/>
          <a:ext cx="0" cy="0"/>
          <a:chOff x="0" y="0"/>
          <a:chExt cx="0" cy="0"/>
        </a:xfrm>
      </p:grpSpPr>
      <p:sp>
        <p:nvSpPr>
          <p:cNvPr id="29698" name="幻灯片图像占位符 1">
            <a:extLst>
              <a:ext uri="{FF2B5EF4-FFF2-40B4-BE49-F238E27FC236}">
                <a16:creationId xmlns:a16="http://schemas.microsoft.com/office/drawing/2014/main" id="{7BE4198B-8188-0ACF-A341-E64E3F8364E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9699" name="备注占位符 2">
            <a:extLst>
              <a:ext uri="{FF2B5EF4-FFF2-40B4-BE49-F238E27FC236}">
                <a16:creationId xmlns:a16="http://schemas.microsoft.com/office/drawing/2014/main" id="{E4480918-79A0-D06F-81E0-A665749DF2B9}"/>
              </a:ext>
            </a:extLst>
          </p:cNvPr>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zh-CN" altLang="en-US" dirty="0">
              <a:latin typeface="Calibri" charset="0"/>
              <a:ea typeface="宋体" charset="0"/>
              <a:cs typeface="宋体" charset="0"/>
            </a:endParaRPr>
          </a:p>
        </p:txBody>
      </p:sp>
      <p:sp>
        <p:nvSpPr>
          <p:cNvPr id="29700" name="灯片编号占位符 3">
            <a:extLst>
              <a:ext uri="{FF2B5EF4-FFF2-40B4-BE49-F238E27FC236}">
                <a16:creationId xmlns:a16="http://schemas.microsoft.com/office/drawing/2014/main" id="{F13CAF4A-A61B-3D87-56FF-57CEC9883CC8}"/>
              </a:ext>
            </a:extLst>
          </p:cNvPr>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fld id="{47C44340-7D27-3544-A68F-91AB0551C05E}" type="slidenum">
              <a:rPr lang="zh-CN" altLang="en-US" sz="1200"/>
              <a:pPr eaLnBrk="1" hangingPunct="1"/>
              <a:t>14</a:t>
            </a:fld>
            <a:endParaRPr lang="zh-CN" altLang="en-US" sz="1200"/>
          </a:p>
        </p:txBody>
      </p:sp>
      <p:sp>
        <p:nvSpPr>
          <p:cNvPr id="29701" name="日期占位符 4">
            <a:extLst>
              <a:ext uri="{FF2B5EF4-FFF2-40B4-BE49-F238E27FC236}">
                <a16:creationId xmlns:a16="http://schemas.microsoft.com/office/drawing/2014/main" id="{DEB3CABB-61CE-74D3-F13D-EF7FCAA192CA}"/>
              </a:ext>
            </a:extLst>
          </p:cNvPr>
          <p:cNvSpPr>
            <a:spLocks noGrp="1"/>
          </p:cNvSpPr>
          <p:nvPr>
            <p:ph type="dt" sz="quarter"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fld id="{CD9CF25B-2907-5643-AC42-CAF2443E6637}" type="datetime1">
              <a:rPr lang="zh-CN" altLang="en-US" sz="1200"/>
              <a:pPr eaLnBrk="1" hangingPunct="1"/>
              <a:t>2025/7/4</a:t>
            </a:fld>
            <a:endParaRPr lang="zh-CN" altLang="en-US" sz="1200"/>
          </a:p>
        </p:txBody>
      </p:sp>
      <p:sp>
        <p:nvSpPr>
          <p:cNvPr id="29702" name="页脚占位符 5">
            <a:extLst>
              <a:ext uri="{FF2B5EF4-FFF2-40B4-BE49-F238E27FC236}">
                <a16:creationId xmlns:a16="http://schemas.microsoft.com/office/drawing/2014/main" id="{4C5CD7F6-B731-C8FD-6223-CCE820166DDC}"/>
              </a:ext>
            </a:extLst>
          </p:cNvPr>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endParaRPr lang="zh-CN" altLang="en-US" sz="1200"/>
          </a:p>
        </p:txBody>
      </p:sp>
      <p:sp>
        <p:nvSpPr>
          <p:cNvPr id="29703" name="页眉占位符 6">
            <a:extLst>
              <a:ext uri="{FF2B5EF4-FFF2-40B4-BE49-F238E27FC236}">
                <a16:creationId xmlns:a16="http://schemas.microsoft.com/office/drawing/2014/main" id="{93F79FD2-04D2-2298-E73F-DEB1AF42CEF3}"/>
              </a:ext>
            </a:extLst>
          </p:cNvPr>
          <p:cNvSpPr>
            <a:spLocks noGrp="1"/>
          </p:cNvSpPr>
          <p:nvPr>
            <p:ph type="hdr" sz="quarter"/>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endParaRPr lang="zh-CN" altLang="en-US" sz="1200"/>
          </a:p>
        </p:txBody>
      </p:sp>
    </p:spTree>
    <p:extLst>
      <p:ext uri="{BB962C8B-B14F-4D97-AF65-F5344CB8AC3E}">
        <p14:creationId xmlns:p14="http://schemas.microsoft.com/office/powerpoint/2010/main" val="7508900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0DF7F2-E7AA-433A-80C7-CB658A153B60}"/>
            </a:ext>
          </a:extLst>
        </p:cNvPr>
        <p:cNvGrpSpPr/>
        <p:nvPr/>
      </p:nvGrpSpPr>
      <p:grpSpPr>
        <a:xfrm>
          <a:off x="0" y="0"/>
          <a:ext cx="0" cy="0"/>
          <a:chOff x="0" y="0"/>
          <a:chExt cx="0" cy="0"/>
        </a:xfrm>
      </p:grpSpPr>
      <p:sp>
        <p:nvSpPr>
          <p:cNvPr id="29698" name="幻灯片图像占位符 1">
            <a:extLst>
              <a:ext uri="{FF2B5EF4-FFF2-40B4-BE49-F238E27FC236}">
                <a16:creationId xmlns:a16="http://schemas.microsoft.com/office/drawing/2014/main" id="{498C5930-02D3-AADD-03AF-E5B46D565AB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9699" name="备注占位符 2">
            <a:extLst>
              <a:ext uri="{FF2B5EF4-FFF2-40B4-BE49-F238E27FC236}">
                <a16:creationId xmlns:a16="http://schemas.microsoft.com/office/drawing/2014/main" id="{F41EBFB7-821B-7208-26B1-36ED69DBBECF}"/>
              </a:ext>
            </a:extLst>
          </p:cNvPr>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zh-CN" altLang="en-US" dirty="0">
              <a:latin typeface="Calibri" charset="0"/>
              <a:ea typeface="宋体" charset="0"/>
              <a:cs typeface="宋体" charset="0"/>
            </a:endParaRPr>
          </a:p>
        </p:txBody>
      </p:sp>
      <p:sp>
        <p:nvSpPr>
          <p:cNvPr id="29700" name="灯片编号占位符 3">
            <a:extLst>
              <a:ext uri="{FF2B5EF4-FFF2-40B4-BE49-F238E27FC236}">
                <a16:creationId xmlns:a16="http://schemas.microsoft.com/office/drawing/2014/main" id="{755240D0-FDF9-266C-9487-198684356BA3}"/>
              </a:ext>
            </a:extLst>
          </p:cNvPr>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fld id="{47C44340-7D27-3544-A68F-91AB0551C05E}" type="slidenum">
              <a:rPr lang="zh-CN" altLang="en-US" sz="1200"/>
              <a:pPr eaLnBrk="1" hangingPunct="1"/>
              <a:t>15</a:t>
            </a:fld>
            <a:endParaRPr lang="zh-CN" altLang="en-US" sz="1200"/>
          </a:p>
        </p:txBody>
      </p:sp>
      <p:sp>
        <p:nvSpPr>
          <p:cNvPr id="29701" name="日期占位符 4">
            <a:extLst>
              <a:ext uri="{FF2B5EF4-FFF2-40B4-BE49-F238E27FC236}">
                <a16:creationId xmlns:a16="http://schemas.microsoft.com/office/drawing/2014/main" id="{F7403EF2-8015-FD82-F2FD-7BF9561A1476}"/>
              </a:ext>
            </a:extLst>
          </p:cNvPr>
          <p:cNvSpPr>
            <a:spLocks noGrp="1"/>
          </p:cNvSpPr>
          <p:nvPr>
            <p:ph type="dt" sz="quarter"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fld id="{CD9CF25B-2907-5643-AC42-CAF2443E6637}" type="datetime1">
              <a:rPr lang="zh-CN" altLang="en-US" sz="1200"/>
              <a:pPr eaLnBrk="1" hangingPunct="1"/>
              <a:t>2025/7/4</a:t>
            </a:fld>
            <a:endParaRPr lang="zh-CN" altLang="en-US" sz="1200"/>
          </a:p>
        </p:txBody>
      </p:sp>
      <p:sp>
        <p:nvSpPr>
          <p:cNvPr id="29702" name="页脚占位符 5">
            <a:extLst>
              <a:ext uri="{FF2B5EF4-FFF2-40B4-BE49-F238E27FC236}">
                <a16:creationId xmlns:a16="http://schemas.microsoft.com/office/drawing/2014/main" id="{DC1CA1B9-9F06-89BC-53E9-24AF9207E58B}"/>
              </a:ext>
            </a:extLst>
          </p:cNvPr>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endParaRPr lang="zh-CN" altLang="en-US" sz="1200"/>
          </a:p>
        </p:txBody>
      </p:sp>
      <p:sp>
        <p:nvSpPr>
          <p:cNvPr id="29703" name="页眉占位符 6">
            <a:extLst>
              <a:ext uri="{FF2B5EF4-FFF2-40B4-BE49-F238E27FC236}">
                <a16:creationId xmlns:a16="http://schemas.microsoft.com/office/drawing/2014/main" id="{80F0C045-14B1-8FC1-5E58-F9FE35AE01CC}"/>
              </a:ext>
            </a:extLst>
          </p:cNvPr>
          <p:cNvSpPr>
            <a:spLocks noGrp="1"/>
          </p:cNvSpPr>
          <p:nvPr>
            <p:ph type="hdr" sz="quarter"/>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endParaRPr lang="zh-CN" altLang="en-US" sz="1200"/>
          </a:p>
        </p:txBody>
      </p:sp>
    </p:spTree>
    <p:extLst>
      <p:ext uri="{BB962C8B-B14F-4D97-AF65-F5344CB8AC3E}">
        <p14:creationId xmlns:p14="http://schemas.microsoft.com/office/powerpoint/2010/main" val="12301338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EAB9A9-DDEC-475D-EB59-6AB5FB610B18}"/>
            </a:ext>
          </a:extLst>
        </p:cNvPr>
        <p:cNvGrpSpPr/>
        <p:nvPr/>
      </p:nvGrpSpPr>
      <p:grpSpPr>
        <a:xfrm>
          <a:off x="0" y="0"/>
          <a:ext cx="0" cy="0"/>
          <a:chOff x="0" y="0"/>
          <a:chExt cx="0" cy="0"/>
        </a:xfrm>
      </p:grpSpPr>
      <p:sp>
        <p:nvSpPr>
          <p:cNvPr id="29698" name="幻灯片图像占位符 1">
            <a:extLst>
              <a:ext uri="{FF2B5EF4-FFF2-40B4-BE49-F238E27FC236}">
                <a16:creationId xmlns:a16="http://schemas.microsoft.com/office/drawing/2014/main" id="{9FA4A4FF-0E5B-3F77-83D2-A978A937C3A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9699" name="备注占位符 2">
            <a:extLst>
              <a:ext uri="{FF2B5EF4-FFF2-40B4-BE49-F238E27FC236}">
                <a16:creationId xmlns:a16="http://schemas.microsoft.com/office/drawing/2014/main" id="{7A8E8AC8-920B-AC37-72F1-85060367B5DF}"/>
              </a:ext>
            </a:extLst>
          </p:cNvPr>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zh-CN" altLang="en-US" dirty="0">
              <a:latin typeface="Calibri" charset="0"/>
              <a:ea typeface="宋体" charset="0"/>
              <a:cs typeface="宋体" charset="0"/>
            </a:endParaRPr>
          </a:p>
        </p:txBody>
      </p:sp>
      <p:sp>
        <p:nvSpPr>
          <p:cNvPr id="29700" name="灯片编号占位符 3">
            <a:extLst>
              <a:ext uri="{FF2B5EF4-FFF2-40B4-BE49-F238E27FC236}">
                <a16:creationId xmlns:a16="http://schemas.microsoft.com/office/drawing/2014/main" id="{DE58433E-0B3A-26FB-067E-A244E7F0FB8F}"/>
              </a:ext>
            </a:extLst>
          </p:cNvPr>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fld id="{47C44340-7D27-3544-A68F-91AB0551C05E}" type="slidenum">
              <a:rPr lang="zh-CN" altLang="en-US" sz="1200"/>
              <a:pPr eaLnBrk="1" hangingPunct="1"/>
              <a:t>16</a:t>
            </a:fld>
            <a:endParaRPr lang="zh-CN" altLang="en-US" sz="1200"/>
          </a:p>
        </p:txBody>
      </p:sp>
      <p:sp>
        <p:nvSpPr>
          <p:cNvPr id="29701" name="日期占位符 4">
            <a:extLst>
              <a:ext uri="{FF2B5EF4-FFF2-40B4-BE49-F238E27FC236}">
                <a16:creationId xmlns:a16="http://schemas.microsoft.com/office/drawing/2014/main" id="{4C54491D-25A1-D043-1017-07AA3CA68827}"/>
              </a:ext>
            </a:extLst>
          </p:cNvPr>
          <p:cNvSpPr>
            <a:spLocks noGrp="1"/>
          </p:cNvSpPr>
          <p:nvPr>
            <p:ph type="dt" sz="quarter"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fld id="{CD9CF25B-2907-5643-AC42-CAF2443E6637}" type="datetime1">
              <a:rPr lang="zh-CN" altLang="en-US" sz="1200"/>
              <a:pPr eaLnBrk="1" hangingPunct="1"/>
              <a:t>2025/7/4</a:t>
            </a:fld>
            <a:endParaRPr lang="zh-CN" altLang="en-US" sz="1200"/>
          </a:p>
        </p:txBody>
      </p:sp>
      <p:sp>
        <p:nvSpPr>
          <p:cNvPr id="29702" name="页脚占位符 5">
            <a:extLst>
              <a:ext uri="{FF2B5EF4-FFF2-40B4-BE49-F238E27FC236}">
                <a16:creationId xmlns:a16="http://schemas.microsoft.com/office/drawing/2014/main" id="{3ED0C04F-7D5D-9130-58A2-856818CFC332}"/>
              </a:ext>
            </a:extLst>
          </p:cNvPr>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endParaRPr lang="zh-CN" altLang="en-US" sz="1200"/>
          </a:p>
        </p:txBody>
      </p:sp>
      <p:sp>
        <p:nvSpPr>
          <p:cNvPr id="29703" name="页眉占位符 6">
            <a:extLst>
              <a:ext uri="{FF2B5EF4-FFF2-40B4-BE49-F238E27FC236}">
                <a16:creationId xmlns:a16="http://schemas.microsoft.com/office/drawing/2014/main" id="{408362EC-41F3-5921-2D41-4D3811A0C165}"/>
              </a:ext>
            </a:extLst>
          </p:cNvPr>
          <p:cNvSpPr>
            <a:spLocks noGrp="1"/>
          </p:cNvSpPr>
          <p:nvPr>
            <p:ph type="hdr" sz="quarter"/>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endParaRPr lang="zh-CN" altLang="en-US" sz="1200"/>
          </a:p>
        </p:txBody>
      </p:sp>
    </p:spTree>
    <p:extLst>
      <p:ext uri="{BB962C8B-B14F-4D97-AF65-F5344CB8AC3E}">
        <p14:creationId xmlns:p14="http://schemas.microsoft.com/office/powerpoint/2010/main" val="21024535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96DF23-6A16-0BF8-C370-C2374D1F3ACF}"/>
            </a:ext>
          </a:extLst>
        </p:cNvPr>
        <p:cNvGrpSpPr/>
        <p:nvPr/>
      </p:nvGrpSpPr>
      <p:grpSpPr>
        <a:xfrm>
          <a:off x="0" y="0"/>
          <a:ext cx="0" cy="0"/>
          <a:chOff x="0" y="0"/>
          <a:chExt cx="0" cy="0"/>
        </a:xfrm>
      </p:grpSpPr>
      <p:sp>
        <p:nvSpPr>
          <p:cNvPr id="29698" name="幻灯片图像占位符 1">
            <a:extLst>
              <a:ext uri="{FF2B5EF4-FFF2-40B4-BE49-F238E27FC236}">
                <a16:creationId xmlns:a16="http://schemas.microsoft.com/office/drawing/2014/main" id="{B1460AF5-4E0F-0497-EC7F-6E77E248E58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9699" name="备注占位符 2">
            <a:extLst>
              <a:ext uri="{FF2B5EF4-FFF2-40B4-BE49-F238E27FC236}">
                <a16:creationId xmlns:a16="http://schemas.microsoft.com/office/drawing/2014/main" id="{7F740518-5202-B717-81AD-E36348136DA5}"/>
              </a:ext>
            </a:extLst>
          </p:cNvPr>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zh-CN" altLang="en-US" dirty="0">
              <a:latin typeface="Calibri" charset="0"/>
              <a:ea typeface="宋体" charset="0"/>
              <a:cs typeface="宋体" charset="0"/>
            </a:endParaRPr>
          </a:p>
        </p:txBody>
      </p:sp>
      <p:sp>
        <p:nvSpPr>
          <p:cNvPr id="29700" name="灯片编号占位符 3">
            <a:extLst>
              <a:ext uri="{FF2B5EF4-FFF2-40B4-BE49-F238E27FC236}">
                <a16:creationId xmlns:a16="http://schemas.microsoft.com/office/drawing/2014/main" id="{35D9D01E-6709-C23C-51DF-75797D8F3B01}"/>
              </a:ext>
            </a:extLst>
          </p:cNvPr>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fld id="{47C44340-7D27-3544-A68F-91AB0551C05E}" type="slidenum">
              <a:rPr lang="zh-CN" altLang="en-US" sz="1200"/>
              <a:pPr eaLnBrk="1" hangingPunct="1"/>
              <a:t>17</a:t>
            </a:fld>
            <a:endParaRPr lang="zh-CN" altLang="en-US" sz="1200"/>
          </a:p>
        </p:txBody>
      </p:sp>
      <p:sp>
        <p:nvSpPr>
          <p:cNvPr id="29701" name="日期占位符 4">
            <a:extLst>
              <a:ext uri="{FF2B5EF4-FFF2-40B4-BE49-F238E27FC236}">
                <a16:creationId xmlns:a16="http://schemas.microsoft.com/office/drawing/2014/main" id="{F6274DA6-2EA4-F7F0-789E-C2799C65E6FC}"/>
              </a:ext>
            </a:extLst>
          </p:cNvPr>
          <p:cNvSpPr>
            <a:spLocks noGrp="1"/>
          </p:cNvSpPr>
          <p:nvPr>
            <p:ph type="dt" sz="quarter"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fld id="{CD9CF25B-2907-5643-AC42-CAF2443E6637}" type="datetime1">
              <a:rPr lang="zh-CN" altLang="en-US" sz="1200"/>
              <a:pPr eaLnBrk="1" hangingPunct="1"/>
              <a:t>2025/7/4</a:t>
            </a:fld>
            <a:endParaRPr lang="zh-CN" altLang="en-US" sz="1200"/>
          </a:p>
        </p:txBody>
      </p:sp>
      <p:sp>
        <p:nvSpPr>
          <p:cNvPr id="29702" name="页脚占位符 5">
            <a:extLst>
              <a:ext uri="{FF2B5EF4-FFF2-40B4-BE49-F238E27FC236}">
                <a16:creationId xmlns:a16="http://schemas.microsoft.com/office/drawing/2014/main" id="{ABD79C09-61EF-B345-17EC-6F568D2E7373}"/>
              </a:ext>
            </a:extLst>
          </p:cNvPr>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endParaRPr lang="zh-CN" altLang="en-US" sz="1200"/>
          </a:p>
        </p:txBody>
      </p:sp>
      <p:sp>
        <p:nvSpPr>
          <p:cNvPr id="29703" name="页眉占位符 6">
            <a:extLst>
              <a:ext uri="{FF2B5EF4-FFF2-40B4-BE49-F238E27FC236}">
                <a16:creationId xmlns:a16="http://schemas.microsoft.com/office/drawing/2014/main" id="{54A51D60-095A-93CD-84B0-A5FAFE1D2490}"/>
              </a:ext>
            </a:extLst>
          </p:cNvPr>
          <p:cNvSpPr>
            <a:spLocks noGrp="1"/>
          </p:cNvSpPr>
          <p:nvPr>
            <p:ph type="hdr" sz="quarter"/>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endParaRPr lang="zh-CN" altLang="en-US" sz="1200"/>
          </a:p>
        </p:txBody>
      </p:sp>
    </p:spTree>
    <p:extLst>
      <p:ext uri="{BB962C8B-B14F-4D97-AF65-F5344CB8AC3E}">
        <p14:creationId xmlns:p14="http://schemas.microsoft.com/office/powerpoint/2010/main" val="20309540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41E885-B307-730D-9B4E-15D64BD44C76}"/>
            </a:ext>
          </a:extLst>
        </p:cNvPr>
        <p:cNvGrpSpPr/>
        <p:nvPr/>
      </p:nvGrpSpPr>
      <p:grpSpPr>
        <a:xfrm>
          <a:off x="0" y="0"/>
          <a:ext cx="0" cy="0"/>
          <a:chOff x="0" y="0"/>
          <a:chExt cx="0" cy="0"/>
        </a:xfrm>
      </p:grpSpPr>
      <p:sp>
        <p:nvSpPr>
          <p:cNvPr id="29698" name="幻灯片图像占位符 1">
            <a:extLst>
              <a:ext uri="{FF2B5EF4-FFF2-40B4-BE49-F238E27FC236}">
                <a16:creationId xmlns:a16="http://schemas.microsoft.com/office/drawing/2014/main" id="{02E2BFE9-EB43-0A04-32F5-E20A33C4A27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9699" name="备注占位符 2">
            <a:extLst>
              <a:ext uri="{FF2B5EF4-FFF2-40B4-BE49-F238E27FC236}">
                <a16:creationId xmlns:a16="http://schemas.microsoft.com/office/drawing/2014/main" id="{4F24AF82-6B0E-41A2-BE85-11C78495068B}"/>
              </a:ext>
            </a:extLst>
          </p:cNvPr>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zh-CN" altLang="en-US" dirty="0">
              <a:latin typeface="Calibri" charset="0"/>
              <a:ea typeface="宋体" charset="0"/>
              <a:cs typeface="宋体" charset="0"/>
            </a:endParaRPr>
          </a:p>
        </p:txBody>
      </p:sp>
      <p:sp>
        <p:nvSpPr>
          <p:cNvPr id="29700" name="灯片编号占位符 3">
            <a:extLst>
              <a:ext uri="{FF2B5EF4-FFF2-40B4-BE49-F238E27FC236}">
                <a16:creationId xmlns:a16="http://schemas.microsoft.com/office/drawing/2014/main" id="{1EFFA679-4D1B-5F7C-5B54-E4CDDE8FD067}"/>
              </a:ext>
            </a:extLst>
          </p:cNvPr>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fld id="{47C44340-7D27-3544-A68F-91AB0551C05E}" type="slidenum">
              <a:rPr lang="zh-CN" altLang="en-US" sz="1200"/>
              <a:pPr eaLnBrk="1" hangingPunct="1"/>
              <a:t>18</a:t>
            </a:fld>
            <a:endParaRPr lang="zh-CN" altLang="en-US" sz="1200"/>
          </a:p>
        </p:txBody>
      </p:sp>
      <p:sp>
        <p:nvSpPr>
          <p:cNvPr id="29701" name="日期占位符 4">
            <a:extLst>
              <a:ext uri="{FF2B5EF4-FFF2-40B4-BE49-F238E27FC236}">
                <a16:creationId xmlns:a16="http://schemas.microsoft.com/office/drawing/2014/main" id="{4FE9FA91-0D24-A090-5C6E-B016DD10BE8E}"/>
              </a:ext>
            </a:extLst>
          </p:cNvPr>
          <p:cNvSpPr>
            <a:spLocks noGrp="1"/>
          </p:cNvSpPr>
          <p:nvPr>
            <p:ph type="dt" sz="quarter"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fld id="{CD9CF25B-2907-5643-AC42-CAF2443E6637}" type="datetime1">
              <a:rPr lang="zh-CN" altLang="en-US" sz="1200"/>
              <a:pPr eaLnBrk="1" hangingPunct="1"/>
              <a:t>2025/7/4</a:t>
            </a:fld>
            <a:endParaRPr lang="zh-CN" altLang="en-US" sz="1200"/>
          </a:p>
        </p:txBody>
      </p:sp>
      <p:sp>
        <p:nvSpPr>
          <p:cNvPr id="29702" name="页脚占位符 5">
            <a:extLst>
              <a:ext uri="{FF2B5EF4-FFF2-40B4-BE49-F238E27FC236}">
                <a16:creationId xmlns:a16="http://schemas.microsoft.com/office/drawing/2014/main" id="{28566C73-DE09-824C-C5F0-6227F459E7BC}"/>
              </a:ext>
            </a:extLst>
          </p:cNvPr>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endParaRPr lang="zh-CN" altLang="en-US" sz="1200"/>
          </a:p>
        </p:txBody>
      </p:sp>
      <p:sp>
        <p:nvSpPr>
          <p:cNvPr id="29703" name="页眉占位符 6">
            <a:extLst>
              <a:ext uri="{FF2B5EF4-FFF2-40B4-BE49-F238E27FC236}">
                <a16:creationId xmlns:a16="http://schemas.microsoft.com/office/drawing/2014/main" id="{9351F2A9-640A-5D59-0350-2D3DE9441897}"/>
              </a:ext>
            </a:extLst>
          </p:cNvPr>
          <p:cNvSpPr>
            <a:spLocks noGrp="1"/>
          </p:cNvSpPr>
          <p:nvPr>
            <p:ph type="hdr" sz="quarter"/>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endParaRPr lang="zh-CN" altLang="en-US" sz="1200"/>
          </a:p>
        </p:txBody>
      </p:sp>
    </p:spTree>
    <p:extLst>
      <p:ext uri="{BB962C8B-B14F-4D97-AF65-F5344CB8AC3E}">
        <p14:creationId xmlns:p14="http://schemas.microsoft.com/office/powerpoint/2010/main" val="16239624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E3B11E-F48F-C854-C1B5-32D05C96BC47}"/>
            </a:ext>
          </a:extLst>
        </p:cNvPr>
        <p:cNvGrpSpPr/>
        <p:nvPr/>
      </p:nvGrpSpPr>
      <p:grpSpPr>
        <a:xfrm>
          <a:off x="0" y="0"/>
          <a:ext cx="0" cy="0"/>
          <a:chOff x="0" y="0"/>
          <a:chExt cx="0" cy="0"/>
        </a:xfrm>
      </p:grpSpPr>
      <p:sp>
        <p:nvSpPr>
          <p:cNvPr id="29698" name="幻灯片图像占位符 1">
            <a:extLst>
              <a:ext uri="{FF2B5EF4-FFF2-40B4-BE49-F238E27FC236}">
                <a16:creationId xmlns:a16="http://schemas.microsoft.com/office/drawing/2014/main" id="{55784F39-05EA-3698-7760-65F771A85D5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9699" name="备注占位符 2">
            <a:extLst>
              <a:ext uri="{FF2B5EF4-FFF2-40B4-BE49-F238E27FC236}">
                <a16:creationId xmlns:a16="http://schemas.microsoft.com/office/drawing/2014/main" id="{47973FDC-B0F9-904A-90ED-AD8405EBA228}"/>
              </a:ext>
            </a:extLst>
          </p:cNvPr>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zh-CN" altLang="en-US" dirty="0">
              <a:latin typeface="Calibri" charset="0"/>
              <a:ea typeface="宋体" charset="0"/>
              <a:cs typeface="宋体" charset="0"/>
            </a:endParaRPr>
          </a:p>
        </p:txBody>
      </p:sp>
      <p:sp>
        <p:nvSpPr>
          <p:cNvPr id="29700" name="灯片编号占位符 3">
            <a:extLst>
              <a:ext uri="{FF2B5EF4-FFF2-40B4-BE49-F238E27FC236}">
                <a16:creationId xmlns:a16="http://schemas.microsoft.com/office/drawing/2014/main" id="{28BB5C97-83A5-A2BF-3A06-1C94416994AB}"/>
              </a:ext>
            </a:extLst>
          </p:cNvPr>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fld id="{47C44340-7D27-3544-A68F-91AB0551C05E}" type="slidenum">
              <a:rPr lang="zh-CN" altLang="en-US" sz="1200"/>
              <a:pPr eaLnBrk="1" hangingPunct="1"/>
              <a:t>19</a:t>
            </a:fld>
            <a:endParaRPr lang="zh-CN" altLang="en-US" sz="1200"/>
          </a:p>
        </p:txBody>
      </p:sp>
      <p:sp>
        <p:nvSpPr>
          <p:cNvPr id="29701" name="日期占位符 4">
            <a:extLst>
              <a:ext uri="{FF2B5EF4-FFF2-40B4-BE49-F238E27FC236}">
                <a16:creationId xmlns:a16="http://schemas.microsoft.com/office/drawing/2014/main" id="{ADB355D5-2EDD-AD68-5B07-3A659D441C5E}"/>
              </a:ext>
            </a:extLst>
          </p:cNvPr>
          <p:cNvSpPr>
            <a:spLocks noGrp="1"/>
          </p:cNvSpPr>
          <p:nvPr>
            <p:ph type="dt" sz="quarter"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fld id="{CD9CF25B-2907-5643-AC42-CAF2443E6637}" type="datetime1">
              <a:rPr lang="zh-CN" altLang="en-US" sz="1200"/>
              <a:pPr eaLnBrk="1" hangingPunct="1"/>
              <a:t>2025/7/4</a:t>
            </a:fld>
            <a:endParaRPr lang="zh-CN" altLang="en-US" sz="1200"/>
          </a:p>
        </p:txBody>
      </p:sp>
      <p:sp>
        <p:nvSpPr>
          <p:cNvPr id="29702" name="页脚占位符 5">
            <a:extLst>
              <a:ext uri="{FF2B5EF4-FFF2-40B4-BE49-F238E27FC236}">
                <a16:creationId xmlns:a16="http://schemas.microsoft.com/office/drawing/2014/main" id="{0965C23A-0AC8-2C72-8280-B8E51AC8CB5E}"/>
              </a:ext>
            </a:extLst>
          </p:cNvPr>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endParaRPr lang="zh-CN" altLang="en-US" sz="1200"/>
          </a:p>
        </p:txBody>
      </p:sp>
      <p:sp>
        <p:nvSpPr>
          <p:cNvPr id="29703" name="页眉占位符 6">
            <a:extLst>
              <a:ext uri="{FF2B5EF4-FFF2-40B4-BE49-F238E27FC236}">
                <a16:creationId xmlns:a16="http://schemas.microsoft.com/office/drawing/2014/main" id="{97062952-924F-57C3-B097-1D2BC4029366}"/>
              </a:ext>
            </a:extLst>
          </p:cNvPr>
          <p:cNvSpPr>
            <a:spLocks noGrp="1"/>
          </p:cNvSpPr>
          <p:nvPr>
            <p:ph type="hdr" sz="quarter"/>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endParaRPr lang="zh-CN" altLang="en-US" sz="1200"/>
          </a:p>
        </p:txBody>
      </p:sp>
    </p:spTree>
    <p:extLst>
      <p:ext uri="{BB962C8B-B14F-4D97-AF65-F5344CB8AC3E}">
        <p14:creationId xmlns:p14="http://schemas.microsoft.com/office/powerpoint/2010/main" val="6649798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9699" name="备注占位符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zh-CN" altLang="en-US" dirty="0">
              <a:latin typeface="Calibri" charset="0"/>
              <a:ea typeface="宋体" charset="0"/>
              <a:cs typeface="宋体" charset="0"/>
            </a:endParaRPr>
          </a:p>
        </p:txBody>
      </p:sp>
      <p:sp>
        <p:nvSpPr>
          <p:cNvPr id="29700" name="灯片编号占位符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fld id="{47C44340-7D27-3544-A68F-91AB0551C05E}" type="slidenum">
              <a:rPr lang="zh-CN" altLang="en-US" sz="1200"/>
              <a:pPr eaLnBrk="1" hangingPunct="1"/>
              <a:t>2</a:t>
            </a:fld>
            <a:endParaRPr lang="zh-CN" altLang="en-US" sz="1200"/>
          </a:p>
        </p:txBody>
      </p:sp>
      <p:sp>
        <p:nvSpPr>
          <p:cNvPr id="29701" name="日期占位符 4"/>
          <p:cNvSpPr>
            <a:spLocks noGrp="1"/>
          </p:cNvSpPr>
          <p:nvPr>
            <p:ph type="dt" sz="quarter"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fld id="{CD9CF25B-2907-5643-AC42-CAF2443E6637}" type="datetime1">
              <a:rPr lang="zh-CN" altLang="en-US" sz="1200"/>
              <a:pPr eaLnBrk="1" hangingPunct="1"/>
              <a:t>2025/7/4</a:t>
            </a:fld>
            <a:endParaRPr lang="zh-CN" altLang="en-US" sz="1200"/>
          </a:p>
        </p:txBody>
      </p:sp>
      <p:sp>
        <p:nvSpPr>
          <p:cNvPr id="29702" name="页脚占位符 5"/>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endParaRPr lang="zh-CN" altLang="en-US" sz="1200"/>
          </a:p>
        </p:txBody>
      </p:sp>
      <p:sp>
        <p:nvSpPr>
          <p:cNvPr id="29703" name="页眉占位符 6"/>
          <p:cNvSpPr>
            <a:spLocks noGrp="1"/>
          </p:cNvSpPr>
          <p:nvPr>
            <p:ph type="hdr" sz="quarter"/>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endParaRPr lang="zh-CN" altLang="en-US" sz="1200"/>
          </a:p>
        </p:txBody>
      </p:sp>
    </p:spTree>
    <p:extLst>
      <p:ext uri="{BB962C8B-B14F-4D97-AF65-F5344CB8AC3E}">
        <p14:creationId xmlns:p14="http://schemas.microsoft.com/office/powerpoint/2010/main" val="20032721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A0A7BF-F35E-2261-37F6-6B3EAF24ACCB}"/>
            </a:ext>
          </a:extLst>
        </p:cNvPr>
        <p:cNvGrpSpPr/>
        <p:nvPr/>
      </p:nvGrpSpPr>
      <p:grpSpPr>
        <a:xfrm>
          <a:off x="0" y="0"/>
          <a:ext cx="0" cy="0"/>
          <a:chOff x="0" y="0"/>
          <a:chExt cx="0" cy="0"/>
        </a:xfrm>
      </p:grpSpPr>
      <p:sp>
        <p:nvSpPr>
          <p:cNvPr id="29698" name="幻灯片图像占位符 1">
            <a:extLst>
              <a:ext uri="{FF2B5EF4-FFF2-40B4-BE49-F238E27FC236}">
                <a16:creationId xmlns:a16="http://schemas.microsoft.com/office/drawing/2014/main" id="{DBCD0715-B681-712D-F701-76C6484E76C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9699" name="备注占位符 2">
            <a:extLst>
              <a:ext uri="{FF2B5EF4-FFF2-40B4-BE49-F238E27FC236}">
                <a16:creationId xmlns:a16="http://schemas.microsoft.com/office/drawing/2014/main" id="{3116655A-0D46-5F68-0040-2AD8936168F1}"/>
              </a:ext>
            </a:extLst>
          </p:cNvPr>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zh-CN" altLang="en-US" dirty="0">
              <a:latin typeface="Calibri" charset="0"/>
              <a:ea typeface="宋体" charset="0"/>
              <a:cs typeface="宋体" charset="0"/>
            </a:endParaRPr>
          </a:p>
        </p:txBody>
      </p:sp>
      <p:sp>
        <p:nvSpPr>
          <p:cNvPr id="29700" name="灯片编号占位符 3">
            <a:extLst>
              <a:ext uri="{FF2B5EF4-FFF2-40B4-BE49-F238E27FC236}">
                <a16:creationId xmlns:a16="http://schemas.microsoft.com/office/drawing/2014/main" id="{E603828E-ADDD-1A82-6050-6FD99623CEF8}"/>
              </a:ext>
            </a:extLst>
          </p:cNvPr>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fld id="{47C44340-7D27-3544-A68F-91AB0551C05E}" type="slidenum">
              <a:rPr lang="zh-CN" altLang="en-US" sz="1200"/>
              <a:pPr eaLnBrk="1" hangingPunct="1"/>
              <a:t>20</a:t>
            </a:fld>
            <a:endParaRPr lang="zh-CN" altLang="en-US" sz="1200"/>
          </a:p>
        </p:txBody>
      </p:sp>
      <p:sp>
        <p:nvSpPr>
          <p:cNvPr id="29701" name="日期占位符 4">
            <a:extLst>
              <a:ext uri="{FF2B5EF4-FFF2-40B4-BE49-F238E27FC236}">
                <a16:creationId xmlns:a16="http://schemas.microsoft.com/office/drawing/2014/main" id="{5DA49201-0E56-8161-E4C7-64EABBE65AF2}"/>
              </a:ext>
            </a:extLst>
          </p:cNvPr>
          <p:cNvSpPr>
            <a:spLocks noGrp="1"/>
          </p:cNvSpPr>
          <p:nvPr>
            <p:ph type="dt" sz="quarter"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fld id="{CD9CF25B-2907-5643-AC42-CAF2443E6637}" type="datetime1">
              <a:rPr lang="zh-CN" altLang="en-US" sz="1200"/>
              <a:pPr eaLnBrk="1" hangingPunct="1"/>
              <a:t>2025/7/4</a:t>
            </a:fld>
            <a:endParaRPr lang="zh-CN" altLang="en-US" sz="1200"/>
          </a:p>
        </p:txBody>
      </p:sp>
      <p:sp>
        <p:nvSpPr>
          <p:cNvPr id="29702" name="页脚占位符 5">
            <a:extLst>
              <a:ext uri="{FF2B5EF4-FFF2-40B4-BE49-F238E27FC236}">
                <a16:creationId xmlns:a16="http://schemas.microsoft.com/office/drawing/2014/main" id="{F85AA903-00DA-86EA-1C83-4D2CCA232509}"/>
              </a:ext>
            </a:extLst>
          </p:cNvPr>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endParaRPr lang="zh-CN" altLang="en-US" sz="1200"/>
          </a:p>
        </p:txBody>
      </p:sp>
      <p:sp>
        <p:nvSpPr>
          <p:cNvPr id="29703" name="页眉占位符 6">
            <a:extLst>
              <a:ext uri="{FF2B5EF4-FFF2-40B4-BE49-F238E27FC236}">
                <a16:creationId xmlns:a16="http://schemas.microsoft.com/office/drawing/2014/main" id="{BE8F1D30-5C8E-9582-0CCD-229AF007528C}"/>
              </a:ext>
            </a:extLst>
          </p:cNvPr>
          <p:cNvSpPr>
            <a:spLocks noGrp="1"/>
          </p:cNvSpPr>
          <p:nvPr>
            <p:ph type="hdr" sz="quarter"/>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endParaRPr lang="zh-CN" altLang="en-US" sz="1200"/>
          </a:p>
        </p:txBody>
      </p:sp>
    </p:spTree>
    <p:extLst>
      <p:ext uri="{BB962C8B-B14F-4D97-AF65-F5344CB8AC3E}">
        <p14:creationId xmlns:p14="http://schemas.microsoft.com/office/powerpoint/2010/main" val="17563527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638BF0-AB68-F696-587B-FECF81111938}"/>
            </a:ext>
          </a:extLst>
        </p:cNvPr>
        <p:cNvGrpSpPr/>
        <p:nvPr/>
      </p:nvGrpSpPr>
      <p:grpSpPr>
        <a:xfrm>
          <a:off x="0" y="0"/>
          <a:ext cx="0" cy="0"/>
          <a:chOff x="0" y="0"/>
          <a:chExt cx="0" cy="0"/>
        </a:xfrm>
      </p:grpSpPr>
      <p:sp>
        <p:nvSpPr>
          <p:cNvPr id="29698" name="幻灯片图像占位符 1">
            <a:extLst>
              <a:ext uri="{FF2B5EF4-FFF2-40B4-BE49-F238E27FC236}">
                <a16:creationId xmlns:a16="http://schemas.microsoft.com/office/drawing/2014/main" id="{C853EE1A-6DB5-0EBB-C46E-7960C48FD47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9699" name="备注占位符 2">
            <a:extLst>
              <a:ext uri="{FF2B5EF4-FFF2-40B4-BE49-F238E27FC236}">
                <a16:creationId xmlns:a16="http://schemas.microsoft.com/office/drawing/2014/main" id="{518F4431-ACF5-6821-0DF0-D19F5D835294}"/>
              </a:ext>
            </a:extLst>
          </p:cNvPr>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zh-CN" altLang="en-US" dirty="0">
              <a:latin typeface="Calibri" charset="0"/>
              <a:ea typeface="宋体" charset="0"/>
              <a:cs typeface="宋体" charset="0"/>
            </a:endParaRPr>
          </a:p>
        </p:txBody>
      </p:sp>
      <p:sp>
        <p:nvSpPr>
          <p:cNvPr id="29700" name="灯片编号占位符 3">
            <a:extLst>
              <a:ext uri="{FF2B5EF4-FFF2-40B4-BE49-F238E27FC236}">
                <a16:creationId xmlns:a16="http://schemas.microsoft.com/office/drawing/2014/main" id="{D1929C69-F278-7045-676D-B45803660407}"/>
              </a:ext>
            </a:extLst>
          </p:cNvPr>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fld id="{47C44340-7D27-3544-A68F-91AB0551C05E}" type="slidenum">
              <a:rPr lang="zh-CN" altLang="en-US" sz="1200"/>
              <a:pPr eaLnBrk="1" hangingPunct="1"/>
              <a:t>21</a:t>
            </a:fld>
            <a:endParaRPr lang="zh-CN" altLang="en-US" sz="1200"/>
          </a:p>
        </p:txBody>
      </p:sp>
      <p:sp>
        <p:nvSpPr>
          <p:cNvPr id="29701" name="日期占位符 4">
            <a:extLst>
              <a:ext uri="{FF2B5EF4-FFF2-40B4-BE49-F238E27FC236}">
                <a16:creationId xmlns:a16="http://schemas.microsoft.com/office/drawing/2014/main" id="{2B6C1581-3458-F9CE-A71B-82A7ABE74F7F}"/>
              </a:ext>
            </a:extLst>
          </p:cNvPr>
          <p:cNvSpPr>
            <a:spLocks noGrp="1"/>
          </p:cNvSpPr>
          <p:nvPr>
            <p:ph type="dt" sz="quarter"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fld id="{CD9CF25B-2907-5643-AC42-CAF2443E6637}" type="datetime1">
              <a:rPr lang="zh-CN" altLang="en-US" sz="1200"/>
              <a:pPr eaLnBrk="1" hangingPunct="1"/>
              <a:t>2025/7/4</a:t>
            </a:fld>
            <a:endParaRPr lang="zh-CN" altLang="en-US" sz="1200"/>
          </a:p>
        </p:txBody>
      </p:sp>
      <p:sp>
        <p:nvSpPr>
          <p:cNvPr id="29702" name="页脚占位符 5">
            <a:extLst>
              <a:ext uri="{FF2B5EF4-FFF2-40B4-BE49-F238E27FC236}">
                <a16:creationId xmlns:a16="http://schemas.microsoft.com/office/drawing/2014/main" id="{AF9FDF34-9D00-B220-C65F-8E9608EB637A}"/>
              </a:ext>
            </a:extLst>
          </p:cNvPr>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endParaRPr lang="zh-CN" altLang="en-US" sz="1200"/>
          </a:p>
        </p:txBody>
      </p:sp>
      <p:sp>
        <p:nvSpPr>
          <p:cNvPr id="29703" name="页眉占位符 6">
            <a:extLst>
              <a:ext uri="{FF2B5EF4-FFF2-40B4-BE49-F238E27FC236}">
                <a16:creationId xmlns:a16="http://schemas.microsoft.com/office/drawing/2014/main" id="{D825F5F7-DA02-7C73-40E0-142A32F3A410}"/>
              </a:ext>
            </a:extLst>
          </p:cNvPr>
          <p:cNvSpPr>
            <a:spLocks noGrp="1"/>
          </p:cNvSpPr>
          <p:nvPr>
            <p:ph type="hdr" sz="quarter"/>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endParaRPr lang="zh-CN" altLang="en-US" sz="1200"/>
          </a:p>
        </p:txBody>
      </p:sp>
    </p:spTree>
    <p:extLst>
      <p:ext uri="{BB962C8B-B14F-4D97-AF65-F5344CB8AC3E}">
        <p14:creationId xmlns:p14="http://schemas.microsoft.com/office/powerpoint/2010/main" val="17549497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7477FD-7E2B-586F-6FED-32756F155D05}"/>
            </a:ext>
          </a:extLst>
        </p:cNvPr>
        <p:cNvGrpSpPr/>
        <p:nvPr/>
      </p:nvGrpSpPr>
      <p:grpSpPr>
        <a:xfrm>
          <a:off x="0" y="0"/>
          <a:ext cx="0" cy="0"/>
          <a:chOff x="0" y="0"/>
          <a:chExt cx="0" cy="0"/>
        </a:xfrm>
      </p:grpSpPr>
      <p:sp>
        <p:nvSpPr>
          <p:cNvPr id="29698" name="幻灯片图像占位符 1">
            <a:extLst>
              <a:ext uri="{FF2B5EF4-FFF2-40B4-BE49-F238E27FC236}">
                <a16:creationId xmlns:a16="http://schemas.microsoft.com/office/drawing/2014/main" id="{AEE09FD6-F7DB-C0D8-9632-64F047E3893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9699" name="备注占位符 2">
            <a:extLst>
              <a:ext uri="{FF2B5EF4-FFF2-40B4-BE49-F238E27FC236}">
                <a16:creationId xmlns:a16="http://schemas.microsoft.com/office/drawing/2014/main" id="{4522FEE8-9E8E-AB83-0631-0BBDE4582BE1}"/>
              </a:ext>
            </a:extLst>
          </p:cNvPr>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zh-CN" altLang="en-US" dirty="0">
              <a:latin typeface="Calibri" charset="0"/>
              <a:ea typeface="宋体" charset="0"/>
              <a:cs typeface="宋体" charset="0"/>
            </a:endParaRPr>
          </a:p>
        </p:txBody>
      </p:sp>
      <p:sp>
        <p:nvSpPr>
          <p:cNvPr id="29700" name="灯片编号占位符 3">
            <a:extLst>
              <a:ext uri="{FF2B5EF4-FFF2-40B4-BE49-F238E27FC236}">
                <a16:creationId xmlns:a16="http://schemas.microsoft.com/office/drawing/2014/main" id="{E7E917A6-84A1-57DE-F48F-FC428ABD159F}"/>
              </a:ext>
            </a:extLst>
          </p:cNvPr>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fld id="{47C44340-7D27-3544-A68F-91AB0551C05E}" type="slidenum">
              <a:rPr lang="zh-CN" altLang="en-US" sz="1200"/>
              <a:pPr eaLnBrk="1" hangingPunct="1"/>
              <a:t>3</a:t>
            </a:fld>
            <a:endParaRPr lang="zh-CN" altLang="en-US" sz="1200"/>
          </a:p>
        </p:txBody>
      </p:sp>
      <p:sp>
        <p:nvSpPr>
          <p:cNvPr id="29701" name="日期占位符 4">
            <a:extLst>
              <a:ext uri="{FF2B5EF4-FFF2-40B4-BE49-F238E27FC236}">
                <a16:creationId xmlns:a16="http://schemas.microsoft.com/office/drawing/2014/main" id="{2018A6C9-3302-DE4A-5AC1-53E6DB8F1E34}"/>
              </a:ext>
            </a:extLst>
          </p:cNvPr>
          <p:cNvSpPr>
            <a:spLocks noGrp="1"/>
          </p:cNvSpPr>
          <p:nvPr>
            <p:ph type="dt" sz="quarter"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fld id="{CD9CF25B-2907-5643-AC42-CAF2443E6637}" type="datetime1">
              <a:rPr lang="zh-CN" altLang="en-US" sz="1200"/>
              <a:pPr eaLnBrk="1" hangingPunct="1"/>
              <a:t>2025/7/4</a:t>
            </a:fld>
            <a:endParaRPr lang="zh-CN" altLang="en-US" sz="1200"/>
          </a:p>
        </p:txBody>
      </p:sp>
      <p:sp>
        <p:nvSpPr>
          <p:cNvPr id="29702" name="页脚占位符 5">
            <a:extLst>
              <a:ext uri="{FF2B5EF4-FFF2-40B4-BE49-F238E27FC236}">
                <a16:creationId xmlns:a16="http://schemas.microsoft.com/office/drawing/2014/main" id="{7EFF59BA-FF7F-32F6-523E-812F92B7C041}"/>
              </a:ext>
            </a:extLst>
          </p:cNvPr>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endParaRPr lang="zh-CN" altLang="en-US" sz="1200"/>
          </a:p>
        </p:txBody>
      </p:sp>
      <p:sp>
        <p:nvSpPr>
          <p:cNvPr id="29703" name="页眉占位符 6">
            <a:extLst>
              <a:ext uri="{FF2B5EF4-FFF2-40B4-BE49-F238E27FC236}">
                <a16:creationId xmlns:a16="http://schemas.microsoft.com/office/drawing/2014/main" id="{201DAB43-2D37-099B-42D5-3F72CE8A0FCF}"/>
              </a:ext>
            </a:extLst>
          </p:cNvPr>
          <p:cNvSpPr>
            <a:spLocks noGrp="1"/>
          </p:cNvSpPr>
          <p:nvPr>
            <p:ph type="hdr" sz="quarter"/>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endParaRPr lang="zh-CN" altLang="en-US" sz="1200"/>
          </a:p>
        </p:txBody>
      </p:sp>
    </p:spTree>
    <p:extLst>
      <p:ext uri="{BB962C8B-B14F-4D97-AF65-F5344CB8AC3E}">
        <p14:creationId xmlns:p14="http://schemas.microsoft.com/office/powerpoint/2010/main" val="9003699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87357E-F84F-8DEE-A160-32557B073729}"/>
            </a:ext>
          </a:extLst>
        </p:cNvPr>
        <p:cNvGrpSpPr/>
        <p:nvPr/>
      </p:nvGrpSpPr>
      <p:grpSpPr>
        <a:xfrm>
          <a:off x="0" y="0"/>
          <a:ext cx="0" cy="0"/>
          <a:chOff x="0" y="0"/>
          <a:chExt cx="0" cy="0"/>
        </a:xfrm>
      </p:grpSpPr>
      <p:sp>
        <p:nvSpPr>
          <p:cNvPr id="29698" name="幻灯片图像占位符 1">
            <a:extLst>
              <a:ext uri="{FF2B5EF4-FFF2-40B4-BE49-F238E27FC236}">
                <a16:creationId xmlns:a16="http://schemas.microsoft.com/office/drawing/2014/main" id="{F0797C94-BF93-A5DB-766A-F832EAA29F9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9699" name="备注占位符 2">
            <a:extLst>
              <a:ext uri="{FF2B5EF4-FFF2-40B4-BE49-F238E27FC236}">
                <a16:creationId xmlns:a16="http://schemas.microsoft.com/office/drawing/2014/main" id="{74C11E30-3ABB-57A5-4DFE-80822F9B803B}"/>
              </a:ext>
            </a:extLst>
          </p:cNvPr>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zh-CN" altLang="en-US" dirty="0">
              <a:latin typeface="Calibri" charset="0"/>
              <a:ea typeface="宋体" charset="0"/>
              <a:cs typeface="宋体" charset="0"/>
            </a:endParaRPr>
          </a:p>
        </p:txBody>
      </p:sp>
      <p:sp>
        <p:nvSpPr>
          <p:cNvPr id="29700" name="灯片编号占位符 3">
            <a:extLst>
              <a:ext uri="{FF2B5EF4-FFF2-40B4-BE49-F238E27FC236}">
                <a16:creationId xmlns:a16="http://schemas.microsoft.com/office/drawing/2014/main" id="{61415004-B3FF-A4D9-E19E-8F864BE6ADE3}"/>
              </a:ext>
            </a:extLst>
          </p:cNvPr>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fld id="{47C44340-7D27-3544-A68F-91AB0551C05E}" type="slidenum">
              <a:rPr lang="zh-CN" altLang="en-US" sz="1200"/>
              <a:pPr eaLnBrk="1" hangingPunct="1"/>
              <a:t>4</a:t>
            </a:fld>
            <a:endParaRPr lang="zh-CN" altLang="en-US" sz="1200"/>
          </a:p>
        </p:txBody>
      </p:sp>
      <p:sp>
        <p:nvSpPr>
          <p:cNvPr id="29701" name="日期占位符 4">
            <a:extLst>
              <a:ext uri="{FF2B5EF4-FFF2-40B4-BE49-F238E27FC236}">
                <a16:creationId xmlns:a16="http://schemas.microsoft.com/office/drawing/2014/main" id="{A4ADD6AE-3A04-A09A-6124-C82343FC50F4}"/>
              </a:ext>
            </a:extLst>
          </p:cNvPr>
          <p:cNvSpPr>
            <a:spLocks noGrp="1"/>
          </p:cNvSpPr>
          <p:nvPr>
            <p:ph type="dt" sz="quarter"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fld id="{CD9CF25B-2907-5643-AC42-CAF2443E6637}" type="datetime1">
              <a:rPr lang="zh-CN" altLang="en-US" sz="1200"/>
              <a:pPr eaLnBrk="1" hangingPunct="1"/>
              <a:t>2025/7/4</a:t>
            </a:fld>
            <a:endParaRPr lang="zh-CN" altLang="en-US" sz="1200"/>
          </a:p>
        </p:txBody>
      </p:sp>
      <p:sp>
        <p:nvSpPr>
          <p:cNvPr id="29702" name="页脚占位符 5">
            <a:extLst>
              <a:ext uri="{FF2B5EF4-FFF2-40B4-BE49-F238E27FC236}">
                <a16:creationId xmlns:a16="http://schemas.microsoft.com/office/drawing/2014/main" id="{057FF930-6BA7-CB58-BC0C-DD7D896F9811}"/>
              </a:ext>
            </a:extLst>
          </p:cNvPr>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endParaRPr lang="zh-CN" altLang="en-US" sz="1200"/>
          </a:p>
        </p:txBody>
      </p:sp>
      <p:sp>
        <p:nvSpPr>
          <p:cNvPr id="29703" name="页眉占位符 6">
            <a:extLst>
              <a:ext uri="{FF2B5EF4-FFF2-40B4-BE49-F238E27FC236}">
                <a16:creationId xmlns:a16="http://schemas.microsoft.com/office/drawing/2014/main" id="{DFC9DDCD-D9C1-3E9A-C738-C521751B6E96}"/>
              </a:ext>
            </a:extLst>
          </p:cNvPr>
          <p:cNvSpPr>
            <a:spLocks noGrp="1"/>
          </p:cNvSpPr>
          <p:nvPr>
            <p:ph type="hdr" sz="quarter"/>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endParaRPr lang="zh-CN" altLang="en-US" sz="1200"/>
          </a:p>
        </p:txBody>
      </p:sp>
    </p:spTree>
    <p:extLst>
      <p:ext uri="{BB962C8B-B14F-4D97-AF65-F5344CB8AC3E}">
        <p14:creationId xmlns:p14="http://schemas.microsoft.com/office/powerpoint/2010/main" val="34067731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E91196-FD8F-51BB-3A11-79F20561793D}"/>
            </a:ext>
          </a:extLst>
        </p:cNvPr>
        <p:cNvGrpSpPr/>
        <p:nvPr/>
      </p:nvGrpSpPr>
      <p:grpSpPr>
        <a:xfrm>
          <a:off x="0" y="0"/>
          <a:ext cx="0" cy="0"/>
          <a:chOff x="0" y="0"/>
          <a:chExt cx="0" cy="0"/>
        </a:xfrm>
      </p:grpSpPr>
      <p:sp>
        <p:nvSpPr>
          <p:cNvPr id="29698" name="幻灯片图像占位符 1">
            <a:extLst>
              <a:ext uri="{FF2B5EF4-FFF2-40B4-BE49-F238E27FC236}">
                <a16:creationId xmlns:a16="http://schemas.microsoft.com/office/drawing/2014/main" id="{42A34E70-96A4-ECCD-8742-D16FA4DC283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9699" name="备注占位符 2">
            <a:extLst>
              <a:ext uri="{FF2B5EF4-FFF2-40B4-BE49-F238E27FC236}">
                <a16:creationId xmlns:a16="http://schemas.microsoft.com/office/drawing/2014/main" id="{B92C22CA-6B93-D0DF-17C6-817AB54088DF}"/>
              </a:ext>
            </a:extLst>
          </p:cNvPr>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zh-CN" altLang="en-US" dirty="0">
              <a:latin typeface="Calibri" charset="0"/>
              <a:ea typeface="宋体" charset="0"/>
              <a:cs typeface="宋体" charset="0"/>
            </a:endParaRPr>
          </a:p>
        </p:txBody>
      </p:sp>
      <p:sp>
        <p:nvSpPr>
          <p:cNvPr id="29700" name="灯片编号占位符 3">
            <a:extLst>
              <a:ext uri="{FF2B5EF4-FFF2-40B4-BE49-F238E27FC236}">
                <a16:creationId xmlns:a16="http://schemas.microsoft.com/office/drawing/2014/main" id="{9D9AF11B-DB78-1EA5-4021-3DA7F6290980}"/>
              </a:ext>
            </a:extLst>
          </p:cNvPr>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fld id="{47C44340-7D27-3544-A68F-91AB0551C05E}" type="slidenum">
              <a:rPr lang="zh-CN" altLang="en-US" sz="1200"/>
              <a:pPr eaLnBrk="1" hangingPunct="1"/>
              <a:t>5</a:t>
            </a:fld>
            <a:endParaRPr lang="zh-CN" altLang="en-US" sz="1200"/>
          </a:p>
        </p:txBody>
      </p:sp>
      <p:sp>
        <p:nvSpPr>
          <p:cNvPr id="29701" name="日期占位符 4">
            <a:extLst>
              <a:ext uri="{FF2B5EF4-FFF2-40B4-BE49-F238E27FC236}">
                <a16:creationId xmlns:a16="http://schemas.microsoft.com/office/drawing/2014/main" id="{B826C71D-3E2C-DD21-AED7-EE17D932BDD9}"/>
              </a:ext>
            </a:extLst>
          </p:cNvPr>
          <p:cNvSpPr>
            <a:spLocks noGrp="1"/>
          </p:cNvSpPr>
          <p:nvPr>
            <p:ph type="dt" sz="quarter"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fld id="{CD9CF25B-2907-5643-AC42-CAF2443E6637}" type="datetime1">
              <a:rPr lang="zh-CN" altLang="en-US" sz="1200"/>
              <a:pPr eaLnBrk="1" hangingPunct="1"/>
              <a:t>2025/7/4</a:t>
            </a:fld>
            <a:endParaRPr lang="zh-CN" altLang="en-US" sz="1200"/>
          </a:p>
        </p:txBody>
      </p:sp>
      <p:sp>
        <p:nvSpPr>
          <p:cNvPr id="29702" name="页脚占位符 5">
            <a:extLst>
              <a:ext uri="{FF2B5EF4-FFF2-40B4-BE49-F238E27FC236}">
                <a16:creationId xmlns:a16="http://schemas.microsoft.com/office/drawing/2014/main" id="{AB15719C-1028-3D36-9AB2-19FF2ABBB5AF}"/>
              </a:ext>
            </a:extLst>
          </p:cNvPr>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endParaRPr lang="zh-CN" altLang="en-US" sz="1200"/>
          </a:p>
        </p:txBody>
      </p:sp>
      <p:sp>
        <p:nvSpPr>
          <p:cNvPr id="29703" name="页眉占位符 6">
            <a:extLst>
              <a:ext uri="{FF2B5EF4-FFF2-40B4-BE49-F238E27FC236}">
                <a16:creationId xmlns:a16="http://schemas.microsoft.com/office/drawing/2014/main" id="{D8BF809D-0984-BE3A-1D46-0D688EA296E6}"/>
              </a:ext>
            </a:extLst>
          </p:cNvPr>
          <p:cNvSpPr>
            <a:spLocks noGrp="1"/>
          </p:cNvSpPr>
          <p:nvPr>
            <p:ph type="hdr" sz="quarter"/>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endParaRPr lang="zh-CN" altLang="en-US" sz="1200"/>
          </a:p>
        </p:txBody>
      </p:sp>
    </p:spTree>
    <p:extLst>
      <p:ext uri="{BB962C8B-B14F-4D97-AF65-F5344CB8AC3E}">
        <p14:creationId xmlns:p14="http://schemas.microsoft.com/office/powerpoint/2010/main" val="34224233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62DCD4-A802-22A7-6764-CBDD71C31606}"/>
            </a:ext>
          </a:extLst>
        </p:cNvPr>
        <p:cNvGrpSpPr/>
        <p:nvPr/>
      </p:nvGrpSpPr>
      <p:grpSpPr>
        <a:xfrm>
          <a:off x="0" y="0"/>
          <a:ext cx="0" cy="0"/>
          <a:chOff x="0" y="0"/>
          <a:chExt cx="0" cy="0"/>
        </a:xfrm>
      </p:grpSpPr>
      <p:sp>
        <p:nvSpPr>
          <p:cNvPr id="29698" name="幻灯片图像占位符 1">
            <a:extLst>
              <a:ext uri="{FF2B5EF4-FFF2-40B4-BE49-F238E27FC236}">
                <a16:creationId xmlns:a16="http://schemas.microsoft.com/office/drawing/2014/main" id="{0AC25FD7-EEE3-9FE7-2E3F-B0D7C08BDFF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9699" name="备注占位符 2">
            <a:extLst>
              <a:ext uri="{FF2B5EF4-FFF2-40B4-BE49-F238E27FC236}">
                <a16:creationId xmlns:a16="http://schemas.microsoft.com/office/drawing/2014/main" id="{0F7E5B5A-66D0-55CB-B9C5-C2A901623798}"/>
              </a:ext>
            </a:extLst>
          </p:cNvPr>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zh-CN" altLang="en-US" dirty="0">
              <a:latin typeface="Calibri" charset="0"/>
              <a:ea typeface="宋体" charset="0"/>
              <a:cs typeface="宋体" charset="0"/>
            </a:endParaRPr>
          </a:p>
        </p:txBody>
      </p:sp>
      <p:sp>
        <p:nvSpPr>
          <p:cNvPr id="29700" name="灯片编号占位符 3">
            <a:extLst>
              <a:ext uri="{FF2B5EF4-FFF2-40B4-BE49-F238E27FC236}">
                <a16:creationId xmlns:a16="http://schemas.microsoft.com/office/drawing/2014/main" id="{86853670-04D6-53F7-5030-9F5D0F0DBFC2}"/>
              </a:ext>
            </a:extLst>
          </p:cNvPr>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fld id="{47C44340-7D27-3544-A68F-91AB0551C05E}" type="slidenum">
              <a:rPr lang="zh-CN" altLang="en-US" sz="1200"/>
              <a:pPr eaLnBrk="1" hangingPunct="1"/>
              <a:t>6</a:t>
            </a:fld>
            <a:endParaRPr lang="zh-CN" altLang="en-US" sz="1200"/>
          </a:p>
        </p:txBody>
      </p:sp>
      <p:sp>
        <p:nvSpPr>
          <p:cNvPr id="29701" name="日期占位符 4">
            <a:extLst>
              <a:ext uri="{FF2B5EF4-FFF2-40B4-BE49-F238E27FC236}">
                <a16:creationId xmlns:a16="http://schemas.microsoft.com/office/drawing/2014/main" id="{3F0AF58F-1648-32AF-3E5E-9573FCD7EBCE}"/>
              </a:ext>
            </a:extLst>
          </p:cNvPr>
          <p:cNvSpPr>
            <a:spLocks noGrp="1"/>
          </p:cNvSpPr>
          <p:nvPr>
            <p:ph type="dt" sz="quarter"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fld id="{CD9CF25B-2907-5643-AC42-CAF2443E6637}" type="datetime1">
              <a:rPr lang="zh-CN" altLang="en-US" sz="1200"/>
              <a:pPr eaLnBrk="1" hangingPunct="1"/>
              <a:t>2025/7/4</a:t>
            </a:fld>
            <a:endParaRPr lang="zh-CN" altLang="en-US" sz="1200"/>
          </a:p>
        </p:txBody>
      </p:sp>
      <p:sp>
        <p:nvSpPr>
          <p:cNvPr id="29702" name="页脚占位符 5">
            <a:extLst>
              <a:ext uri="{FF2B5EF4-FFF2-40B4-BE49-F238E27FC236}">
                <a16:creationId xmlns:a16="http://schemas.microsoft.com/office/drawing/2014/main" id="{338B3A52-AAC6-9806-DD7F-118018DAF8DA}"/>
              </a:ext>
            </a:extLst>
          </p:cNvPr>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endParaRPr lang="zh-CN" altLang="en-US" sz="1200"/>
          </a:p>
        </p:txBody>
      </p:sp>
      <p:sp>
        <p:nvSpPr>
          <p:cNvPr id="29703" name="页眉占位符 6">
            <a:extLst>
              <a:ext uri="{FF2B5EF4-FFF2-40B4-BE49-F238E27FC236}">
                <a16:creationId xmlns:a16="http://schemas.microsoft.com/office/drawing/2014/main" id="{1B73124F-C376-F2E5-730C-D1FB89AB10A6}"/>
              </a:ext>
            </a:extLst>
          </p:cNvPr>
          <p:cNvSpPr>
            <a:spLocks noGrp="1"/>
          </p:cNvSpPr>
          <p:nvPr>
            <p:ph type="hdr" sz="quarter"/>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endParaRPr lang="zh-CN" altLang="en-US" sz="1200"/>
          </a:p>
        </p:txBody>
      </p:sp>
    </p:spTree>
    <p:extLst>
      <p:ext uri="{BB962C8B-B14F-4D97-AF65-F5344CB8AC3E}">
        <p14:creationId xmlns:p14="http://schemas.microsoft.com/office/powerpoint/2010/main" val="14238670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88F637-D1C2-BCC3-9B70-B157CA3E122C}"/>
            </a:ext>
          </a:extLst>
        </p:cNvPr>
        <p:cNvGrpSpPr/>
        <p:nvPr/>
      </p:nvGrpSpPr>
      <p:grpSpPr>
        <a:xfrm>
          <a:off x="0" y="0"/>
          <a:ext cx="0" cy="0"/>
          <a:chOff x="0" y="0"/>
          <a:chExt cx="0" cy="0"/>
        </a:xfrm>
      </p:grpSpPr>
      <p:sp>
        <p:nvSpPr>
          <p:cNvPr id="29698" name="幻灯片图像占位符 1">
            <a:extLst>
              <a:ext uri="{FF2B5EF4-FFF2-40B4-BE49-F238E27FC236}">
                <a16:creationId xmlns:a16="http://schemas.microsoft.com/office/drawing/2014/main" id="{422F68E6-E5C3-33E4-BCF8-B58D14213BF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9699" name="备注占位符 2">
            <a:extLst>
              <a:ext uri="{FF2B5EF4-FFF2-40B4-BE49-F238E27FC236}">
                <a16:creationId xmlns:a16="http://schemas.microsoft.com/office/drawing/2014/main" id="{4738DB5D-3178-2005-456E-C8946CFA693C}"/>
              </a:ext>
            </a:extLst>
          </p:cNvPr>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zh-CN" altLang="en-US" dirty="0">
              <a:latin typeface="Calibri" charset="0"/>
              <a:ea typeface="宋体" charset="0"/>
              <a:cs typeface="宋体" charset="0"/>
            </a:endParaRPr>
          </a:p>
        </p:txBody>
      </p:sp>
      <p:sp>
        <p:nvSpPr>
          <p:cNvPr id="29700" name="灯片编号占位符 3">
            <a:extLst>
              <a:ext uri="{FF2B5EF4-FFF2-40B4-BE49-F238E27FC236}">
                <a16:creationId xmlns:a16="http://schemas.microsoft.com/office/drawing/2014/main" id="{7F32AE94-114C-BC07-B4F3-F2C515BD1D35}"/>
              </a:ext>
            </a:extLst>
          </p:cNvPr>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fld id="{47C44340-7D27-3544-A68F-91AB0551C05E}" type="slidenum">
              <a:rPr lang="zh-CN" altLang="en-US" sz="1200"/>
              <a:pPr eaLnBrk="1" hangingPunct="1"/>
              <a:t>7</a:t>
            </a:fld>
            <a:endParaRPr lang="zh-CN" altLang="en-US" sz="1200"/>
          </a:p>
        </p:txBody>
      </p:sp>
      <p:sp>
        <p:nvSpPr>
          <p:cNvPr id="29701" name="日期占位符 4">
            <a:extLst>
              <a:ext uri="{FF2B5EF4-FFF2-40B4-BE49-F238E27FC236}">
                <a16:creationId xmlns:a16="http://schemas.microsoft.com/office/drawing/2014/main" id="{40807BAC-6F3C-FA1D-27A1-2B893FEBC319}"/>
              </a:ext>
            </a:extLst>
          </p:cNvPr>
          <p:cNvSpPr>
            <a:spLocks noGrp="1"/>
          </p:cNvSpPr>
          <p:nvPr>
            <p:ph type="dt" sz="quarter"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fld id="{CD9CF25B-2907-5643-AC42-CAF2443E6637}" type="datetime1">
              <a:rPr lang="zh-CN" altLang="en-US" sz="1200"/>
              <a:pPr eaLnBrk="1" hangingPunct="1"/>
              <a:t>2025/7/4</a:t>
            </a:fld>
            <a:endParaRPr lang="zh-CN" altLang="en-US" sz="1200"/>
          </a:p>
        </p:txBody>
      </p:sp>
      <p:sp>
        <p:nvSpPr>
          <p:cNvPr id="29702" name="页脚占位符 5">
            <a:extLst>
              <a:ext uri="{FF2B5EF4-FFF2-40B4-BE49-F238E27FC236}">
                <a16:creationId xmlns:a16="http://schemas.microsoft.com/office/drawing/2014/main" id="{05C098A3-8EB0-6BD8-328B-CF41B036EB8D}"/>
              </a:ext>
            </a:extLst>
          </p:cNvPr>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endParaRPr lang="zh-CN" altLang="en-US" sz="1200"/>
          </a:p>
        </p:txBody>
      </p:sp>
      <p:sp>
        <p:nvSpPr>
          <p:cNvPr id="29703" name="页眉占位符 6">
            <a:extLst>
              <a:ext uri="{FF2B5EF4-FFF2-40B4-BE49-F238E27FC236}">
                <a16:creationId xmlns:a16="http://schemas.microsoft.com/office/drawing/2014/main" id="{59973E3A-EB2B-B267-1005-C4BA7388117A}"/>
              </a:ext>
            </a:extLst>
          </p:cNvPr>
          <p:cNvSpPr>
            <a:spLocks noGrp="1"/>
          </p:cNvSpPr>
          <p:nvPr>
            <p:ph type="hdr" sz="quarter"/>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endParaRPr lang="zh-CN" altLang="en-US" sz="1200"/>
          </a:p>
        </p:txBody>
      </p:sp>
    </p:spTree>
    <p:extLst>
      <p:ext uri="{BB962C8B-B14F-4D97-AF65-F5344CB8AC3E}">
        <p14:creationId xmlns:p14="http://schemas.microsoft.com/office/powerpoint/2010/main" val="21409895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5F5587-BC19-E8D4-55B4-EC441844131B}"/>
            </a:ext>
          </a:extLst>
        </p:cNvPr>
        <p:cNvGrpSpPr/>
        <p:nvPr/>
      </p:nvGrpSpPr>
      <p:grpSpPr>
        <a:xfrm>
          <a:off x="0" y="0"/>
          <a:ext cx="0" cy="0"/>
          <a:chOff x="0" y="0"/>
          <a:chExt cx="0" cy="0"/>
        </a:xfrm>
      </p:grpSpPr>
      <p:sp>
        <p:nvSpPr>
          <p:cNvPr id="29698" name="幻灯片图像占位符 1">
            <a:extLst>
              <a:ext uri="{FF2B5EF4-FFF2-40B4-BE49-F238E27FC236}">
                <a16:creationId xmlns:a16="http://schemas.microsoft.com/office/drawing/2014/main" id="{A296F6E4-1F1C-BD10-F194-6726F8649E3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9699" name="备注占位符 2">
            <a:extLst>
              <a:ext uri="{FF2B5EF4-FFF2-40B4-BE49-F238E27FC236}">
                <a16:creationId xmlns:a16="http://schemas.microsoft.com/office/drawing/2014/main" id="{0996D4E9-E14C-F95D-E220-2FE1A17884EA}"/>
              </a:ext>
            </a:extLst>
          </p:cNvPr>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zh-CN" altLang="en-US" dirty="0">
              <a:latin typeface="Calibri" charset="0"/>
              <a:ea typeface="宋体" charset="0"/>
              <a:cs typeface="宋体" charset="0"/>
            </a:endParaRPr>
          </a:p>
        </p:txBody>
      </p:sp>
      <p:sp>
        <p:nvSpPr>
          <p:cNvPr id="29700" name="灯片编号占位符 3">
            <a:extLst>
              <a:ext uri="{FF2B5EF4-FFF2-40B4-BE49-F238E27FC236}">
                <a16:creationId xmlns:a16="http://schemas.microsoft.com/office/drawing/2014/main" id="{A351925F-A928-7166-5FFA-C64A1AE73561}"/>
              </a:ext>
            </a:extLst>
          </p:cNvPr>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fld id="{47C44340-7D27-3544-A68F-91AB0551C05E}" type="slidenum">
              <a:rPr lang="zh-CN" altLang="en-US" sz="1200"/>
              <a:pPr eaLnBrk="1" hangingPunct="1"/>
              <a:t>8</a:t>
            </a:fld>
            <a:endParaRPr lang="zh-CN" altLang="en-US" sz="1200"/>
          </a:p>
        </p:txBody>
      </p:sp>
      <p:sp>
        <p:nvSpPr>
          <p:cNvPr id="29701" name="日期占位符 4">
            <a:extLst>
              <a:ext uri="{FF2B5EF4-FFF2-40B4-BE49-F238E27FC236}">
                <a16:creationId xmlns:a16="http://schemas.microsoft.com/office/drawing/2014/main" id="{CA7F9303-D04B-0E1C-09F4-8BDFEADF5660}"/>
              </a:ext>
            </a:extLst>
          </p:cNvPr>
          <p:cNvSpPr>
            <a:spLocks noGrp="1"/>
          </p:cNvSpPr>
          <p:nvPr>
            <p:ph type="dt" sz="quarter"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fld id="{CD9CF25B-2907-5643-AC42-CAF2443E6637}" type="datetime1">
              <a:rPr lang="zh-CN" altLang="en-US" sz="1200"/>
              <a:pPr eaLnBrk="1" hangingPunct="1"/>
              <a:t>2025/7/4</a:t>
            </a:fld>
            <a:endParaRPr lang="zh-CN" altLang="en-US" sz="1200"/>
          </a:p>
        </p:txBody>
      </p:sp>
      <p:sp>
        <p:nvSpPr>
          <p:cNvPr id="29702" name="页脚占位符 5">
            <a:extLst>
              <a:ext uri="{FF2B5EF4-FFF2-40B4-BE49-F238E27FC236}">
                <a16:creationId xmlns:a16="http://schemas.microsoft.com/office/drawing/2014/main" id="{C6A71EB4-6B65-252E-7537-BB92B6C6A9CD}"/>
              </a:ext>
            </a:extLst>
          </p:cNvPr>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endParaRPr lang="zh-CN" altLang="en-US" sz="1200"/>
          </a:p>
        </p:txBody>
      </p:sp>
      <p:sp>
        <p:nvSpPr>
          <p:cNvPr id="29703" name="页眉占位符 6">
            <a:extLst>
              <a:ext uri="{FF2B5EF4-FFF2-40B4-BE49-F238E27FC236}">
                <a16:creationId xmlns:a16="http://schemas.microsoft.com/office/drawing/2014/main" id="{D3D19B9B-E9BC-D724-EAB3-6C690D7AB25A}"/>
              </a:ext>
            </a:extLst>
          </p:cNvPr>
          <p:cNvSpPr>
            <a:spLocks noGrp="1"/>
          </p:cNvSpPr>
          <p:nvPr>
            <p:ph type="hdr" sz="quarter"/>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endParaRPr lang="zh-CN" altLang="en-US" sz="1200"/>
          </a:p>
        </p:txBody>
      </p:sp>
    </p:spTree>
    <p:extLst>
      <p:ext uri="{BB962C8B-B14F-4D97-AF65-F5344CB8AC3E}">
        <p14:creationId xmlns:p14="http://schemas.microsoft.com/office/powerpoint/2010/main" val="29360477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412D1F-1ECF-F201-5F56-9C181FC2289F}"/>
            </a:ext>
          </a:extLst>
        </p:cNvPr>
        <p:cNvGrpSpPr/>
        <p:nvPr/>
      </p:nvGrpSpPr>
      <p:grpSpPr>
        <a:xfrm>
          <a:off x="0" y="0"/>
          <a:ext cx="0" cy="0"/>
          <a:chOff x="0" y="0"/>
          <a:chExt cx="0" cy="0"/>
        </a:xfrm>
      </p:grpSpPr>
      <p:sp>
        <p:nvSpPr>
          <p:cNvPr id="29698" name="幻灯片图像占位符 1">
            <a:extLst>
              <a:ext uri="{FF2B5EF4-FFF2-40B4-BE49-F238E27FC236}">
                <a16:creationId xmlns:a16="http://schemas.microsoft.com/office/drawing/2014/main" id="{9B6D9EB1-A100-69F0-A6AD-335429A81AA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9699" name="备注占位符 2">
            <a:extLst>
              <a:ext uri="{FF2B5EF4-FFF2-40B4-BE49-F238E27FC236}">
                <a16:creationId xmlns:a16="http://schemas.microsoft.com/office/drawing/2014/main" id="{DE28B76A-5BE4-4275-DE37-3855696E193F}"/>
              </a:ext>
            </a:extLst>
          </p:cNvPr>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zh-CN" altLang="en-US" dirty="0">
              <a:latin typeface="Calibri" charset="0"/>
              <a:ea typeface="宋体" charset="0"/>
              <a:cs typeface="宋体" charset="0"/>
            </a:endParaRPr>
          </a:p>
        </p:txBody>
      </p:sp>
      <p:sp>
        <p:nvSpPr>
          <p:cNvPr id="29700" name="灯片编号占位符 3">
            <a:extLst>
              <a:ext uri="{FF2B5EF4-FFF2-40B4-BE49-F238E27FC236}">
                <a16:creationId xmlns:a16="http://schemas.microsoft.com/office/drawing/2014/main" id="{54279F34-EB44-3665-29CE-9F3052B0B7B3}"/>
              </a:ext>
            </a:extLst>
          </p:cNvPr>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fld id="{47C44340-7D27-3544-A68F-91AB0551C05E}" type="slidenum">
              <a:rPr lang="zh-CN" altLang="en-US" sz="1200"/>
              <a:pPr eaLnBrk="1" hangingPunct="1"/>
              <a:t>9</a:t>
            </a:fld>
            <a:endParaRPr lang="zh-CN" altLang="en-US" sz="1200"/>
          </a:p>
        </p:txBody>
      </p:sp>
      <p:sp>
        <p:nvSpPr>
          <p:cNvPr id="29701" name="日期占位符 4">
            <a:extLst>
              <a:ext uri="{FF2B5EF4-FFF2-40B4-BE49-F238E27FC236}">
                <a16:creationId xmlns:a16="http://schemas.microsoft.com/office/drawing/2014/main" id="{8CFA3F10-AB12-78F4-9BCB-F3DC388ED935}"/>
              </a:ext>
            </a:extLst>
          </p:cNvPr>
          <p:cNvSpPr>
            <a:spLocks noGrp="1"/>
          </p:cNvSpPr>
          <p:nvPr>
            <p:ph type="dt" sz="quarter"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fld id="{CD9CF25B-2907-5643-AC42-CAF2443E6637}" type="datetime1">
              <a:rPr lang="zh-CN" altLang="en-US" sz="1200"/>
              <a:pPr eaLnBrk="1" hangingPunct="1"/>
              <a:t>2025/7/4</a:t>
            </a:fld>
            <a:endParaRPr lang="zh-CN" altLang="en-US" sz="1200"/>
          </a:p>
        </p:txBody>
      </p:sp>
      <p:sp>
        <p:nvSpPr>
          <p:cNvPr id="29702" name="页脚占位符 5">
            <a:extLst>
              <a:ext uri="{FF2B5EF4-FFF2-40B4-BE49-F238E27FC236}">
                <a16:creationId xmlns:a16="http://schemas.microsoft.com/office/drawing/2014/main" id="{AA4EBCAE-71C4-EDD8-EA2D-8781C8B5B2E2}"/>
              </a:ext>
            </a:extLst>
          </p:cNvPr>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endParaRPr lang="zh-CN" altLang="en-US" sz="1200"/>
          </a:p>
        </p:txBody>
      </p:sp>
      <p:sp>
        <p:nvSpPr>
          <p:cNvPr id="29703" name="页眉占位符 6">
            <a:extLst>
              <a:ext uri="{FF2B5EF4-FFF2-40B4-BE49-F238E27FC236}">
                <a16:creationId xmlns:a16="http://schemas.microsoft.com/office/drawing/2014/main" id="{DDBC83A5-DDDE-0A5A-F69D-B46001086DF7}"/>
              </a:ext>
            </a:extLst>
          </p:cNvPr>
          <p:cNvSpPr>
            <a:spLocks noGrp="1"/>
          </p:cNvSpPr>
          <p:nvPr>
            <p:ph type="hdr" sz="quarter"/>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Helvetica Neue Light" charset="0"/>
                <a:ea typeface="ヒラギノ角ゴ ProN W3" charset="0"/>
                <a:cs typeface="ヒラギノ角ゴ ProN W3" charset="0"/>
                <a:sym typeface="Helvetica Neue Light" charset="0"/>
              </a:defRPr>
            </a:lvl1pPr>
            <a:lvl2pPr marL="742950" indent="-285750" eaLnBrk="0" hangingPunct="0">
              <a:defRPr sz="2800">
                <a:solidFill>
                  <a:srgbClr val="000000"/>
                </a:solidFill>
                <a:latin typeface="Helvetica Neue Light" charset="0"/>
                <a:ea typeface="ヒラギノ角ゴ ProN W3" charset="0"/>
                <a:cs typeface="ヒラギノ角ゴ ProN W3" charset="0"/>
                <a:sym typeface="Helvetica Neue Light" charset="0"/>
              </a:defRPr>
            </a:lvl2pPr>
            <a:lvl3pPr marL="11430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3pPr>
            <a:lvl4pPr marL="16002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4pPr>
            <a:lvl5pPr marL="2057400" indent="-228600" eaLnBrk="0" hangingPunct="0">
              <a:defRPr sz="2800">
                <a:solidFill>
                  <a:srgbClr val="000000"/>
                </a:solidFill>
                <a:latin typeface="Helvetica Neue Light" charset="0"/>
                <a:ea typeface="ヒラギノ角ゴ ProN W3" charset="0"/>
                <a:cs typeface="ヒラギノ角ゴ ProN W3" charset="0"/>
                <a:sym typeface="Helvetica Neue Light" charset="0"/>
              </a:defRPr>
            </a:lvl5pPr>
            <a:lvl6pPr marL="25146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6pPr>
            <a:lvl7pPr marL="29718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7pPr>
            <a:lvl8pPr marL="34290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8pPr>
            <a:lvl9pPr marL="3886200" indent="-228600" algn="ctr" eaLnBrk="0" fontAlgn="base" hangingPunct="0">
              <a:spcBef>
                <a:spcPct val="0"/>
              </a:spcBef>
              <a:spcAft>
                <a:spcPct val="0"/>
              </a:spcAft>
              <a:defRPr sz="2800">
                <a:solidFill>
                  <a:srgbClr val="000000"/>
                </a:solidFill>
                <a:latin typeface="Helvetica Neue Light" charset="0"/>
                <a:ea typeface="ヒラギノ角ゴ ProN W3" charset="0"/>
                <a:cs typeface="ヒラギノ角ゴ ProN W3" charset="0"/>
                <a:sym typeface="Helvetica Neue Light" charset="0"/>
              </a:defRPr>
            </a:lvl9pPr>
          </a:lstStyle>
          <a:p>
            <a:pPr eaLnBrk="1" hangingPunct="1"/>
            <a:endParaRPr lang="zh-CN" altLang="en-US" sz="1200"/>
          </a:p>
        </p:txBody>
      </p:sp>
    </p:spTree>
    <p:extLst>
      <p:ext uri="{BB962C8B-B14F-4D97-AF65-F5344CB8AC3E}">
        <p14:creationId xmlns:p14="http://schemas.microsoft.com/office/powerpoint/2010/main" val="27796753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r>
              <a:rPr lang="en-US" altLang="zh-CN"/>
              <a:t>09/09/2016</a:t>
            </a:r>
            <a:endParaRPr lang="en-US"/>
          </a:p>
        </p:txBody>
      </p:sp>
      <p:sp>
        <p:nvSpPr>
          <p:cNvPr id="5" name="Footer Placeholder 4"/>
          <p:cNvSpPr>
            <a:spLocks noGrp="1"/>
          </p:cNvSpPr>
          <p:nvPr>
            <p:ph type="ftr" sz="quarter" idx="11"/>
          </p:nvPr>
        </p:nvSpPr>
        <p:spPr/>
        <p:txBody>
          <a:bodyPr/>
          <a:lstStyle>
            <a:lvl1pPr>
              <a:defRPr/>
            </a:lvl1pPr>
          </a:lstStyle>
          <a:p>
            <a:pPr>
              <a:defRPr/>
            </a:pPr>
            <a:r>
              <a:rPr lang="en-US"/>
              <a:t>Q Yan</a:t>
            </a:r>
          </a:p>
        </p:txBody>
      </p:sp>
      <p:sp>
        <p:nvSpPr>
          <p:cNvPr id="6" name="Slide Number Placeholder 5"/>
          <p:cNvSpPr>
            <a:spLocks noGrp="1"/>
          </p:cNvSpPr>
          <p:nvPr>
            <p:ph type="sldNum" sz="quarter" idx="12"/>
          </p:nvPr>
        </p:nvSpPr>
        <p:spPr/>
        <p:txBody>
          <a:bodyPr/>
          <a:lstStyle>
            <a:lvl1pPr>
              <a:defRPr/>
            </a:lvl1pPr>
          </a:lstStyle>
          <a:p>
            <a:pPr>
              <a:defRPr/>
            </a:pPr>
            <a:fld id="{C813B7DB-7074-CB4A-9564-B93D248148F5}" type="slidenum">
              <a:rPr lang="en-US"/>
              <a:pPr>
                <a:defRPr/>
              </a:pPr>
              <a:t>‹#›</a:t>
            </a:fld>
            <a:endParaRPr lang="en-US"/>
          </a:p>
        </p:txBody>
      </p:sp>
    </p:spTree>
    <p:extLst>
      <p:ext uri="{BB962C8B-B14F-4D97-AF65-F5344CB8AC3E}">
        <p14:creationId xmlns:p14="http://schemas.microsoft.com/office/powerpoint/2010/main" val="41935521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r>
              <a:rPr lang="en-US" altLang="zh-CN"/>
              <a:t>09/09/2016</a:t>
            </a:r>
            <a:endParaRPr lang="en-US"/>
          </a:p>
        </p:txBody>
      </p:sp>
      <p:sp>
        <p:nvSpPr>
          <p:cNvPr id="5" name="Footer Placeholder 4"/>
          <p:cNvSpPr>
            <a:spLocks noGrp="1"/>
          </p:cNvSpPr>
          <p:nvPr>
            <p:ph type="ftr" sz="quarter" idx="11"/>
          </p:nvPr>
        </p:nvSpPr>
        <p:spPr/>
        <p:txBody>
          <a:bodyPr/>
          <a:lstStyle>
            <a:lvl1pPr>
              <a:defRPr/>
            </a:lvl1pPr>
          </a:lstStyle>
          <a:p>
            <a:pPr>
              <a:defRPr/>
            </a:pPr>
            <a:r>
              <a:rPr lang="en-US"/>
              <a:t>Q Yan</a:t>
            </a:r>
          </a:p>
        </p:txBody>
      </p:sp>
      <p:sp>
        <p:nvSpPr>
          <p:cNvPr id="6" name="Slide Number Placeholder 5"/>
          <p:cNvSpPr>
            <a:spLocks noGrp="1"/>
          </p:cNvSpPr>
          <p:nvPr>
            <p:ph type="sldNum" sz="quarter" idx="12"/>
          </p:nvPr>
        </p:nvSpPr>
        <p:spPr/>
        <p:txBody>
          <a:bodyPr/>
          <a:lstStyle>
            <a:lvl1pPr>
              <a:defRPr/>
            </a:lvl1pPr>
          </a:lstStyle>
          <a:p>
            <a:pPr>
              <a:defRPr/>
            </a:pPr>
            <a:fld id="{9EFA0707-4282-5C4F-A33C-A1B125E212D7}" type="slidenum">
              <a:rPr lang="en-US"/>
              <a:pPr>
                <a:defRPr/>
              </a:pPr>
              <a:t>‹#›</a:t>
            </a:fld>
            <a:endParaRPr lang="en-US"/>
          </a:p>
        </p:txBody>
      </p:sp>
    </p:spTree>
    <p:extLst>
      <p:ext uri="{BB962C8B-B14F-4D97-AF65-F5344CB8AC3E}">
        <p14:creationId xmlns:p14="http://schemas.microsoft.com/office/powerpoint/2010/main" val="36907225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r>
              <a:rPr lang="en-US" altLang="zh-CN"/>
              <a:t>09/09/2016</a:t>
            </a:r>
            <a:endParaRPr lang="en-US"/>
          </a:p>
        </p:txBody>
      </p:sp>
      <p:sp>
        <p:nvSpPr>
          <p:cNvPr id="5" name="Footer Placeholder 4"/>
          <p:cNvSpPr>
            <a:spLocks noGrp="1"/>
          </p:cNvSpPr>
          <p:nvPr>
            <p:ph type="ftr" sz="quarter" idx="11"/>
          </p:nvPr>
        </p:nvSpPr>
        <p:spPr/>
        <p:txBody>
          <a:bodyPr/>
          <a:lstStyle>
            <a:lvl1pPr>
              <a:defRPr/>
            </a:lvl1pPr>
          </a:lstStyle>
          <a:p>
            <a:pPr>
              <a:defRPr/>
            </a:pPr>
            <a:r>
              <a:rPr lang="en-US"/>
              <a:t>Q Yan</a:t>
            </a:r>
          </a:p>
        </p:txBody>
      </p:sp>
      <p:sp>
        <p:nvSpPr>
          <p:cNvPr id="6" name="Slide Number Placeholder 5"/>
          <p:cNvSpPr>
            <a:spLocks noGrp="1"/>
          </p:cNvSpPr>
          <p:nvPr>
            <p:ph type="sldNum" sz="quarter" idx="12"/>
          </p:nvPr>
        </p:nvSpPr>
        <p:spPr/>
        <p:txBody>
          <a:bodyPr/>
          <a:lstStyle>
            <a:lvl1pPr>
              <a:defRPr/>
            </a:lvl1pPr>
          </a:lstStyle>
          <a:p>
            <a:pPr>
              <a:defRPr/>
            </a:pPr>
            <a:fld id="{753A3017-8A78-C14E-8E5C-AE9B762763F9}" type="slidenum">
              <a:rPr lang="en-US"/>
              <a:pPr>
                <a:defRPr/>
              </a:pPr>
              <a:t>‹#›</a:t>
            </a:fld>
            <a:endParaRPr lang="en-US"/>
          </a:p>
        </p:txBody>
      </p:sp>
    </p:spTree>
    <p:extLst>
      <p:ext uri="{BB962C8B-B14F-4D97-AF65-F5344CB8AC3E}">
        <p14:creationId xmlns:p14="http://schemas.microsoft.com/office/powerpoint/2010/main" val="25863356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r>
              <a:rPr lang="en-US" altLang="zh-CN"/>
              <a:t>09/09/2016</a:t>
            </a:r>
            <a:endParaRPr lang="en-US"/>
          </a:p>
        </p:txBody>
      </p:sp>
      <p:sp>
        <p:nvSpPr>
          <p:cNvPr id="5" name="Footer Placeholder 4"/>
          <p:cNvSpPr>
            <a:spLocks noGrp="1"/>
          </p:cNvSpPr>
          <p:nvPr>
            <p:ph type="ftr" sz="quarter" idx="11"/>
          </p:nvPr>
        </p:nvSpPr>
        <p:spPr/>
        <p:txBody>
          <a:bodyPr/>
          <a:lstStyle>
            <a:lvl1pPr>
              <a:defRPr/>
            </a:lvl1pPr>
          </a:lstStyle>
          <a:p>
            <a:pPr>
              <a:defRPr/>
            </a:pPr>
            <a:r>
              <a:rPr lang="en-US"/>
              <a:t>Q Yan</a:t>
            </a:r>
          </a:p>
        </p:txBody>
      </p:sp>
      <p:sp>
        <p:nvSpPr>
          <p:cNvPr id="6" name="Slide Number Placeholder 5"/>
          <p:cNvSpPr>
            <a:spLocks noGrp="1"/>
          </p:cNvSpPr>
          <p:nvPr>
            <p:ph type="sldNum" sz="quarter" idx="12"/>
          </p:nvPr>
        </p:nvSpPr>
        <p:spPr/>
        <p:txBody>
          <a:bodyPr/>
          <a:lstStyle>
            <a:lvl1pPr>
              <a:defRPr/>
            </a:lvl1pPr>
          </a:lstStyle>
          <a:p>
            <a:pPr>
              <a:defRPr/>
            </a:pPr>
            <a:fld id="{00A9A409-9940-694A-92B8-CF40F74C2407}" type="slidenum">
              <a:rPr lang="en-US"/>
              <a:pPr>
                <a:defRPr/>
              </a:pPr>
              <a:t>‹#›</a:t>
            </a:fld>
            <a:endParaRPr lang="en-US"/>
          </a:p>
        </p:txBody>
      </p:sp>
    </p:spTree>
    <p:extLst>
      <p:ext uri="{BB962C8B-B14F-4D97-AF65-F5344CB8AC3E}">
        <p14:creationId xmlns:p14="http://schemas.microsoft.com/office/powerpoint/2010/main" val="40394259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r>
              <a:rPr lang="en-US" altLang="zh-CN"/>
              <a:t>09/09/2016</a:t>
            </a:r>
            <a:endParaRPr lang="en-US"/>
          </a:p>
        </p:txBody>
      </p:sp>
      <p:sp>
        <p:nvSpPr>
          <p:cNvPr id="5" name="Footer Placeholder 4"/>
          <p:cNvSpPr>
            <a:spLocks noGrp="1"/>
          </p:cNvSpPr>
          <p:nvPr>
            <p:ph type="ftr" sz="quarter" idx="11"/>
          </p:nvPr>
        </p:nvSpPr>
        <p:spPr/>
        <p:txBody>
          <a:bodyPr/>
          <a:lstStyle>
            <a:lvl1pPr>
              <a:defRPr/>
            </a:lvl1pPr>
          </a:lstStyle>
          <a:p>
            <a:pPr>
              <a:defRPr/>
            </a:pPr>
            <a:r>
              <a:rPr lang="en-US"/>
              <a:t>Q Yan</a:t>
            </a:r>
          </a:p>
        </p:txBody>
      </p:sp>
      <p:sp>
        <p:nvSpPr>
          <p:cNvPr id="6" name="Slide Number Placeholder 5"/>
          <p:cNvSpPr>
            <a:spLocks noGrp="1"/>
          </p:cNvSpPr>
          <p:nvPr>
            <p:ph type="sldNum" sz="quarter" idx="12"/>
          </p:nvPr>
        </p:nvSpPr>
        <p:spPr/>
        <p:txBody>
          <a:bodyPr/>
          <a:lstStyle>
            <a:lvl1pPr>
              <a:defRPr/>
            </a:lvl1pPr>
          </a:lstStyle>
          <a:p>
            <a:pPr>
              <a:defRPr/>
            </a:pPr>
            <a:fld id="{249EDB4E-0568-8345-AB4C-34BA6C82BC1A}" type="slidenum">
              <a:rPr lang="en-US"/>
              <a:pPr>
                <a:defRPr/>
              </a:pPr>
              <a:t>‹#›</a:t>
            </a:fld>
            <a:endParaRPr lang="en-US"/>
          </a:p>
        </p:txBody>
      </p:sp>
    </p:spTree>
    <p:extLst>
      <p:ext uri="{BB962C8B-B14F-4D97-AF65-F5344CB8AC3E}">
        <p14:creationId xmlns:p14="http://schemas.microsoft.com/office/powerpoint/2010/main" val="40880813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r>
              <a:rPr lang="en-US" altLang="zh-CN"/>
              <a:t>09/09/2016</a:t>
            </a:r>
            <a:endParaRPr lang="en-US"/>
          </a:p>
        </p:txBody>
      </p:sp>
      <p:sp>
        <p:nvSpPr>
          <p:cNvPr id="6" name="Footer Placeholder 4"/>
          <p:cNvSpPr>
            <a:spLocks noGrp="1"/>
          </p:cNvSpPr>
          <p:nvPr>
            <p:ph type="ftr" sz="quarter" idx="11"/>
          </p:nvPr>
        </p:nvSpPr>
        <p:spPr/>
        <p:txBody>
          <a:bodyPr/>
          <a:lstStyle>
            <a:lvl1pPr>
              <a:defRPr/>
            </a:lvl1pPr>
          </a:lstStyle>
          <a:p>
            <a:pPr>
              <a:defRPr/>
            </a:pPr>
            <a:r>
              <a:rPr lang="en-US"/>
              <a:t>Q Yan</a:t>
            </a:r>
          </a:p>
        </p:txBody>
      </p:sp>
      <p:sp>
        <p:nvSpPr>
          <p:cNvPr id="7" name="Slide Number Placeholder 5"/>
          <p:cNvSpPr>
            <a:spLocks noGrp="1"/>
          </p:cNvSpPr>
          <p:nvPr>
            <p:ph type="sldNum" sz="quarter" idx="12"/>
          </p:nvPr>
        </p:nvSpPr>
        <p:spPr/>
        <p:txBody>
          <a:bodyPr/>
          <a:lstStyle>
            <a:lvl1pPr>
              <a:defRPr/>
            </a:lvl1pPr>
          </a:lstStyle>
          <a:p>
            <a:pPr>
              <a:defRPr/>
            </a:pPr>
            <a:fld id="{DB5401D5-AB4B-AF47-BA15-D6F19911B0FF}" type="slidenum">
              <a:rPr lang="en-US"/>
              <a:pPr>
                <a:defRPr/>
              </a:pPr>
              <a:t>‹#›</a:t>
            </a:fld>
            <a:endParaRPr lang="en-US"/>
          </a:p>
        </p:txBody>
      </p:sp>
    </p:spTree>
    <p:extLst>
      <p:ext uri="{BB962C8B-B14F-4D97-AF65-F5344CB8AC3E}">
        <p14:creationId xmlns:p14="http://schemas.microsoft.com/office/powerpoint/2010/main" val="5921590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7"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r>
              <a:rPr lang="en-US" altLang="zh-CN"/>
              <a:t>09/09/2016</a:t>
            </a:r>
            <a:endParaRPr lang="en-US"/>
          </a:p>
        </p:txBody>
      </p:sp>
      <p:sp>
        <p:nvSpPr>
          <p:cNvPr id="8" name="Footer Placeholder 4"/>
          <p:cNvSpPr>
            <a:spLocks noGrp="1"/>
          </p:cNvSpPr>
          <p:nvPr>
            <p:ph type="ftr" sz="quarter" idx="11"/>
          </p:nvPr>
        </p:nvSpPr>
        <p:spPr/>
        <p:txBody>
          <a:bodyPr/>
          <a:lstStyle>
            <a:lvl1pPr>
              <a:defRPr/>
            </a:lvl1pPr>
          </a:lstStyle>
          <a:p>
            <a:pPr>
              <a:defRPr/>
            </a:pPr>
            <a:r>
              <a:rPr lang="en-US"/>
              <a:t>Q Yan</a:t>
            </a:r>
          </a:p>
        </p:txBody>
      </p:sp>
      <p:sp>
        <p:nvSpPr>
          <p:cNvPr id="9" name="Slide Number Placeholder 5"/>
          <p:cNvSpPr>
            <a:spLocks noGrp="1"/>
          </p:cNvSpPr>
          <p:nvPr>
            <p:ph type="sldNum" sz="quarter" idx="12"/>
          </p:nvPr>
        </p:nvSpPr>
        <p:spPr/>
        <p:txBody>
          <a:bodyPr/>
          <a:lstStyle>
            <a:lvl1pPr>
              <a:defRPr/>
            </a:lvl1pPr>
          </a:lstStyle>
          <a:p>
            <a:pPr>
              <a:defRPr/>
            </a:pPr>
            <a:fld id="{4027DFCF-7AF2-2547-A30D-852D6F26E0E4}" type="slidenum">
              <a:rPr lang="en-US"/>
              <a:pPr>
                <a:defRPr/>
              </a:pPr>
              <a:t>‹#›</a:t>
            </a:fld>
            <a:endParaRPr lang="en-US"/>
          </a:p>
        </p:txBody>
      </p:sp>
    </p:spTree>
    <p:extLst>
      <p:ext uri="{BB962C8B-B14F-4D97-AF65-F5344CB8AC3E}">
        <p14:creationId xmlns:p14="http://schemas.microsoft.com/office/powerpoint/2010/main" val="40385511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r>
              <a:rPr lang="en-US" altLang="zh-CN"/>
              <a:t>09/09/2016</a:t>
            </a:r>
            <a:endParaRPr lang="en-US"/>
          </a:p>
        </p:txBody>
      </p:sp>
      <p:sp>
        <p:nvSpPr>
          <p:cNvPr id="4" name="Footer Placeholder 4"/>
          <p:cNvSpPr>
            <a:spLocks noGrp="1"/>
          </p:cNvSpPr>
          <p:nvPr>
            <p:ph type="ftr" sz="quarter" idx="11"/>
          </p:nvPr>
        </p:nvSpPr>
        <p:spPr/>
        <p:txBody>
          <a:bodyPr/>
          <a:lstStyle>
            <a:lvl1pPr>
              <a:defRPr/>
            </a:lvl1pPr>
          </a:lstStyle>
          <a:p>
            <a:pPr>
              <a:defRPr/>
            </a:pPr>
            <a:r>
              <a:rPr lang="en-US"/>
              <a:t>Q Yan</a:t>
            </a:r>
          </a:p>
        </p:txBody>
      </p:sp>
      <p:sp>
        <p:nvSpPr>
          <p:cNvPr id="5" name="Slide Number Placeholder 5"/>
          <p:cNvSpPr>
            <a:spLocks noGrp="1"/>
          </p:cNvSpPr>
          <p:nvPr>
            <p:ph type="sldNum" sz="quarter" idx="12"/>
          </p:nvPr>
        </p:nvSpPr>
        <p:spPr/>
        <p:txBody>
          <a:bodyPr/>
          <a:lstStyle>
            <a:lvl1pPr>
              <a:defRPr/>
            </a:lvl1pPr>
          </a:lstStyle>
          <a:p>
            <a:pPr>
              <a:defRPr/>
            </a:pPr>
            <a:fld id="{FE122F70-58D7-514A-AA12-8E3016669171}" type="slidenum">
              <a:rPr lang="en-US"/>
              <a:pPr>
                <a:defRPr/>
              </a:pPr>
              <a:t>‹#›</a:t>
            </a:fld>
            <a:endParaRPr lang="en-US"/>
          </a:p>
        </p:txBody>
      </p:sp>
    </p:spTree>
    <p:extLst>
      <p:ext uri="{BB962C8B-B14F-4D97-AF65-F5344CB8AC3E}">
        <p14:creationId xmlns:p14="http://schemas.microsoft.com/office/powerpoint/2010/main" val="381452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r>
              <a:rPr lang="en-US" altLang="zh-CN"/>
              <a:t>09/09/2016</a:t>
            </a:r>
            <a:endParaRPr lang="en-US"/>
          </a:p>
        </p:txBody>
      </p:sp>
      <p:sp>
        <p:nvSpPr>
          <p:cNvPr id="3" name="Footer Placeholder 4"/>
          <p:cNvSpPr>
            <a:spLocks noGrp="1"/>
          </p:cNvSpPr>
          <p:nvPr>
            <p:ph type="ftr" sz="quarter" idx="11"/>
          </p:nvPr>
        </p:nvSpPr>
        <p:spPr/>
        <p:txBody>
          <a:bodyPr/>
          <a:lstStyle>
            <a:lvl1pPr>
              <a:defRPr/>
            </a:lvl1pPr>
          </a:lstStyle>
          <a:p>
            <a:pPr>
              <a:defRPr/>
            </a:pPr>
            <a:r>
              <a:rPr lang="en-US"/>
              <a:t>Q Yan</a:t>
            </a:r>
          </a:p>
        </p:txBody>
      </p:sp>
      <p:sp>
        <p:nvSpPr>
          <p:cNvPr id="4" name="Slide Number Placeholder 5"/>
          <p:cNvSpPr>
            <a:spLocks noGrp="1"/>
          </p:cNvSpPr>
          <p:nvPr>
            <p:ph type="sldNum" sz="quarter" idx="12"/>
          </p:nvPr>
        </p:nvSpPr>
        <p:spPr/>
        <p:txBody>
          <a:bodyPr/>
          <a:lstStyle>
            <a:lvl1pPr>
              <a:defRPr/>
            </a:lvl1pPr>
          </a:lstStyle>
          <a:p>
            <a:pPr>
              <a:defRPr/>
            </a:pPr>
            <a:fld id="{D01EE3DC-889D-CE4E-A95E-8CFA1A3DAD0A}" type="slidenum">
              <a:rPr lang="en-US"/>
              <a:pPr>
                <a:defRPr/>
              </a:pPr>
              <a:t>‹#›</a:t>
            </a:fld>
            <a:endParaRPr lang="en-US"/>
          </a:p>
        </p:txBody>
      </p:sp>
    </p:spTree>
    <p:extLst>
      <p:ext uri="{BB962C8B-B14F-4D97-AF65-F5344CB8AC3E}">
        <p14:creationId xmlns:p14="http://schemas.microsoft.com/office/powerpoint/2010/main" val="19723175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49"/>
            <a:ext cx="3008313" cy="116205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r>
              <a:rPr lang="en-US" altLang="zh-CN"/>
              <a:t>09/09/2016</a:t>
            </a:r>
            <a:endParaRPr lang="en-US"/>
          </a:p>
        </p:txBody>
      </p:sp>
      <p:sp>
        <p:nvSpPr>
          <p:cNvPr id="6" name="Footer Placeholder 4"/>
          <p:cNvSpPr>
            <a:spLocks noGrp="1"/>
          </p:cNvSpPr>
          <p:nvPr>
            <p:ph type="ftr" sz="quarter" idx="11"/>
          </p:nvPr>
        </p:nvSpPr>
        <p:spPr/>
        <p:txBody>
          <a:bodyPr/>
          <a:lstStyle>
            <a:lvl1pPr>
              <a:defRPr/>
            </a:lvl1pPr>
          </a:lstStyle>
          <a:p>
            <a:pPr>
              <a:defRPr/>
            </a:pPr>
            <a:r>
              <a:rPr lang="en-US"/>
              <a:t>Q Yan</a:t>
            </a:r>
          </a:p>
        </p:txBody>
      </p:sp>
      <p:sp>
        <p:nvSpPr>
          <p:cNvPr id="7" name="Slide Number Placeholder 5"/>
          <p:cNvSpPr>
            <a:spLocks noGrp="1"/>
          </p:cNvSpPr>
          <p:nvPr>
            <p:ph type="sldNum" sz="quarter" idx="12"/>
          </p:nvPr>
        </p:nvSpPr>
        <p:spPr/>
        <p:txBody>
          <a:bodyPr/>
          <a:lstStyle>
            <a:lvl1pPr>
              <a:defRPr/>
            </a:lvl1pPr>
          </a:lstStyle>
          <a:p>
            <a:pPr>
              <a:defRPr/>
            </a:pPr>
            <a:fld id="{A91AB5B9-13DE-C34E-A404-D4AC1FCC29C4}" type="slidenum">
              <a:rPr lang="en-US"/>
              <a:pPr>
                <a:defRPr/>
              </a:pPr>
              <a:t>‹#›</a:t>
            </a:fld>
            <a:endParaRPr lang="en-US"/>
          </a:p>
        </p:txBody>
      </p:sp>
    </p:spTree>
    <p:extLst>
      <p:ext uri="{BB962C8B-B14F-4D97-AF65-F5344CB8AC3E}">
        <p14:creationId xmlns:p14="http://schemas.microsoft.com/office/powerpoint/2010/main" val="39727919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9"/>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r>
              <a:rPr lang="en-US" altLang="zh-CN"/>
              <a:t>09/09/2016</a:t>
            </a:r>
            <a:endParaRPr lang="en-US"/>
          </a:p>
        </p:txBody>
      </p:sp>
      <p:sp>
        <p:nvSpPr>
          <p:cNvPr id="6" name="Footer Placeholder 4"/>
          <p:cNvSpPr>
            <a:spLocks noGrp="1"/>
          </p:cNvSpPr>
          <p:nvPr>
            <p:ph type="ftr" sz="quarter" idx="11"/>
          </p:nvPr>
        </p:nvSpPr>
        <p:spPr/>
        <p:txBody>
          <a:bodyPr/>
          <a:lstStyle>
            <a:lvl1pPr>
              <a:defRPr/>
            </a:lvl1pPr>
          </a:lstStyle>
          <a:p>
            <a:pPr>
              <a:defRPr/>
            </a:pPr>
            <a:r>
              <a:rPr lang="en-US"/>
              <a:t>Q Yan</a:t>
            </a:r>
          </a:p>
        </p:txBody>
      </p:sp>
      <p:sp>
        <p:nvSpPr>
          <p:cNvPr id="7" name="Slide Number Placeholder 5"/>
          <p:cNvSpPr>
            <a:spLocks noGrp="1"/>
          </p:cNvSpPr>
          <p:nvPr>
            <p:ph type="sldNum" sz="quarter" idx="12"/>
          </p:nvPr>
        </p:nvSpPr>
        <p:spPr/>
        <p:txBody>
          <a:bodyPr/>
          <a:lstStyle>
            <a:lvl1pPr>
              <a:defRPr/>
            </a:lvl1pPr>
          </a:lstStyle>
          <a:p>
            <a:pPr>
              <a:defRPr/>
            </a:pPr>
            <a:fld id="{45BA3F7D-7028-1740-A35B-778B4F14EFEB}" type="slidenum">
              <a:rPr lang="en-US"/>
              <a:pPr>
                <a:defRPr/>
              </a:pPr>
              <a:t>‹#›</a:t>
            </a:fld>
            <a:endParaRPr lang="en-US"/>
          </a:p>
        </p:txBody>
      </p:sp>
    </p:spTree>
    <p:extLst>
      <p:ext uri="{BB962C8B-B14F-4D97-AF65-F5344CB8AC3E}">
        <p14:creationId xmlns:p14="http://schemas.microsoft.com/office/powerpoint/2010/main" val="25008919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9"/>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600201"/>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1"/>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charset="0"/>
              </a:defRPr>
            </a:lvl1pPr>
          </a:lstStyle>
          <a:p>
            <a:pPr>
              <a:defRPr/>
            </a:pPr>
            <a:r>
              <a:rPr lang="en-US" altLang="zh-CN"/>
              <a:t>09/09/2016</a:t>
            </a:r>
            <a:endParaRPr lang="en-US"/>
          </a:p>
        </p:txBody>
      </p:sp>
      <p:sp>
        <p:nvSpPr>
          <p:cNvPr id="5" name="Footer Placeholder 4"/>
          <p:cNvSpPr>
            <a:spLocks noGrp="1"/>
          </p:cNvSpPr>
          <p:nvPr>
            <p:ph type="ftr" sz="quarter" idx="3"/>
          </p:nvPr>
        </p:nvSpPr>
        <p:spPr>
          <a:xfrm>
            <a:off x="3124200" y="6356351"/>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charset="0"/>
              </a:defRPr>
            </a:lvl1pPr>
          </a:lstStyle>
          <a:p>
            <a:pPr>
              <a:defRPr/>
            </a:pPr>
            <a:r>
              <a:rPr lang="en-US"/>
              <a:t>Q Yan</a:t>
            </a:r>
          </a:p>
        </p:txBody>
      </p:sp>
      <p:sp>
        <p:nvSpPr>
          <p:cNvPr id="6" name="Slide Number Placeholder 5"/>
          <p:cNvSpPr>
            <a:spLocks noGrp="1"/>
          </p:cNvSpPr>
          <p:nvPr>
            <p:ph type="sldNum" sz="quarter" idx="4"/>
          </p:nvPr>
        </p:nvSpPr>
        <p:spPr>
          <a:xfrm>
            <a:off x="6553200" y="6356351"/>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charset="0"/>
              </a:defRPr>
            </a:lvl1pPr>
          </a:lstStyle>
          <a:p>
            <a:pPr>
              <a:defRPr/>
            </a:pPr>
            <a:fld id="{2483A7BA-FD98-6D47-BF58-B7A851C729C8}"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ＭＳ Ｐゴシック" pitchFamily="-65" charset="-128"/>
          <a:cs typeface="ＭＳ Ｐゴシック" pitchFamily="-65" charset="-128"/>
        </a:defRPr>
      </a:lvl1pPr>
      <a:lvl2pPr algn="ctr" defTabSz="457200" rtl="0" eaLnBrk="0" fontAlgn="base" hangingPunct="0">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2pPr>
      <a:lvl3pPr algn="ctr" defTabSz="457200" rtl="0" eaLnBrk="0" fontAlgn="base" hangingPunct="0">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3pPr>
      <a:lvl4pPr algn="ctr" defTabSz="457200" rtl="0" eaLnBrk="0" fontAlgn="base" hangingPunct="0">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4pPr>
      <a:lvl5pPr algn="ctr" defTabSz="457200" rtl="0" eaLnBrk="0" fontAlgn="base" hangingPunct="0">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5pPr>
      <a:lvl6pPr marL="457200" algn="ctr" defTabSz="457200" rtl="0" fontAlgn="base">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6pPr>
      <a:lvl7pPr marL="914400" algn="ctr" defTabSz="457200" rtl="0" fontAlgn="base">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7pPr>
      <a:lvl8pPr marL="1371600" algn="ctr" defTabSz="457200" rtl="0" fontAlgn="base">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8pPr>
      <a:lvl9pPr marL="1828800" algn="ctr" defTabSz="457200" rtl="0" fontAlgn="base">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hyperlink" Target="https://doi.org/10.1016/j.nima.2014.01.002" TargetMode="External"/><Relationship Id="rId7" Type="http://schemas.openxmlformats.org/officeDocument/2006/relationships/hyperlink" Target="https://doi.org/10.1016/j.nuclphysbps.2009.10.025" TargetMode="External"/><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hyperlink" Target="https://doi.org/10.1016/j.nima.2013.02.020" TargetMode="External"/><Relationship Id="rId5" Type="http://schemas.openxmlformats.org/officeDocument/2006/relationships/hyperlink" Target="https://doi.org/10.1016/j.nima.2009.12.027" TargetMode="External"/><Relationship Id="rId4" Type="http://schemas.openxmlformats.org/officeDocument/2006/relationships/hyperlink" Target="https://doi.org/10.1016/j.nima.2012.05.010" TargetMode="Externa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3" descr="8d5d924e275b0c7f58feed1244176003"/>
          <p:cNvPicPr>
            <a:picLocks noChangeAspect="1"/>
          </p:cNvPicPr>
          <p:nvPr/>
        </p:nvPicPr>
        <p:blipFill rotWithShape="1">
          <a:blip r:embed="rId3"/>
          <a:srcRect t="38090" b="6192"/>
          <a:stretch/>
        </p:blipFill>
        <p:spPr>
          <a:xfrm>
            <a:off x="476" y="5129518"/>
            <a:ext cx="9143524" cy="1359149"/>
          </a:xfrm>
          <a:prstGeom prst="rect">
            <a:avLst/>
          </a:prstGeom>
        </p:spPr>
      </p:pic>
      <p:sp>
        <p:nvSpPr>
          <p:cNvPr id="7" name="文本框 7">
            <a:extLst>
              <a:ext uri="{FF2B5EF4-FFF2-40B4-BE49-F238E27FC236}">
                <a16:creationId xmlns:a16="http://schemas.microsoft.com/office/drawing/2014/main" id="{785816F2-AEF2-4FFE-A0DA-84B4490709A4}"/>
              </a:ext>
            </a:extLst>
          </p:cNvPr>
          <p:cNvSpPr txBox="1"/>
          <p:nvPr/>
        </p:nvSpPr>
        <p:spPr>
          <a:xfrm>
            <a:off x="1903519" y="3789402"/>
            <a:ext cx="5077125" cy="553998"/>
          </a:xfrm>
          <a:prstGeom prst="rect">
            <a:avLst/>
          </a:prstGeom>
          <a:noFill/>
        </p:spPr>
        <p:txBody>
          <a:bodyPr wrap="square" rtlCol="0">
            <a:spAutoFit/>
          </a:bodyPr>
          <a:lstStyle/>
          <a:p>
            <a:pPr algn="ctr"/>
            <a:r>
              <a:rPr lang="zh-CN" altLang="en-US" sz="3000" dirty="0">
                <a:latin typeface="Kaiti TC" panose="02010600040101010101" pitchFamily="2" charset="-120"/>
                <a:ea typeface="Kaiti TC" panose="02010600040101010101" pitchFamily="2" charset="-120"/>
              </a:rPr>
              <a:t>严 琪</a:t>
            </a:r>
            <a:endParaRPr lang="en-US" altLang="zh-CN" sz="3000" dirty="0">
              <a:latin typeface="Kaiti TC" panose="02010600040101010101" pitchFamily="2" charset="-120"/>
              <a:ea typeface="Kaiti TC" panose="02010600040101010101" pitchFamily="2" charset="-120"/>
            </a:endParaRPr>
          </a:p>
        </p:txBody>
      </p:sp>
      <p:sp>
        <p:nvSpPr>
          <p:cNvPr id="9" name="TextBox 8"/>
          <p:cNvSpPr txBox="1"/>
          <p:nvPr/>
        </p:nvSpPr>
        <p:spPr>
          <a:xfrm>
            <a:off x="477" y="6488668"/>
            <a:ext cx="9143524" cy="400110"/>
          </a:xfrm>
          <a:prstGeom prst="rect">
            <a:avLst/>
          </a:prstGeom>
          <a:solidFill>
            <a:schemeClr val="accent1"/>
          </a:solidFill>
        </p:spPr>
        <p:txBody>
          <a:bodyPr wrap="square" rtlCol="0">
            <a:spAutoFit/>
          </a:bodyPr>
          <a:lstStyle/>
          <a:p>
            <a:pPr algn="ctr"/>
            <a:r>
              <a:rPr lang="en-US" altLang="zh-CN" sz="2000" dirty="0">
                <a:solidFill>
                  <a:schemeClr val="bg1"/>
                </a:solidFill>
                <a:latin typeface="Kaiti TC" panose="02010600040101010101" pitchFamily="2" charset="-120"/>
                <a:ea typeface="Kaiti TC" panose="02010600040101010101" pitchFamily="2" charset="-120"/>
              </a:rPr>
              <a:t>2025</a:t>
            </a:r>
            <a:r>
              <a:rPr lang="zh-CN" altLang="en-US" sz="2000" dirty="0">
                <a:solidFill>
                  <a:schemeClr val="bg1"/>
                </a:solidFill>
                <a:latin typeface="Kaiti TC" panose="02010600040101010101" pitchFamily="2" charset="-120"/>
                <a:ea typeface="Kaiti TC" panose="02010600040101010101" pitchFamily="2" charset="-120"/>
              </a:rPr>
              <a:t>年</a:t>
            </a:r>
            <a:r>
              <a:rPr lang="en-US" altLang="zh-CN" sz="2000" dirty="0">
                <a:solidFill>
                  <a:schemeClr val="bg1"/>
                </a:solidFill>
                <a:latin typeface="Kaiti TC" panose="02010600040101010101" pitchFamily="2" charset="-120"/>
                <a:ea typeface="Kaiti TC" panose="02010600040101010101" pitchFamily="2" charset="-120"/>
              </a:rPr>
              <a:t>7</a:t>
            </a:r>
            <a:r>
              <a:rPr lang="zh-CN" altLang="en-US" sz="2000" dirty="0">
                <a:solidFill>
                  <a:schemeClr val="bg1"/>
                </a:solidFill>
                <a:latin typeface="Kaiti TC" panose="02010600040101010101" pitchFamily="2" charset="-120"/>
                <a:ea typeface="Kaiti TC" panose="02010600040101010101" pitchFamily="2" charset="-120"/>
              </a:rPr>
              <a:t>月</a:t>
            </a:r>
            <a:r>
              <a:rPr lang="en-US" altLang="zh-CN" sz="2000" dirty="0">
                <a:solidFill>
                  <a:schemeClr val="bg1"/>
                </a:solidFill>
                <a:latin typeface="Kaiti TC" panose="02010600040101010101" pitchFamily="2" charset="-120"/>
                <a:ea typeface="Kaiti TC" panose="02010600040101010101" pitchFamily="2" charset="-120"/>
              </a:rPr>
              <a:t>4</a:t>
            </a:r>
            <a:r>
              <a:rPr lang="zh-CN" altLang="en-US" sz="2000" dirty="0">
                <a:solidFill>
                  <a:schemeClr val="bg1"/>
                </a:solidFill>
                <a:latin typeface="Kaiti TC" panose="02010600040101010101" pitchFamily="2" charset="-120"/>
                <a:ea typeface="Kaiti TC" panose="02010600040101010101" pitchFamily="2" charset="-120"/>
              </a:rPr>
              <a:t>日，北京</a:t>
            </a:r>
          </a:p>
        </p:txBody>
      </p:sp>
      <p:pic>
        <p:nvPicPr>
          <p:cNvPr id="10" name="Picture 2" descr="C:\Users\Administrator\Desktop\1111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5182950"/>
            <a:ext cx="1161321" cy="684450"/>
          </a:xfrm>
          <a:prstGeom prst="rect">
            <a:avLst/>
          </a:prstGeom>
          <a:noFill/>
          <a:extLst>
            <a:ext uri="{909E8E84-426E-40DD-AFC4-6F175D3DCCD1}">
              <a14:hiddenFill xmlns:a14="http://schemas.microsoft.com/office/drawing/2010/main">
                <a:solidFill>
                  <a:srgbClr val="FFFFFF"/>
                </a:solidFill>
              </a14:hiddenFill>
            </a:ext>
          </a:extLst>
        </p:spPr>
      </p:pic>
      <p:pic>
        <p:nvPicPr>
          <p:cNvPr id="11"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38400" y="4343400"/>
            <a:ext cx="4023190" cy="762000"/>
          </a:xfrm>
          <a:prstGeom prst="rect">
            <a:avLst/>
          </a:prstGeom>
        </p:spPr>
      </p:pic>
      <p:pic>
        <p:nvPicPr>
          <p:cNvPr id="3" name="Picture 3">
            <a:extLst>
              <a:ext uri="{FF2B5EF4-FFF2-40B4-BE49-F238E27FC236}">
                <a16:creationId xmlns:a16="http://schemas.microsoft.com/office/drawing/2014/main" id="{69F17F6E-F790-F7CF-AC77-CC007CE63CB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t="33158" r="5" b="38882"/>
          <a:stretch/>
        </p:blipFill>
        <p:spPr bwMode="auto">
          <a:xfrm>
            <a:off x="0" y="0"/>
            <a:ext cx="9143523" cy="191745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 name="标题 3">
            <a:extLst>
              <a:ext uri="{FF2B5EF4-FFF2-40B4-BE49-F238E27FC236}">
                <a16:creationId xmlns:a16="http://schemas.microsoft.com/office/drawing/2014/main" id="{7D7DF8DF-F6CF-1391-43FB-2AFB56E64F06}"/>
              </a:ext>
            </a:extLst>
          </p:cNvPr>
          <p:cNvSpPr txBox="1">
            <a:spLocks/>
          </p:cNvSpPr>
          <p:nvPr/>
        </p:nvSpPr>
        <p:spPr>
          <a:xfrm>
            <a:off x="228600" y="2510461"/>
            <a:ext cx="8763000" cy="994739"/>
          </a:xfrm>
          <a:prstGeom prst="rect">
            <a:avLst/>
          </a:prstGeom>
        </p:spPr>
        <p:txBody>
          <a:bodyPr vert="horz" lIns="51435" tIns="25718" rIns="51435" bIns="25718" rtlCol="0" anchor="ctr">
            <a:noAutofit/>
          </a:bodyPr>
          <a:lstStyle>
            <a:lvl1pPr algn="ctr" defTabSz="914354" rtl="0" eaLnBrk="1" latinLnBrk="0" hangingPunct="1">
              <a:lnSpc>
                <a:spcPct val="90000"/>
              </a:lnSpc>
              <a:spcBef>
                <a:spcPct val="0"/>
              </a:spcBef>
              <a:buNone/>
              <a:defRPr sz="4000" b="1" kern="1200">
                <a:solidFill>
                  <a:schemeClr val="accent1"/>
                </a:solidFill>
                <a:latin typeface="+mj-lt"/>
                <a:ea typeface="+mj-ea"/>
                <a:cs typeface="+mj-cs"/>
              </a:defRPr>
            </a:lvl1pPr>
          </a:lstStyle>
          <a:p>
            <a:r>
              <a:rPr lang="zh-CN" altLang="en-US" sz="5000" dirty="0">
                <a:solidFill>
                  <a:srgbClr val="C00000"/>
                </a:solidFill>
                <a:latin typeface="Kaiti TC" panose="02010600040101010101" pitchFamily="2" charset="-120"/>
                <a:ea typeface="Kaiti TC" panose="02010600040101010101" pitchFamily="2" charset="-120"/>
              </a:rPr>
              <a:t>科学文章撰写实例</a:t>
            </a:r>
          </a:p>
        </p:txBody>
      </p:sp>
    </p:spTree>
    <p:extLst>
      <p:ext uri="{BB962C8B-B14F-4D97-AF65-F5344CB8AC3E}">
        <p14:creationId xmlns:p14="http://schemas.microsoft.com/office/powerpoint/2010/main" val="2135074457"/>
      </p:ext>
    </p:extLst>
  </p:cSld>
  <p:clrMapOvr>
    <a:masterClrMapping/>
  </p:clrMapOvr>
  <mc:AlternateContent xmlns:mc="http://schemas.openxmlformats.org/markup-compatibility/2006" xmlns:p14="http://schemas.microsoft.com/office/powerpoint/2010/main">
    <mc:Choice Requires="p14">
      <p:transition spd="slow" p14:dur="2000" advTm="8556"/>
    </mc:Choice>
    <mc:Fallback xmlns="">
      <p:transition spd="slow" advTm="8556"/>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0F49D0-FB4F-0CDC-CED9-22467DF32B3D}"/>
            </a:ext>
          </a:extLst>
        </p:cNvPr>
        <p:cNvGrpSpPr/>
        <p:nvPr/>
      </p:nvGrpSpPr>
      <p:grpSpPr>
        <a:xfrm>
          <a:off x="0" y="0"/>
          <a:ext cx="0" cy="0"/>
          <a:chOff x="0" y="0"/>
          <a:chExt cx="0" cy="0"/>
        </a:xfrm>
      </p:grpSpPr>
      <p:sp>
        <p:nvSpPr>
          <p:cNvPr id="6" name="Rectangle 1">
            <a:extLst>
              <a:ext uri="{FF2B5EF4-FFF2-40B4-BE49-F238E27FC236}">
                <a16:creationId xmlns:a16="http://schemas.microsoft.com/office/drawing/2014/main" id="{44F906FB-C2BC-43AB-F424-7A0300B24AD6}"/>
              </a:ext>
            </a:extLst>
          </p:cNvPr>
          <p:cNvSpPr txBox="1">
            <a:spLocks noChangeArrowheads="1"/>
          </p:cNvSpPr>
          <p:nvPr/>
        </p:nvSpPr>
        <p:spPr>
          <a:xfrm>
            <a:off x="-180528" y="228600"/>
            <a:ext cx="9577064" cy="504056"/>
          </a:xfrm>
          <a:prstGeom prst="rect">
            <a:avLst/>
          </a:prstGeom>
        </p:spPr>
        <p:txBody>
          <a:bodyPr/>
          <a:lstStyle>
            <a:lvl1pPr algn="l" rtl="0" eaLnBrk="0" fontAlgn="base" hangingPunct="0">
              <a:spcBef>
                <a:spcPct val="0"/>
              </a:spcBef>
              <a:spcAft>
                <a:spcPct val="0"/>
              </a:spcAft>
              <a:defRPr sz="2800">
                <a:solidFill>
                  <a:schemeClr val="tx1"/>
                </a:solidFill>
                <a:latin typeface="+mj-lt"/>
                <a:ea typeface="+mj-ea"/>
                <a:cs typeface="+mj-cs"/>
                <a:sym typeface="Helvetica Neue Light" charset="0"/>
              </a:defRPr>
            </a:lvl1pPr>
            <a:lvl2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2pPr>
            <a:lvl3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3pPr>
            <a:lvl4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4pPr>
            <a:lvl5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5pPr>
            <a:lvl6pPr marL="4572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6pPr>
            <a:lvl7pPr marL="9144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7pPr>
            <a:lvl8pPr marL="13716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8pPr>
            <a:lvl9pPr marL="18288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9pPr>
          </a:lstStyle>
          <a:p>
            <a:pPr algn="ctr" eaLnBrk="1" hangingPunct="1"/>
            <a:r>
              <a:rPr lang="zh-CN" altLang="en-US" sz="3600" b="1" dirty="0">
                <a:solidFill>
                  <a:srgbClr val="000090"/>
                </a:solidFill>
                <a:latin typeface="KaiTi" panose="02010609060101010101" pitchFamily="49" charset="-122"/>
                <a:ea typeface="KaiTi" panose="02010609060101010101" pitchFamily="49" charset="-122"/>
              </a:rPr>
              <a:t>写文章的小建议：</a:t>
            </a:r>
            <a:r>
              <a:rPr lang="zh-CN" altLang="en-US" sz="3600" b="1" dirty="0">
                <a:solidFill>
                  <a:srgbClr val="000090"/>
                </a:solidFill>
                <a:latin typeface="KaiTi" panose="02010609060101010101" pitchFamily="49" charset="-122"/>
                <a:ea typeface="KaiTi" panose="02010609060101010101" pitchFamily="49" charset="-122"/>
                <a:cs typeface="+mn-cs"/>
              </a:rPr>
              <a:t>注重语句的衔接</a:t>
            </a:r>
            <a:endParaRPr lang="en-US" sz="3600" b="1" dirty="0">
              <a:solidFill>
                <a:srgbClr val="000090"/>
              </a:solidFill>
              <a:latin typeface="KaiTi" panose="02010609060101010101" pitchFamily="49" charset="-122"/>
              <a:ea typeface="KaiTi" panose="02010609060101010101" pitchFamily="49" charset="-122"/>
              <a:cs typeface="+mn-cs"/>
            </a:endParaRPr>
          </a:p>
        </p:txBody>
      </p:sp>
      <p:sp>
        <p:nvSpPr>
          <p:cNvPr id="7" name="灯片编号占位符 6">
            <a:extLst>
              <a:ext uri="{FF2B5EF4-FFF2-40B4-BE49-F238E27FC236}">
                <a16:creationId xmlns:a16="http://schemas.microsoft.com/office/drawing/2014/main" id="{2D26B9DF-4314-75FA-A885-5DF2929CC3CE}"/>
              </a:ext>
            </a:extLst>
          </p:cNvPr>
          <p:cNvSpPr>
            <a:spLocks noGrp="1"/>
          </p:cNvSpPr>
          <p:nvPr>
            <p:ph type="sldNum" sz="quarter" idx="12"/>
          </p:nvPr>
        </p:nvSpPr>
        <p:spPr/>
        <p:txBody>
          <a:bodyPr/>
          <a:lstStyle/>
          <a:p>
            <a:pPr>
              <a:defRPr/>
            </a:pPr>
            <a:fld id="{D01EE3DC-889D-CE4E-A95E-8CFA1A3DAD0A}" type="slidenum">
              <a:rPr lang="en-US" smtClean="0"/>
              <a:pPr>
                <a:defRPr/>
              </a:pPr>
              <a:t>10</a:t>
            </a:fld>
            <a:endParaRPr lang="en-US" dirty="0"/>
          </a:p>
        </p:txBody>
      </p:sp>
      <p:sp>
        <p:nvSpPr>
          <p:cNvPr id="8" name="TextBox 7">
            <a:extLst>
              <a:ext uri="{FF2B5EF4-FFF2-40B4-BE49-F238E27FC236}">
                <a16:creationId xmlns:a16="http://schemas.microsoft.com/office/drawing/2014/main" id="{3908323B-6713-02E4-313C-9ED18B54AC12}"/>
              </a:ext>
            </a:extLst>
          </p:cNvPr>
          <p:cNvSpPr txBox="1"/>
          <p:nvPr/>
        </p:nvSpPr>
        <p:spPr>
          <a:xfrm>
            <a:off x="9558338" y="0"/>
            <a:ext cx="184731" cy="461665"/>
          </a:xfrm>
          <a:prstGeom prst="rect">
            <a:avLst/>
          </a:prstGeom>
          <a:noFill/>
        </p:spPr>
        <p:txBody>
          <a:bodyPr wrap="none" rtlCol="0">
            <a:spAutoFit/>
          </a:bodyPr>
          <a:lstStyle/>
          <a:p>
            <a:endParaRPr lang="en-US" dirty="0"/>
          </a:p>
        </p:txBody>
      </p:sp>
      <p:sp>
        <p:nvSpPr>
          <p:cNvPr id="3" name="TextBox 2">
            <a:extLst>
              <a:ext uri="{FF2B5EF4-FFF2-40B4-BE49-F238E27FC236}">
                <a16:creationId xmlns:a16="http://schemas.microsoft.com/office/drawing/2014/main" id="{437EC54C-4600-B421-94C6-38B91E44C549}"/>
              </a:ext>
            </a:extLst>
          </p:cNvPr>
          <p:cNvSpPr txBox="1"/>
          <p:nvPr/>
        </p:nvSpPr>
        <p:spPr>
          <a:xfrm>
            <a:off x="-3605645" y="-758536"/>
            <a:ext cx="184731" cy="461665"/>
          </a:xfrm>
          <a:prstGeom prst="rect">
            <a:avLst/>
          </a:prstGeom>
          <a:noFill/>
        </p:spPr>
        <p:txBody>
          <a:bodyPr wrap="none" rtlCol="0">
            <a:spAutoFit/>
          </a:bodyPr>
          <a:lstStyle/>
          <a:p>
            <a:endParaRPr lang="en-US" dirty="0"/>
          </a:p>
        </p:txBody>
      </p:sp>
      <p:sp>
        <p:nvSpPr>
          <p:cNvPr id="4" name="TextBox 3">
            <a:extLst>
              <a:ext uri="{FF2B5EF4-FFF2-40B4-BE49-F238E27FC236}">
                <a16:creationId xmlns:a16="http://schemas.microsoft.com/office/drawing/2014/main" id="{4C1E3967-4C7A-EDDF-098C-446240BD5230}"/>
              </a:ext>
            </a:extLst>
          </p:cNvPr>
          <p:cNvSpPr txBox="1"/>
          <p:nvPr/>
        </p:nvSpPr>
        <p:spPr>
          <a:xfrm>
            <a:off x="9258300" y="2784764"/>
            <a:ext cx="184731" cy="461665"/>
          </a:xfrm>
          <a:prstGeom prst="rect">
            <a:avLst/>
          </a:prstGeom>
          <a:noFill/>
        </p:spPr>
        <p:txBody>
          <a:bodyPr wrap="none" rtlCol="0">
            <a:spAutoFit/>
          </a:bodyPr>
          <a:lstStyle/>
          <a:p>
            <a:endParaRPr lang="en-US" dirty="0"/>
          </a:p>
        </p:txBody>
      </p:sp>
      <p:sp>
        <p:nvSpPr>
          <p:cNvPr id="9" name="TextBox 8">
            <a:extLst>
              <a:ext uri="{FF2B5EF4-FFF2-40B4-BE49-F238E27FC236}">
                <a16:creationId xmlns:a16="http://schemas.microsoft.com/office/drawing/2014/main" id="{71F737AB-1B6B-6532-A0B1-263BEC9EA253}"/>
              </a:ext>
            </a:extLst>
          </p:cNvPr>
          <p:cNvSpPr txBox="1"/>
          <p:nvPr/>
        </p:nvSpPr>
        <p:spPr>
          <a:xfrm>
            <a:off x="2722418" y="7003473"/>
            <a:ext cx="184731" cy="461665"/>
          </a:xfrm>
          <a:prstGeom prst="rect">
            <a:avLst/>
          </a:prstGeom>
          <a:noFill/>
        </p:spPr>
        <p:txBody>
          <a:bodyPr wrap="none" rtlCol="0">
            <a:spAutoFit/>
          </a:bodyPr>
          <a:lstStyle/>
          <a:p>
            <a:endParaRPr lang="en-US" dirty="0"/>
          </a:p>
        </p:txBody>
      </p:sp>
      <p:sp>
        <p:nvSpPr>
          <p:cNvPr id="49" name="TextBox 48">
            <a:extLst>
              <a:ext uri="{FF2B5EF4-FFF2-40B4-BE49-F238E27FC236}">
                <a16:creationId xmlns:a16="http://schemas.microsoft.com/office/drawing/2014/main" id="{C21F228F-4EB4-3A9B-D3E7-4FECFE5D44FB}"/>
              </a:ext>
            </a:extLst>
          </p:cNvPr>
          <p:cNvSpPr txBox="1"/>
          <p:nvPr/>
        </p:nvSpPr>
        <p:spPr>
          <a:xfrm>
            <a:off x="12409714" y="13193486"/>
            <a:ext cx="184731" cy="461665"/>
          </a:xfrm>
          <a:prstGeom prst="rect">
            <a:avLst/>
          </a:prstGeom>
          <a:noFill/>
        </p:spPr>
        <p:txBody>
          <a:bodyPr wrap="none" rtlCol="0">
            <a:spAutoFit/>
          </a:bodyPr>
          <a:lstStyle/>
          <a:p>
            <a:endParaRPr lang="en-US" dirty="0"/>
          </a:p>
        </p:txBody>
      </p:sp>
      <p:sp>
        <p:nvSpPr>
          <p:cNvPr id="23" name="TextBox 22">
            <a:extLst>
              <a:ext uri="{FF2B5EF4-FFF2-40B4-BE49-F238E27FC236}">
                <a16:creationId xmlns:a16="http://schemas.microsoft.com/office/drawing/2014/main" id="{508BA634-1A38-3A0A-4BA5-0C01E15A6F2F}"/>
              </a:ext>
            </a:extLst>
          </p:cNvPr>
          <p:cNvSpPr txBox="1"/>
          <p:nvPr/>
        </p:nvSpPr>
        <p:spPr>
          <a:xfrm>
            <a:off x="8126569" y="7031865"/>
            <a:ext cx="184731" cy="461665"/>
          </a:xfrm>
          <a:prstGeom prst="rect">
            <a:avLst/>
          </a:prstGeom>
          <a:noFill/>
        </p:spPr>
        <p:txBody>
          <a:bodyPr wrap="none" rtlCol="0">
            <a:spAutoFit/>
          </a:bodyPr>
          <a:lstStyle/>
          <a:p>
            <a:endParaRPr lang="en-US" dirty="0"/>
          </a:p>
        </p:txBody>
      </p:sp>
      <p:sp>
        <p:nvSpPr>
          <p:cNvPr id="10" name="TextBox 9">
            <a:extLst>
              <a:ext uri="{FF2B5EF4-FFF2-40B4-BE49-F238E27FC236}">
                <a16:creationId xmlns:a16="http://schemas.microsoft.com/office/drawing/2014/main" id="{EA5A4151-12E4-B534-CC42-329D4AFC53C0}"/>
              </a:ext>
            </a:extLst>
          </p:cNvPr>
          <p:cNvSpPr txBox="1"/>
          <p:nvPr/>
        </p:nvSpPr>
        <p:spPr>
          <a:xfrm>
            <a:off x="228600" y="914400"/>
            <a:ext cx="8763000" cy="1323439"/>
          </a:xfrm>
          <a:prstGeom prst="rect">
            <a:avLst/>
          </a:prstGeom>
          <a:noFill/>
        </p:spPr>
        <p:txBody>
          <a:bodyPr wrap="square">
            <a:spAutoFit/>
          </a:bodyPr>
          <a:lstStyle/>
          <a:p>
            <a:pPr marL="342900" indent="-342900">
              <a:buFont typeface="Wingdings" pitchFamily="2" charset="2"/>
              <a:buChar char="Ø"/>
            </a:pPr>
            <a:r>
              <a:rPr lang="en-US" sz="2000" dirty="0">
                <a:latin typeface="Calibri" panose="020F0502020204030204" pitchFamily="34" charset="0"/>
                <a:cs typeface="Calibri" panose="020F0502020204030204" pitchFamily="34" charset="0"/>
              </a:rPr>
              <a:t>The</a:t>
            </a:r>
            <a:r>
              <a:rPr lang="zh-CN" altLang="en-US" sz="2000" dirty="0">
                <a:latin typeface="Calibri" panose="020F0502020204030204" pitchFamily="34" charset="0"/>
                <a:cs typeface="Calibri" panose="020F0502020204030204" pitchFamily="34" charset="0"/>
              </a:rPr>
              <a:t> </a:t>
            </a:r>
            <a:r>
              <a:rPr lang="en-US" sz="2000" dirty="0">
                <a:latin typeface="Calibri" panose="020F0502020204030204" pitchFamily="34" charset="0"/>
                <a:cs typeface="Calibri" panose="020F0502020204030204" pitchFamily="34" charset="0"/>
              </a:rPr>
              <a:t>central field of the magnet is 1.4 </a:t>
            </a:r>
            <a:r>
              <a:rPr lang="en-US" sz="2000" dirty="0" err="1">
                <a:latin typeface="Calibri" panose="020F0502020204030204" pitchFamily="34" charset="0"/>
                <a:cs typeface="Calibri" panose="020F0502020204030204" pitchFamily="34" charset="0"/>
              </a:rPr>
              <a:t>kGauss</a:t>
            </a:r>
            <a:r>
              <a:rPr lang="en-US" sz="2000" dirty="0">
                <a:latin typeface="Calibri" panose="020F0502020204030204" pitchFamily="34" charset="0"/>
                <a:cs typeface="Calibri" panose="020F0502020204030204" pitchFamily="34" charset="0"/>
              </a:rPr>
              <a:t>. In 2010, the field</a:t>
            </a:r>
            <a:r>
              <a:rPr lang="zh-CN" altLang="en-US" sz="2000" dirty="0">
                <a:latin typeface="Calibri" panose="020F0502020204030204" pitchFamily="34" charset="0"/>
                <a:cs typeface="Calibri" panose="020F0502020204030204" pitchFamily="34" charset="0"/>
              </a:rPr>
              <a:t> </a:t>
            </a:r>
            <a:r>
              <a:rPr lang="en-US" sz="2000" dirty="0">
                <a:latin typeface="Calibri" panose="020F0502020204030204" pitchFamily="34" charset="0"/>
                <a:cs typeface="Calibri" panose="020F0502020204030204" pitchFamily="34" charset="0"/>
              </a:rPr>
              <a:t>was measured in 120 000 locations to an accuracy of better</a:t>
            </a:r>
            <a:r>
              <a:rPr lang="zh-CN" altLang="en-US" sz="2000" dirty="0">
                <a:latin typeface="Calibri" panose="020F0502020204030204" pitchFamily="34" charset="0"/>
                <a:cs typeface="Calibri" panose="020F0502020204030204" pitchFamily="34" charset="0"/>
              </a:rPr>
              <a:t> </a:t>
            </a:r>
            <a:r>
              <a:rPr lang="en-US" sz="2000" dirty="0">
                <a:latin typeface="Calibri" panose="020F0502020204030204" pitchFamily="34" charset="0"/>
                <a:cs typeface="Calibri" panose="020F0502020204030204" pitchFamily="34" charset="0"/>
              </a:rPr>
              <a:t>than 2 Gauss. </a:t>
            </a:r>
            <a:r>
              <a:rPr lang="en-US" sz="2000" u="sng" dirty="0">
                <a:solidFill>
                  <a:srgbClr val="0432FF"/>
                </a:solidFill>
                <a:latin typeface="Calibri" panose="020F0502020204030204" pitchFamily="34" charset="0"/>
                <a:cs typeface="Calibri" panose="020F0502020204030204" pitchFamily="34" charset="0"/>
              </a:rPr>
              <a:t>Comparison with </a:t>
            </a:r>
            <a:r>
              <a:rPr lang="en-US" sz="2000" dirty="0">
                <a:latin typeface="Calibri" panose="020F0502020204030204" pitchFamily="34" charset="0"/>
                <a:cs typeface="Calibri" panose="020F0502020204030204" pitchFamily="34" charset="0"/>
              </a:rPr>
              <a:t>the measurements performed</a:t>
            </a:r>
            <a:r>
              <a:rPr lang="zh-CN" altLang="en-US" sz="2000" dirty="0">
                <a:latin typeface="Calibri" panose="020F0502020204030204" pitchFamily="34" charset="0"/>
                <a:cs typeface="Calibri" panose="020F0502020204030204" pitchFamily="34" charset="0"/>
              </a:rPr>
              <a:t> </a:t>
            </a:r>
            <a:r>
              <a:rPr lang="en-US" sz="2000" dirty="0">
                <a:latin typeface="Calibri" panose="020F0502020204030204" pitchFamily="34" charset="0"/>
                <a:cs typeface="Calibri" panose="020F0502020204030204" pitchFamily="34" charset="0"/>
              </a:rPr>
              <a:t>with the same magnet in 1997 shows that the field did not</a:t>
            </a:r>
            <a:r>
              <a:rPr lang="zh-CN" altLang="en-US" sz="2000" dirty="0">
                <a:latin typeface="Calibri" panose="020F0502020204030204" pitchFamily="34" charset="0"/>
                <a:cs typeface="Calibri" panose="020F0502020204030204" pitchFamily="34" charset="0"/>
              </a:rPr>
              <a:t> </a:t>
            </a:r>
            <a:r>
              <a:rPr lang="en-US" sz="2000" dirty="0">
                <a:latin typeface="Calibri" panose="020F0502020204030204" pitchFamily="34" charset="0"/>
                <a:cs typeface="Calibri" panose="020F0502020204030204" pitchFamily="34" charset="0"/>
              </a:rPr>
              <a:t>change within 1%. </a:t>
            </a:r>
          </a:p>
        </p:txBody>
      </p:sp>
      <p:sp>
        <p:nvSpPr>
          <p:cNvPr id="14" name="TextBox 13">
            <a:extLst>
              <a:ext uri="{FF2B5EF4-FFF2-40B4-BE49-F238E27FC236}">
                <a16:creationId xmlns:a16="http://schemas.microsoft.com/office/drawing/2014/main" id="{A9C1650D-1BEA-24D9-8685-B0AADB515937}"/>
              </a:ext>
            </a:extLst>
          </p:cNvPr>
          <p:cNvSpPr txBox="1"/>
          <p:nvPr/>
        </p:nvSpPr>
        <p:spPr>
          <a:xfrm>
            <a:off x="228600" y="2667000"/>
            <a:ext cx="8610600" cy="1323439"/>
          </a:xfrm>
          <a:prstGeom prst="rect">
            <a:avLst/>
          </a:prstGeom>
          <a:noFill/>
        </p:spPr>
        <p:txBody>
          <a:bodyPr wrap="square">
            <a:spAutoFit/>
          </a:bodyPr>
          <a:lstStyle/>
          <a:p>
            <a:pPr marL="342900" indent="-342900">
              <a:buFont typeface="Wingdings" pitchFamily="2" charset="2"/>
              <a:buChar char="Ø"/>
            </a:pPr>
            <a:r>
              <a:rPr lang="en-US" sz="2000" dirty="0">
                <a:latin typeface="Calibri" panose="020F0502020204030204" pitchFamily="34" charset="0"/>
                <a:cs typeface="Calibri" panose="020F0502020204030204" pitchFamily="34" charset="0"/>
              </a:rPr>
              <a:t>The AMS tracker comprises 2284 double-sided silicon</a:t>
            </a:r>
            <a:r>
              <a:rPr lang="zh-CN" altLang="en-US" sz="2000" dirty="0">
                <a:latin typeface="Calibri" panose="020F0502020204030204" pitchFamily="34" charset="0"/>
                <a:cs typeface="Calibri" panose="020F0502020204030204" pitchFamily="34" charset="0"/>
              </a:rPr>
              <a:t> </a:t>
            </a:r>
            <a:r>
              <a:rPr lang="en-US" sz="2000" dirty="0">
                <a:latin typeface="Calibri" panose="020F0502020204030204" pitchFamily="34" charset="0"/>
                <a:cs typeface="Calibri" panose="020F0502020204030204" pitchFamily="34" charset="0"/>
              </a:rPr>
              <a:t>micro-strip sensors each with a surface area of 41.360×72.045</a:t>
            </a:r>
            <a:r>
              <a:rPr lang="zh-CN" altLang="en-US" sz="2000" dirty="0">
                <a:latin typeface="Calibri" panose="020F0502020204030204" pitchFamily="34" charset="0"/>
                <a:cs typeface="Calibri" panose="020F0502020204030204" pitchFamily="34" charset="0"/>
              </a:rPr>
              <a:t> </a:t>
            </a:r>
            <a:r>
              <a:rPr lang="en-US" sz="2000" dirty="0">
                <a:latin typeface="Calibri" panose="020F0502020204030204" pitchFamily="34" charset="0"/>
                <a:cs typeface="Calibri" panose="020F0502020204030204" pitchFamily="34" charset="0"/>
              </a:rPr>
              <a:t>(active area of 39.832×70.565) mm</a:t>
            </a:r>
            <a:r>
              <a:rPr lang="en-US" sz="2000" baseline="30000" dirty="0">
                <a:latin typeface="Calibri" panose="020F0502020204030204" pitchFamily="34" charset="0"/>
                <a:cs typeface="Calibri" panose="020F0502020204030204" pitchFamily="34" charset="0"/>
              </a:rPr>
              <a:t>2</a:t>
            </a:r>
            <a:r>
              <a:rPr lang="en-US" sz="2000" dirty="0">
                <a:latin typeface="Calibri" panose="020F0502020204030204" pitchFamily="34" charset="0"/>
                <a:cs typeface="Calibri" panose="020F0502020204030204" pitchFamily="34" charset="0"/>
              </a:rPr>
              <a:t> and thickness of</a:t>
            </a:r>
            <a:r>
              <a:rPr lang="zh-CN" altLang="en-US" sz="2000" dirty="0">
                <a:latin typeface="Calibri" panose="020F0502020204030204" pitchFamily="34" charset="0"/>
                <a:cs typeface="Calibri" panose="020F0502020204030204" pitchFamily="34" charset="0"/>
              </a:rPr>
              <a:t> </a:t>
            </a:r>
            <a:r>
              <a:rPr lang="en-US" sz="2000" dirty="0">
                <a:latin typeface="Calibri" panose="020F0502020204030204" pitchFamily="34" charset="0"/>
                <a:cs typeface="Calibri" panose="020F0502020204030204" pitchFamily="34" charset="0"/>
              </a:rPr>
              <a:t>0.300 mm, assembled in 192 </a:t>
            </a:r>
            <a:r>
              <a:rPr lang="en-US" sz="2000" u="sng" dirty="0">
                <a:solidFill>
                  <a:srgbClr val="0432FF"/>
                </a:solidFill>
                <a:latin typeface="Calibri" panose="020F0502020204030204" pitchFamily="34" charset="0"/>
                <a:cs typeface="Calibri" panose="020F0502020204030204" pitchFamily="34" charset="0"/>
              </a:rPr>
              <a:t>mechanical and electrical units</a:t>
            </a:r>
            <a:r>
              <a:rPr lang="zh-CN" altLang="en-US" sz="2000" u="sng" dirty="0">
                <a:solidFill>
                  <a:srgbClr val="0432FF"/>
                </a:solidFill>
                <a:latin typeface="Calibri" panose="020F0502020204030204" pitchFamily="34" charset="0"/>
                <a:cs typeface="Calibri" panose="020F0502020204030204" pitchFamily="34" charset="0"/>
              </a:rPr>
              <a:t> </a:t>
            </a:r>
            <a:r>
              <a:rPr lang="en-US" sz="2000" u="sng" dirty="0">
                <a:solidFill>
                  <a:srgbClr val="0432FF"/>
                </a:solidFill>
                <a:latin typeface="Calibri" panose="020F0502020204030204" pitchFamily="34" charset="0"/>
                <a:cs typeface="Calibri" panose="020F0502020204030204" pitchFamily="34" charset="0"/>
              </a:rPr>
              <a:t>called ladders [8]</a:t>
            </a:r>
            <a:r>
              <a:rPr lang="en-US" sz="2000" dirty="0">
                <a:latin typeface="Calibri" panose="020F0502020204030204" pitchFamily="34" charset="0"/>
                <a:cs typeface="Calibri" panose="020F0502020204030204" pitchFamily="34" charset="0"/>
              </a:rPr>
              <a:t>. </a:t>
            </a:r>
            <a:r>
              <a:rPr lang="en-US" sz="2000" u="sng" dirty="0">
                <a:solidFill>
                  <a:srgbClr val="0432FF"/>
                </a:solidFill>
                <a:latin typeface="Calibri" panose="020F0502020204030204" pitchFamily="34" charset="0"/>
                <a:cs typeface="Calibri" panose="020F0502020204030204" pitchFamily="34" charset="0"/>
              </a:rPr>
              <a:t>Each ladder</a:t>
            </a:r>
            <a:r>
              <a:rPr lang="en-US" sz="2000" dirty="0">
                <a:latin typeface="Calibri" panose="020F0502020204030204" pitchFamily="34" charset="0"/>
                <a:cs typeface="Calibri" panose="020F0502020204030204" pitchFamily="34" charset="0"/>
              </a:rPr>
              <a:t> contains 9 to 15 sensors, see</a:t>
            </a:r>
            <a:r>
              <a:rPr lang="zh-CN" altLang="en-US" sz="2000" dirty="0">
                <a:latin typeface="Calibri" panose="020F0502020204030204" pitchFamily="34" charset="0"/>
                <a:cs typeface="Calibri" panose="020F0502020204030204" pitchFamily="34" charset="0"/>
              </a:rPr>
              <a:t> </a:t>
            </a:r>
            <a:r>
              <a:rPr lang="en-US" sz="2000" dirty="0">
                <a:latin typeface="Calibri" panose="020F0502020204030204" pitchFamily="34" charset="0"/>
                <a:cs typeface="Calibri" panose="020F0502020204030204" pitchFamily="34" charset="0"/>
              </a:rPr>
              <a:t>Fig. 2a …</a:t>
            </a:r>
          </a:p>
        </p:txBody>
      </p:sp>
      <p:sp>
        <p:nvSpPr>
          <p:cNvPr id="17" name="TextBox 16">
            <a:extLst>
              <a:ext uri="{FF2B5EF4-FFF2-40B4-BE49-F238E27FC236}">
                <a16:creationId xmlns:a16="http://schemas.microsoft.com/office/drawing/2014/main" id="{A02C5066-F43A-4E42-0604-6C802E5A7973}"/>
              </a:ext>
            </a:extLst>
          </p:cNvPr>
          <p:cNvSpPr txBox="1"/>
          <p:nvPr/>
        </p:nvSpPr>
        <p:spPr>
          <a:xfrm>
            <a:off x="381000" y="2153480"/>
            <a:ext cx="8686800" cy="400110"/>
          </a:xfrm>
          <a:prstGeom prst="rect">
            <a:avLst/>
          </a:prstGeom>
          <a:noFill/>
        </p:spPr>
        <p:txBody>
          <a:bodyPr wrap="square">
            <a:spAutoFit/>
          </a:bodyPr>
          <a:lstStyle/>
          <a:p>
            <a:r>
              <a:rPr lang="en-US" sz="2000" dirty="0" err="1">
                <a:solidFill>
                  <a:srgbClr val="C00000"/>
                </a:solidFill>
                <a:latin typeface="KaiTi" panose="02010609060101010101" pitchFamily="49" charset="-122"/>
                <a:ea typeface="KaiTi" panose="02010609060101010101" pitchFamily="49" charset="-122"/>
                <a:cs typeface="Calibri" panose="020F0502020204030204" pitchFamily="34" charset="0"/>
              </a:rPr>
              <a:t>巧妙使用</a:t>
            </a:r>
            <a:r>
              <a:rPr lang="en-US" sz="2000" i="0" u="none" strike="noStrike" dirty="0" err="1">
                <a:solidFill>
                  <a:srgbClr val="C00000"/>
                </a:solidFill>
                <a:effectLst/>
                <a:latin typeface="Calibri" panose="020F0502020204030204" pitchFamily="34" charset="0"/>
                <a:cs typeface="Calibri" panose="020F0502020204030204" pitchFamily="34" charset="0"/>
              </a:rPr>
              <a:t>“</a:t>
            </a:r>
            <a:r>
              <a:rPr lang="en-US" sz="2000" i="0" u="sng" strike="noStrike" dirty="0" err="1">
                <a:solidFill>
                  <a:srgbClr val="C00000"/>
                </a:solidFill>
                <a:effectLst/>
                <a:latin typeface="Calibri" panose="020F0502020204030204" pitchFamily="34" charset="0"/>
                <a:cs typeface="Calibri" panose="020F0502020204030204" pitchFamily="34" charset="0"/>
              </a:rPr>
              <a:t>Comparison</a:t>
            </a:r>
            <a:r>
              <a:rPr lang="en-US" sz="2000" i="0" u="sng" strike="noStrike" dirty="0">
                <a:solidFill>
                  <a:srgbClr val="C00000"/>
                </a:solidFill>
                <a:effectLst/>
                <a:latin typeface="Calibri" panose="020F0502020204030204" pitchFamily="34" charset="0"/>
                <a:cs typeface="Calibri" panose="020F0502020204030204" pitchFamily="34" charset="0"/>
              </a:rPr>
              <a:t> with</a:t>
            </a:r>
            <a:r>
              <a:rPr lang="zh-CN" altLang="en-US" sz="2000" i="0" strike="noStrike" dirty="0">
                <a:solidFill>
                  <a:srgbClr val="C00000"/>
                </a:solidFill>
                <a:effectLst/>
                <a:latin typeface="Calibri" panose="020F0502020204030204" pitchFamily="34" charset="0"/>
                <a:cs typeface="Calibri" panose="020F0502020204030204" pitchFamily="34" charset="0"/>
              </a:rPr>
              <a:t> </a:t>
            </a:r>
            <a:r>
              <a:rPr lang="en-US" sz="2000" i="0" strike="noStrike" dirty="0">
                <a:solidFill>
                  <a:srgbClr val="C00000"/>
                </a:solidFill>
                <a:effectLst/>
                <a:latin typeface="Calibri" panose="020F0502020204030204" pitchFamily="34" charset="0"/>
                <a:cs typeface="Calibri" panose="020F0502020204030204" pitchFamily="34" charset="0"/>
              </a:rPr>
              <a:t>…” </a:t>
            </a:r>
            <a:r>
              <a:rPr lang="zh-CN" altLang="en-US" sz="2000" b="0" i="0" u="none" strike="noStrike" dirty="0">
                <a:solidFill>
                  <a:srgbClr val="C00000"/>
                </a:solidFill>
                <a:effectLst/>
                <a:latin typeface="KaiTi" panose="02010609060101010101" pitchFamily="49" charset="-122"/>
                <a:ea typeface="KaiTi" panose="02010609060101010101" pitchFamily="49" charset="-122"/>
                <a:cs typeface="Calibri" panose="020F0502020204030204" pitchFamily="34" charset="0"/>
              </a:rPr>
              <a:t>结构作为主语，自然引出“磁场稳定性”结果</a:t>
            </a:r>
            <a:endParaRPr lang="en-US" sz="2000" dirty="0">
              <a:solidFill>
                <a:srgbClr val="C00000"/>
              </a:solidFill>
              <a:latin typeface="KaiTi" panose="02010609060101010101" pitchFamily="49" charset="-122"/>
              <a:ea typeface="KaiTi" panose="02010609060101010101" pitchFamily="49" charset="-122"/>
              <a:cs typeface="Calibri" panose="020F0502020204030204" pitchFamily="34" charset="0"/>
            </a:endParaRPr>
          </a:p>
        </p:txBody>
      </p:sp>
      <p:sp>
        <p:nvSpPr>
          <p:cNvPr id="19" name="TextBox 18">
            <a:extLst>
              <a:ext uri="{FF2B5EF4-FFF2-40B4-BE49-F238E27FC236}">
                <a16:creationId xmlns:a16="http://schemas.microsoft.com/office/drawing/2014/main" id="{736BEC34-96B3-9CC7-82A7-DA3D8A8F1A85}"/>
              </a:ext>
            </a:extLst>
          </p:cNvPr>
          <p:cNvSpPr txBox="1"/>
          <p:nvPr/>
        </p:nvSpPr>
        <p:spPr>
          <a:xfrm>
            <a:off x="457200" y="3962400"/>
            <a:ext cx="8077200" cy="400110"/>
          </a:xfrm>
          <a:prstGeom prst="rect">
            <a:avLst/>
          </a:prstGeom>
          <a:noFill/>
        </p:spPr>
        <p:txBody>
          <a:bodyPr wrap="square">
            <a:spAutoFit/>
          </a:bodyPr>
          <a:lstStyle/>
          <a:p>
            <a:pPr algn="ctr"/>
            <a:r>
              <a:rPr lang="zh-CN" altLang="en-US" sz="2000" dirty="0">
                <a:solidFill>
                  <a:srgbClr val="C00000"/>
                </a:solidFill>
                <a:latin typeface="KaiTi" panose="02010609060101010101" pitchFamily="49" charset="-122"/>
                <a:ea typeface="KaiTi" panose="02010609060101010101" pitchFamily="49" charset="-122"/>
                <a:cs typeface="Calibri" panose="020F0502020204030204" pitchFamily="34" charset="0"/>
              </a:rPr>
              <a:t>下语句与上语句直接相关，从大到小层次展开，增加连贯性</a:t>
            </a:r>
            <a:endParaRPr lang="en-US" altLang="zh-CN" sz="2000" dirty="0">
              <a:solidFill>
                <a:srgbClr val="C00000"/>
              </a:solidFill>
              <a:latin typeface="KaiTi" panose="02010609060101010101" pitchFamily="49" charset="-122"/>
              <a:ea typeface="KaiTi" panose="02010609060101010101" pitchFamily="49" charset="-122"/>
              <a:cs typeface="Calibri" panose="020F0502020204030204" pitchFamily="34" charset="0"/>
            </a:endParaRPr>
          </a:p>
        </p:txBody>
      </p:sp>
      <p:sp>
        <p:nvSpPr>
          <p:cNvPr id="20" name="TextBox 19">
            <a:extLst>
              <a:ext uri="{FF2B5EF4-FFF2-40B4-BE49-F238E27FC236}">
                <a16:creationId xmlns:a16="http://schemas.microsoft.com/office/drawing/2014/main" id="{79988ADB-A09E-5735-3101-B417A0CF0473}"/>
              </a:ext>
            </a:extLst>
          </p:cNvPr>
          <p:cNvSpPr txBox="1"/>
          <p:nvPr/>
        </p:nvSpPr>
        <p:spPr>
          <a:xfrm>
            <a:off x="228600" y="4485564"/>
            <a:ext cx="8610600" cy="1323439"/>
          </a:xfrm>
          <a:prstGeom prst="rect">
            <a:avLst/>
          </a:prstGeom>
          <a:noFill/>
        </p:spPr>
        <p:txBody>
          <a:bodyPr wrap="square">
            <a:spAutoFit/>
          </a:bodyPr>
          <a:lstStyle/>
          <a:p>
            <a:pPr marL="342900" indent="-342900">
              <a:buFont typeface="Wingdings" pitchFamily="2" charset="2"/>
              <a:buChar char="Ø"/>
            </a:pPr>
            <a:r>
              <a:rPr lang="en-US" sz="2000" dirty="0">
                <a:latin typeface="Calibri" panose="020F0502020204030204" pitchFamily="34" charset="0"/>
                <a:cs typeface="Calibri" panose="020F0502020204030204" pitchFamily="34" charset="0"/>
              </a:rPr>
              <a:t>The deformation of the support structures</a:t>
            </a:r>
            <a:r>
              <a:rPr lang="zh-CN" altLang="en-US" sz="2000" dirty="0">
                <a:latin typeface="Calibri" panose="020F0502020204030204" pitchFamily="34" charset="0"/>
                <a:cs typeface="Calibri" panose="020F0502020204030204" pitchFamily="34" charset="0"/>
              </a:rPr>
              <a:t> </a:t>
            </a:r>
            <a:r>
              <a:rPr lang="en-US" sz="2000" dirty="0">
                <a:latin typeface="Calibri" panose="020F0502020204030204" pitchFamily="34" charset="0"/>
                <a:cs typeface="Calibri" panose="020F0502020204030204" pitchFamily="34" charset="0"/>
              </a:rPr>
              <a:t>of the TRD (M-Structure) [10] and ECAL (Unique Support</a:t>
            </a:r>
            <a:r>
              <a:rPr lang="zh-CN" altLang="en-US" sz="2000" dirty="0">
                <a:latin typeface="Calibri" panose="020F0502020204030204" pitchFamily="34" charset="0"/>
                <a:cs typeface="Calibri" panose="020F0502020204030204" pitchFamily="34" charset="0"/>
              </a:rPr>
              <a:t> </a:t>
            </a:r>
            <a:r>
              <a:rPr lang="en-US" sz="2000" dirty="0">
                <a:latin typeface="Calibri" panose="020F0502020204030204" pitchFamily="34" charset="0"/>
                <a:cs typeface="Calibri" panose="020F0502020204030204" pitchFamily="34" charset="0"/>
              </a:rPr>
              <a:t>Structure) [11] </a:t>
            </a:r>
            <a:r>
              <a:rPr lang="en-US" sz="2000" u="sng" dirty="0">
                <a:solidFill>
                  <a:srgbClr val="0432FF"/>
                </a:solidFill>
                <a:latin typeface="Calibri" panose="020F0502020204030204" pitchFamily="34" charset="0"/>
                <a:cs typeface="Calibri" panose="020F0502020204030204" pitchFamily="34" charset="0"/>
              </a:rPr>
              <a:t>due to gravity change or temperature variation</a:t>
            </a:r>
            <a:r>
              <a:rPr lang="zh-CN" altLang="en-US" sz="2000" dirty="0">
                <a:solidFill>
                  <a:srgbClr val="0432FF"/>
                </a:solidFill>
                <a:latin typeface="Calibri" panose="020F0502020204030204" pitchFamily="34" charset="0"/>
                <a:cs typeface="Calibri" panose="020F0502020204030204" pitchFamily="34" charset="0"/>
              </a:rPr>
              <a:t> </a:t>
            </a:r>
            <a:r>
              <a:rPr lang="en-US" sz="2000" dirty="0">
                <a:solidFill>
                  <a:srgbClr val="0432FF"/>
                </a:solidFill>
                <a:latin typeface="Calibri" panose="020F0502020204030204" pitchFamily="34" charset="0"/>
                <a:cs typeface="Calibri" panose="020F0502020204030204" pitchFamily="34" charset="0"/>
              </a:rPr>
              <a:t>(more than ±10 ◦C in space) </a:t>
            </a:r>
            <a:r>
              <a:rPr lang="en-US" sz="2000" dirty="0">
                <a:latin typeface="Calibri" panose="020F0502020204030204" pitchFamily="34" charset="0"/>
                <a:cs typeface="Calibri" panose="020F0502020204030204" pitchFamily="34" charset="0"/>
              </a:rPr>
              <a:t>induce sizable displacements</a:t>
            </a:r>
            <a:r>
              <a:rPr lang="zh-CN" altLang="en-US" sz="2000" dirty="0">
                <a:latin typeface="Calibri" panose="020F0502020204030204" pitchFamily="34" charset="0"/>
                <a:cs typeface="Calibri" panose="020F0502020204030204" pitchFamily="34" charset="0"/>
              </a:rPr>
              <a:t> </a:t>
            </a:r>
            <a:r>
              <a:rPr lang="en-US" sz="2000" dirty="0">
                <a:latin typeface="Calibri" panose="020F0502020204030204" pitchFamily="34" charset="0"/>
                <a:cs typeface="Calibri" panose="020F0502020204030204" pitchFamily="34" charset="0"/>
              </a:rPr>
              <a:t>of L1 and L9 with respect to the position of the inner tracker.</a:t>
            </a:r>
          </a:p>
        </p:txBody>
      </p:sp>
      <p:sp>
        <p:nvSpPr>
          <p:cNvPr id="22" name="TextBox 21">
            <a:extLst>
              <a:ext uri="{FF2B5EF4-FFF2-40B4-BE49-F238E27FC236}">
                <a16:creationId xmlns:a16="http://schemas.microsoft.com/office/drawing/2014/main" id="{0AB561DB-889F-F854-ABF2-2231B2BE40CC}"/>
              </a:ext>
            </a:extLst>
          </p:cNvPr>
          <p:cNvSpPr txBox="1"/>
          <p:nvPr/>
        </p:nvSpPr>
        <p:spPr>
          <a:xfrm>
            <a:off x="317500" y="5763490"/>
            <a:ext cx="8940800" cy="707886"/>
          </a:xfrm>
          <a:prstGeom prst="rect">
            <a:avLst/>
          </a:prstGeom>
          <a:noFill/>
        </p:spPr>
        <p:txBody>
          <a:bodyPr wrap="square">
            <a:spAutoFit/>
          </a:bodyPr>
          <a:lstStyle/>
          <a:p>
            <a:r>
              <a:rPr lang="en-US" sz="2000" dirty="0" err="1">
                <a:solidFill>
                  <a:srgbClr val="C00000"/>
                </a:solidFill>
                <a:latin typeface="KaiTi" panose="02010609060101010101" pitchFamily="49" charset="-122"/>
                <a:ea typeface="KaiTi" panose="02010609060101010101" pitchFamily="49" charset="-122"/>
                <a:cs typeface="Calibri" panose="020F0502020204030204" pitchFamily="34" charset="0"/>
              </a:rPr>
              <a:t>多使用短语合并语句</a:t>
            </a:r>
            <a:r>
              <a:rPr lang="zh-CN" altLang="en-US" sz="2000" dirty="0">
                <a:solidFill>
                  <a:srgbClr val="C00000"/>
                </a:solidFill>
                <a:latin typeface="KaiTi" panose="02010609060101010101" pitchFamily="49" charset="-122"/>
                <a:ea typeface="KaiTi" panose="02010609060101010101" pitchFamily="49" charset="-122"/>
                <a:cs typeface="Calibri" panose="020F0502020204030204" pitchFamily="34" charset="0"/>
              </a:rPr>
              <a:t>：</a:t>
            </a:r>
            <a:r>
              <a:rPr lang="en-US" sz="2000" i="0" u="none" strike="noStrike" dirty="0">
                <a:solidFill>
                  <a:srgbClr val="C00000"/>
                </a:solidFill>
                <a:effectLst/>
                <a:latin typeface="Calibri" panose="020F0502020204030204" pitchFamily="34" charset="0"/>
                <a:cs typeface="Calibri" panose="020F0502020204030204" pitchFamily="34" charset="0"/>
              </a:rPr>
              <a:t>due</a:t>
            </a:r>
            <a:r>
              <a:rPr lang="zh-CN" altLang="en-US" sz="2000" i="0" u="none" strike="noStrike" dirty="0">
                <a:solidFill>
                  <a:srgbClr val="C00000"/>
                </a:solidFill>
                <a:effectLst/>
                <a:latin typeface="Calibri" panose="020F0502020204030204" pitchFamily="34" charset="0"/>
                <a:cs typeface="Calibri" panose="020F0502020204030204" pitchFamily="34" charset="0"/>
              </a:rPr>
              <a:t> </a:t>
            </a:r>
            <a:r>
              <a:rPr lang="en-US" altLang="zh-CN" sz="2000" i="0" u="none" strike="noStrike" dirty="0">
                <a:solidFill>
                  <a:srgbClr val="C00000"/>
                </a:solidFill>
                <a:effectLst/>
                <a:latin typeface="Calibri" panose="020F0502020204030204" pitchFamily="34" charset="0"/>
                <a:cs typeface="Calibri" panose="020F0502020204030204" pitchFamily="34" charset="0"/>
              </a:rPr>
              <a:t>to…</a:t>
            </a:r>
            <a:r>
              <a:rPr lang="en-US" sz="2000" dirty="0">
                <a:solidFill>
                  <a:srgbClr val="C00000"/>
                </a:solidFill>
                <a:latin typeface="KaiTi" panose="02010609060101010101" pitchFamily="49" charset="-122"/>
                <a:ea typeface="KaiTi" panose="02010609060101010101" pitchFamily="49" charset="-122"/>
                <a:cs typeface="Calibri" panose="020F0502020204030204" pitchFamily="34" charset="0"/>
              </a:rPr>
              <a:t> </a:t>
            </a:r>
            <a:r>
              <a:rPr lang="zh-CN" altLang="en-US" sz="2000" dirty="0">
                <a:solidFill>
                  <a:srgbClr val="C00000"/>
                </a:solidFill>
                <a:latin typeface="KaiTi" panose="02010609060101010101" pitchFamily="49" charset="-122"/>
                <a:ea typeface="KaiTi" panose="02010609060101010101" pitchFamily="49" charset="-122"/>
                <a:cs typeface="Calibri" panose="020F0502020204030204" pitchFamily="34" charset="0"/>
              </a:rPr>
              <a:t>和</a:t>
            </a:r>
            <a:r>
              <a:rPr lang="en-US" altLang="zh-CN" sz="2000" dirty="0">
                <a:solidFill>
                  <a:srgbClr val="C00000"/>
                </a:solidFill>
                <a:latin typeface="Calibri" panose="020F0502020204030204" pitchFamily="34" charset="0"/>
                <a:cs typeface="Calibri" panose="020F0502020204030204" pitchFamily="34" charset="0"/>
              </a:rPr>
              <a:t>induce</a:t>
            </a:r>
            <a:r>
              <a:rPr lang="zh-CN" altLang="en-US" sz="2000" dirty="0">
                <a:solidFill>
                  <a:srgbClr val="C00000"/>
                </a:solidFill>
                <a:latin typeface="KaiTi" panose="02010609060101010101" pitchFamily="49" charset="-122"/>
                <a:ea typeface="KaiTi" panose="02010609060101010101" pitchFamily="49" charset="-122"/>
                <a:cs typeface="Calibri" panose="020F0502020204030204" pitchFamily="34" charset="0"/>
              </a:rPr>
              <a:t>将两层因果关系浓缩一句中。</a:t>
            </a:r>
            <a:endParaRPr lang="en-US" altLang="zh-CN" sz="2000" dirty="0">
              <a:solidFill>
                <a:srgbClr val="C00000"/>
              </a:solidFill>
              <a:latin typeface="KaiTi" panose="02010609060101010101" pitchFamily="49" charset="-122"/>
              <a:ea typeface="KaiTi" panose="02010609060101010101" pitchFamily="49" charset="-122"/>
              <a:cs typeface="Calibri" panose="020F0502020204030204" pitchFamily="34" charset="0"/>
            </a:endParaRPr>
          </a:p>
          <a:p>
            <a:r>
              <a:rPr lang="en-US" altLang="zh-CN" sz="2000" dirty="0">
                <a:solidFill>
                  <a:srgbClr val="C00000"/>
                </a:solidFill>
                <a:latin typeface="Calibri" panose="020F0502020204030204" pitchFamily="34" charset="0"/>
                <a:cs typeface="Calibri" panose="020F0502020204030204" pitchFamily="34" charset="0"/>
              </a:rPr>
              <a:t>With …, Using (</a:t>
            </a:r>
            <a:r>
              <a:rPr lang="en-US" altLang="zh-CN" sz="2000" dirty="0" err="1">
                <a:solidFill>
                  <a:srgbClr val="C00000"/>
                </a:solidFill>
                <a:latin typeface="Calibri" panose="020F0502020204030204" pitchFamily="34" charset="0"/>
                <a:cs typeface="Calibri" panose="020F0502020204030204" pitchFamily="34" charset="0"/>
              </a:rPr>
              <a:t>ing</a:t>
            </a:r>
            <a:r>
              <a:rPr lang="zh-CN" altLang="en-US" sz="2000" dirty="0">
                <a:solidFill>
                  <a:srgbClr val="C00000"/>
                </a:solidFill>
                <a:latin typeface="KaiTi" panose="02010609060101010101" pitchFamily="49" charset="-122"/>
                <a:ea typeface="KaiTi" panose="02010609060101010101" pitchFamily="49" charset="-122"/>
                <a:cs typeface="Calibri" panose="020F0502020204030204" pitchFamily="34" charset="0"/>
              </a:rPr>
              <a:t>形式</a:t>
            </a:r>
            <a:r>
              <a:rPr lang="en-US" altLang="zh-CN" sz="2000" dirty="0">
                <a:solidFill>
                  <a:srgbClr val="C00000"/>
                </a:solidFill>
                <a:latin typeface="Calibri" panose="020F0502020204030204" pitchFamily="34" charset="0"/>
                <a:cs typeface="Calibri" panose="020F0502020204030204" pitchFamily="34" charset="0"/>
              </a:rPr>
              <a:t>), Compared (ed</a:t>
            </a:r>
            <a:r>
              <a:rPr lang="zh-CN" altLang="en-US" sz="2000" dirty="0">
                <a:solidFill>
                  <a:srgbClr val="C00000"/>
                </a:solidFill>
                <a:latin typeface="KaiTi" panose="02010609060101010101" pitchFamily="49" charset="-122"/>
                <a:ea typeface="KaiTi" panose="02010609060101010101" pitchFamily="49" charset="-122"/>
                <a:cs typeface="Calibri" panose="020F0502020204030204" pitchFamily="34" charset="0"/>
              </a:rPr>
              <a:t>形式</a:t>
            </a:r>
            <a:r>
              <a:rPr lang="en-US" altLang="zh-CN" sz="2000" dirty="0">
                <a:solidFill>
                  <a:srgbClr val="C00000"/>
                </a:solidFill>
                <a:latin typeface="Calibri" panose="020F0502020204030204" pitchFamily="34" charset="0"/>
                <a:cs typeface="Calibri" panose="020F0502020204030204" pitchFamily="34" charset="0"/>
              </a:rPr>
              <a:t>) </a:t>
            </a:r>
            <a:r>
              <a:rPr lang="zh-CN" altLang="en-US" sz="2000" dirty="0">
                <a:solidFill>
                  <a:srgbClr val="C00000"/>
                </a:solidFill>
                <a:latin typeface="KaiTi" panose="02010609060101010101" pitchFamily="49" charset="-122"/>
                <a:ea typeface="KaiTi" panose="02010609060101010101" pitchFamily="49" charset="-122"/>
                <a:cs typeface="Calibri" panose="020F0502020204030204" pitchFamily="34" charset="0"/>
              </a:rPr>
              <a:t>也都是很实用对语句进行合并精简</a:t>
            </a:r>
          </a:p>
        </p:txBody>
      </p:sp>
    </p:spTree>
    <p:extLst>
      <p:ext uri="{BB962C8B-B14F-4D97-AF65-F5344CB8AC3E}">
        <p14:creationId xmlns:p14="http://schemas.microsoft.com/office/powerpoint/2010/main" val="25562384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08D54C-E778-BF74-0099-A5E9F132CB78}"/>
            </a:ext>
          </a:extLst>
        </p:cNvPr>
        <p:cNvGrpSpPr/>
        <p:nvPr/>
      </p:nvGrpSpPr>
      <p:grpSpPr>
        <a:xfrm>
          <a:off x="0" y="0"/>
          <a:ext cx="0" cy="0"/>
          <a:chOff x="0" y="0"/>
          <a:chExt cx="0" cy="0"/>
        </a:xfrm>
      </p:grpSpPr>
      <p:sp>
        <p:nvSpPr>
          <p:cNvPr id="7" name="灯片编号占位符 6">
            <a:extLst>
              <a:ext uri="{FF2B5EF4-FFF2-40B4-BE49-F238E27FC236}">
                <a16:creationId xmlns:a16="http://schemas.microsoft.com/office/drawing/2014/main" id="{9828214C-8A11-4970-C77B-D353C3DA7164}"/>
              </a:ext>
            </a:extLst>
          </p:cNvPr>
          <p:cNvSpPr>
            <a:spLocks noGrp="1"/>
          </p:cNvSpPr>
          <p:nvPr>
            <p:ph type="sldNum" sz="quarter" idx="12"/>
          </p:nvPr>
        </p:nvSpPr>
        <p:spPr/>
        <p:txBody>
          <a:bodyPr/>
          <a:lstStyle/>
          <a:p>
            <a:pPr>
              <a:defRPr/>
            </a:pPr>
            <a:fld id="{D01EE3DC-889D-CE4E-A95E-8CFA1A3DAD0A}" type="slidenum">
              <a:rPr lang="en-US" smtClean="0"/>
              <a:pPr>
                <a:defRPr/>
              </a:pPr>
              <a:t>11</a:t>
            </a:fld>
            <a:endParaRPr lang="en-US" dirty="0"/>
          </a:p>
        </p:txBody>
      </p:sp>
      <p:sp>
        <p:nvSpPr>
          <p:cNvPr id="8" name="TextBox 7">
            <a:extLst>
              <a:ext uri="{FF2B5EF4-FFF2-40B4-BE49-F238E27FC236}">
                <a16:creationId xmlns:a16="http://schemas.microsoft.com/office/drawing/2014/main" id="{B9B9F282-B510-1049-624E-6C4E6AC36A8B}"/>
              </a:ext>
            </a:extLst>
          </p:cNvPr>
          <p:cNvSpPr txBox="1"/>
          <p:nvPr/>
        </p:nvSpPr>
        <p:spPr>
          <a:xfrm>
            <a:off x="9558338" y="0"/>
            <a:ext cx="184731" cy="461665"/>
          </a:xfrm>
          <a:prstGeom prst="rect">
            <a:avLst/>
          </a:prstGeom>
          <a:noFill/>
        </p:spPr>
        <p:txBody>
          <a:bodyPr wrap="none" rtlCol="0">
            <a:spAutoFit/>
          </a:bodyPr>
          <a:lstStyle/>
          <a:p>
            <a:endParaRPr lang="en-US" dirty="0"/>
          </a:p>
        </p:txBody>
      </p:sp>
      <p:sp>
        <p:nvSpPr>
          <p:cNvPr id="3" name="TextBox 2">
            <a:extLst>
              <a:ext uri="{FF2B5EF4-FFF2-40B4-BE49-F238E27FC236}">
                <a16:creationId xmlns:a16="http://schemas.microsoft.com/office/drawing/2014/main" id="{8BAE97AB-B9FE-87A9-2FC1-9FD725815086}"/>
              </a:ext>
            </a:extLst>
          </p:cNvPr>
          <p:cNvSpPr txBox="1"/>
          <p:nvPr/>
        </p:nvSpPr>
        <p:spPr>
          <a:xfrm>
            <a:off x="-3605645" y="-758536"/>
            <a:ext cx="184731" cy="461665"/>
          </a:xfrm>
          <a:prstGeom prst="rect">
            <a:avLst/>
          </a:prstGeom>
          <a:noFill/>
        </p:spPr>
        <p:txBody>
          <a:bodyPr wrap="none" rtlCol="0">
            <a:spAutoFit/>
          </a:bodyPr>
          <a:lstStyle/>
          <a:p>
            <a:endParaRPr lang="en-US" dirty="0"/>
          </a:p>
        </p:txBody>
      </p:sp>
      <p:sp>
        <p:nvSpPr>
          <p:cNvPr id="4" name="TextBox 3">
            <a:extLst>
              <a:ext uri="{FF2B5EF4-FFF2-40B4-BE49-F238E27FC236}">
                <a16:creationId xmlns:a16="http://schemas.microsoft.com/office/drawing/2014/main" id="{53D59FCD-BB28-0FFC-C459-091E0B647B77}"/>
              </a:ext>
            </a:extLst>
          </p:cNvPr>
          <p:cNvSpPr txBox="1"/>
          <p:nvPr/>
        </p:nvSpPr>
        <p:spPr>
          <a:xfrm>
            <a:off x="9258300" y="2784764"/>
            <a:ext cx="184731" cy="461665"/>
          </a:xfrm>
          <a:prstGeom prst="rect">
            <a:avLst/>
          </a:prstGeom>
          <a:noFill/>
        </p:spPr>
        <p:txBody>
          <a:bodyPr wrap="none" rtlCol="0">
            <a:spAutoFit/>
          </a:bodyPr>
          <a:lstStyle/>
          <a:p>
            <a:endParaRPr lang="en-US" dirty="0"/>
          </a:p>
        </p:txBody>
      </p:sp>
      <p:sp>
        <p:nvSpPr>
          <p:cNvPr id="9" name="TextBox 8">
            <a:extLst>
              <a:ext uri="{FF2B5EF4-FFF2-40B4-BE49-F238E27FC236}">
                <a16:creationId xmlns:a16="http://schemas.microsoft.com/office/drawing/2014/main" id="{8CD118FB-4E34-713D-490E-18F567943479}"/>
              </a:ext>
            </a:extLst>
          </p:cNvPr>
          <p:cNvSpPr txBox="1"/>
          <p:nvPr/>
        </p:nvSpPr>
        <p:spPr>
          <a:xfrm>
            <a:off x="2722418" y="7003473"/>
            <a:ext cx="184731" cy="461665"/>
          </a:xfrm>
          <a:prstGeom prst="rect">
            <a:avLst/>
          </a:prstGeom>
          <a:noFill/>
        </p:spPr>
        <p:txBody>
          <a:bodyPr wrap="none" rtlCol="0">
            <a:spAutoFit/>
          </a:bodyPr>
          <a:lstStyle/>
          <a:p>
            <a:endParaRPr lang="en-US" dirty="0"/>
          </a:p>
        </p:txBody>
      </p:sp>
      <p:sp>
        <p:nvSpPr>
          <p:cNvPr id="49" name="TextBox 48">
            <a:extLst>
              <a:ext uri="{FF2B5EF4-FFF2-40B4-BE49-F238E27FC236}">
                <a16:creationId xmlns:a16="http://schemas.microsoft.com/office/drawing/2014/main" id="{58E36217-91D4-03A6-3096-A0112C6C9392}"/>
              </a:ext>
            </a:extLst>
          </p:cNvPr>
          <p:cNvSpPr txBox="1"/>
          <p:nvPr/>
        </p:nvSpPr>
        <p:spPr>
          <a:xfrm>
            <a:off x="12409714" y="13193486"/>
            <a:ext cx="184731" cy="461665"/>
          </a:xfrm>
          <a:prstGeom prst="rect">
            <a:avLst/>
          </a:prstGeom>
          <a:noFill/>
        </p:spPr>
        <p:txBody>
          <a:bodyPr wrap="none" rtlCol="0">
            <a:spAutoFit/>
          </a:bodyPr>
          <a:lstStyle/>
          <a:p>
            <a:endParaRPr lang="en-US" dirty="0"/>
          </a:p>
        </p:txBody>
      </p:sp>
      <p:sp>
        <p:nvSpPr>
          <p:cNvPr id="23" name="TextBox 22">
            <a:extLst>
              <a:ext uri="{FF2B5EF4-FFF2-40B4-BE49-F238E27FC236}">
                <a16:creationId xmlns:a16="http://schemas.microsoft.com/office/drawing/2014/main" id="{2562E841-54ED-98D2-F2CE-2C48B46C586C}"/>
              </a:ext>
            </a:extLst>
          </p:cNvPr>
          <p:cNvSpPr txBox="1"/>
          <p:nvPr/>
        </p:nvSpPr>
        <p:spPr>
          <a:xfrm>
            <a:off x="8126569" y="7031865"/>
            <a:ext cx="184731" cy="461665"/>
          </a:xfrm>
          <a:prstGeom prst="rect">
            <a:avLst/>
          </a:prstGeom>
          <a:noFill/>
        </p:spPr>
        <p:txBody>
          <a:bodyPr wrap="none" rtlCol="0">
            <a:spAutoFit/>
          </a:bodyPr>
          <a:lstStyle/>
          <a:p>
            <a:endParaRPr lang="en-US" dirty="0"/>
          </a:p>
        </p:txBody>
      </p:sp>
      <p:sp>
        <p:nvSpPr>
          <p:cNvPr id="10" name="TextBox 9">
            <a:extLst>
              <a:ext uri="{FF2B5EF4-FFF2-40B4-BE49-F238E27FC236}">
                <a16:creationId xmlns:a16="http://schemas.microsoft.com/office/drawing/2014/main" id="{ECA22096-D408-66DB-68EF-FC4CE3E58B7B}"/>
              </a:ext>
            </a:extLst>
          </p:cNvPr>
          <p:cNvSpPr txBox="1"/>
          <p:nvPr/>
        </p:nvSpPr>
        <p:spPr>
          <a:xfrm>
            <a:off x="128155" y="1770995"/>
            <a:ext cx="8925790" cy="4093428"/>
          </a:xfrm>
          <a:prstGeom prst="rect">
            <a:avLst/>
          </a:prstGeom>
          <a:noFill/>
        </p:spPr>
        <p:txBody>
          <a:bodyPr wrap="square">
            <a:spAutoFit/>
          </a:bodyPr>
          <a:lstStyle/>
          <a:p>
            <a:endParaRPr lang="en-US" sz="2000" dirty="0">
              <a:latin typeface="Calibri" panose="020F0502020204030204" pitchFamily="34" charset="0"/>
              <a:cs typeface="Calibri" panose="020F0502020204030204" pitchFamily="34" charset="0"/>
            </a:endParaRPr>
          </a:p>
          <a:p>
            <a:pPr marL="342900" indent="-342900">
              <a:buFont typeface="Wingdings" pitchFamily="2" charset="2"/>
              <a:buChar char="Ø"/>
            </a:pPr>
            <a:r>
              <a:rPr lang="en-US" sz="2000" dirty="0">
                <a:latin typeface="Calibri" panose="020F0502020204030204" pitchFamily="34" charset="0"/>
                <a:cs typeface="Calibri" panose="020F0502020204030204" pitchFamily="34" charset="0"/>
              </a:rPr>
              <a:t>Before launch, AMS has been aligned based on the primary 400 GeV/c proton test beam as discussed in Sect. 6. </a:t>
            </a:r>
            <a:r>
              <a:rPr lang="en-US" sz="2000" u="sng" dirty="0">
                <a:solidFill>
                  <a:srgbClr val="0432FF"/>
                </a:solidFill>
                <a:latin typeface="Calibri" panose="020F0502020204030204" pitchFamily="34" charset="0"/>
                <a:cs typeface="Calibri" panose="020F0502020204030204" pitchFamily="34" charset="0"/>
              </a:rPr>
              <a:t>However</a:t>
            </a:r>
            <a:r>
              <a:rPr lang="en-US" sz="2000" dirty="0">
                <a:latin typeface="Calibri" panose="020F0502020204030204" pitchFamily="34" charset="0"/>
                <a:cs typeface="Calibri" panose="020F0502020204030204" pitchFamily="34" charset="0"/>
              </a:rPr>
              <a:t>, the strong accelerations and vibrations during launch, followed by the rapid outgassing of the support structure in vacuum permanently changed the positions of all the tracker modules. </a:t>
            </a:r>
            <a:r>
              <a:rPr lang="en-US" sz="2000" u="sng" dirty="0">
                <a:solidFill>
                  <a:srgbClr val="0432FF"/>
                </a:solidFill>
                <a:latin typeface="Calibri" panose="020F0502020204030204" pitchFamily="34" charset="0"/>
                <a:cs typeface="Calibri" panose="020F0502020204030204" pitchFamily="34" charset="0"/>
              </a:rPr>
              <a:t>Therefore</a:t>
            </a:r>
            <a:r>
              <a:rPr lang="en-US" sz="2000" dirty="0">
                <a:latin typeface="Calibri" panose="020F0502020204030204" pitchFamily="34" charset="0"/>
                <a:cs typeface="Calibri" panose="020F0502020204030204" pitchFamily="34" charset="0"/>
              </a:rPr>
              <a:t>, the entire tracker has to be aligned again with cosmic-ray events to correct the</a:t>
            </a:r>
            <a:r>
              <a:rPr lang="en-US" sz="2000" dirty="0">
                <a:solidFill>
                  <a:schemeClr val="accent5">
                    <a:lumMod val="50000"/>
                  </a:schemeClr>
                </a:solidFill>
                <a:latin typeface="Calibri" panose="020F0502020204030204" pitchFamily="34" charset="0"/>
                <a:cs typeface="Calibri" panose="020F0502020204030204" pitchFamily="34" charset="0"/>
              </a:rPr>
              <a:t> </a:t>
            </a:r>
            <a:r>
              <a:rPr lang="en-US" sz="2000" dirty="0">
                <a:latin typeface="Calibri" panose="020F0502020204030204" pitchFamily="34" charset="0"/>
                <a:cs typeface="Calibri" panose="020F0502020204030204" pitchFamily="34" charset="0"/>
              </a:rPr>
              <a:t>resulting displacements. </a:t>
            </a:r>
          </a:p>
          <a:p>
            <a:pPr marL="342900" indent="-342900">
              <a:buFont typeface="Wingdings" pitchFamily="2" charset="2"/>
              <a:buChar char="Ø"/>
            </a:pPr>
            <a:endParaRPr lang="en-US" sz="2000" dirty="0">
              <a:latin typeface="Calibri" panose="020F0502020204030204" pitchFamily="34" charset="0"/>
              <a:cs typeface="Calibri" panose="020F0502020204030204" pitchFamily="34" charset="0"/>
            </a:endParaRPr>
          </a:p>
          <a:p>
            <a:pPr marL="342900" indent="-342900">
              <a:buFont typeface="Wingdings" pitchFamily="2" charset="2"/>
              <a:buChar char="Ø"/>
            </a:pPr>
            <a:r>
              <a:rPr lang="en-US" sz="2000" u="sng" dirty="0">
                <a:solidFill>
                  <a:srgbClr val="0432FF"/>
                </a:solidFill>
                <a:latin typeface="Calibri" panose="020F0502020204030204" pitchFamily="34" charset="0"/>
                <a:cs typeface="Calibri" panose="020F0502020204030204" pitchFamily="34" charset="0"/>
              </a:rPr>
              <a:t>After</a:t>
            </a:r>
            <a:r>
              <a:rPr lang="en-US" sz="2000" dirty="0">
                <a:solidFill>
                  <a:srgbClr val="0432FF"/>
                </a:solidFill>
                <a:latin typeface="Calibri" panose="020F0502020204030204" pitchFamily="34" charset="0"/>
                <a:cs typeface="Calibri" panose="020F0502020204030204" pitchFamily="34" charset="0"/>
              </a:rPr>
              <a:t> </a:t>
            </a:r>
            <a:r>
              <a:rPr lang="en-US" sz="2000" dirty="0">
                <a:latin typeface="Calibri" panose="020F0502020204030204" pitchFamily="34" charset="0"/>
                <a:cs typeface="Calibri" panose="020F0502020204030204" pitchFamily="34" charset="0"/>
              </a:rPr>
              <a:t>the previous dynamic alignment, the external tracker layers have been aligned with respect to the inner tracker.</a:t>
            </a:r>
            <a:r>
              <a:rPr lang="zh-CN" altLang="en-US" sz="2000" dirty="0">
                <a:latin typeface="Calibri" panose="020F0502020204030204" pitchFamily="34" charset="0"/>
                <a:cs typeface="Calibri" panose="020F0502020204030204" pitchFamily="34" charset="0"/>
              </a:rPr>
              <a:t> </a:t>
            </a:r>
            <a:r>
              <a:rPr lang="en-US" sz="2000" u="sng" dirty="0">
                <a:solidFill>
                  <a:srgbClr val="0432FF"/>
                </a:solidFill>
                <a:latin typeface="Calibri" panose="020F0502020204030204" pitchFamily="34" charset="0"/>
                <a:cs typeface="Calibri" panose="020F0502020204030204" pitchFamily="34" charset="0"/>
              </a:rPr>
              <a:t>Next</a:t>
            </a:r>
            <a:r>
              <a:rPr lang="en-US" sz="2000" dirty="0">
                <a:latin typeface="Calibri" panose="020F0502020204030204" pitchFamily="34" charset="0"/>
                <a:cs typeface="Calibri" panose="020F0502020204030204" pitchFamily="34" charset="0"/>
              </a:rPr>
              <a:t>, the modules from the external layers and inner tracker can be aligned together to reduce the overall misalignment.</a:t>
            </a:r>
            <a:r>
              <a:rPr lang="zh-CN" altLang="en-US" sz="2000" dirty="0">
                <a:latin typeface="Calibri" panose="020F0502020204030204" pitchFamily="34" charset="0"/>
                <a:cs typeface="Calibri" panose="020F0502020204030204" pitchFamily="34" charset="0"/>
              </a:rPr>
              <a:t> </a:t>
            </a:r>
            <a:r>
              <a:rPr lang="en-US" sz="2000" u="sng" dirty="0">
                <a:solidFill>
                  <a:srgbClr val="0432FF"/>
                </a:solidFill>
                <a:latin typeface="Calibri" panose="020F0502020204030204" pitchFamily="34" charset="0"/>
                <a:cs typeface="Calibri" panose="020F0502020204030204" pitchFamily="34" charset="0"/>
              </a:rPr>
              <a:t>In particular</a:t>
            </a:r>
            <a:r>
              <a:rPr lang="en-US" sz="2000" dirty="0">
                <a:latin typeface="Calibri" panose="020F0502020204030204" pitchFamily="34" charset="0"/>
                <a:cs typeface="Calibri" panose="020F0502020204030204" pitchFamily="34" charset="0"/>
              </a:rPr>
              <a:t>, the positions of the external layers in the ladder or sensor level can help to improve the alignment precision of the inner tracker.</a:t>
            </a:r>
          </a:p>
        </p:txBody>
      </p:sp>
      <p:sp>
        <p:nvSpPr>
          <p:cNvPr id="2" name="TextBox 1">
            <a:extLst>
              <a:ext uri="{FF2B5EF4-FFF2-40B4-BE49-F238E27FC236}">
                <a16:creationId xmlns:a16="http://schemas.microsoft.com/office/drawing/2014/main" id="{1E3B1A23-B60A-27F0-78B8-BE7478CC9B5C}"/>
              </a:ext>
            </a:extLst>
          </p:cNvPr>
          <p:cNvSpPr txBox="1"/>
          <p:nvPr/>
        </p:nvSpPr>
        <p:spPr>
          <a:xfrm>
            <a:off x="128155" y="782360"/>
            <a:ext cx="8894250" cy="1046440"/>
          </a:xfrm>
          <a:prstGeom prst="rect">
            <a:avLst/>
          </a:prstGeom>
          <a:noFill/>
        </p:spPr>
        <p:txBody>
          <a:bodyPr wrap="square">
            <a:spAutoFit/>
          </a:bodyPr>
          <a:lstStyle/>
          <a:p>
            <a:r>
              <a:rPr lang="zh-CN" altLang="en-US" sz="2200" dirty="0">
                <a:solidFill>
                  <a:srgbClr val="C00000"/>
                </a:solidFill>
                <a:latin typeface="KaiTi" panose="02010609060101010101" pitchFamily="49" charset="-122"/>
                <a:ea typeface="KaiTi" panose="02010609060101010101" pitchFamily="49" charset="-122"/>
                <a:cs typeface="Calibri" panose="020F0502020204030204" pitchFamily="34" charset="0"/>
              </a:rPr>
              <a:t>自如使用连接词加强文章连贯性、语气和逻辑</a:t>
            </a:r>
            <a:r>
              <a:rPr lang="en-US" altLang="zh-CN" sz="2200" dirty="0">
                <a:solidFill>
                  <a:srgbClr val="C00000"/>
                </a:solidFill>
                <a:latin typeface="KaiTi" panose="02010609060101010101" pitchFamily="49" charset="-122"/>
                <a:ea typeface="KaiTi" panose="02010609060101010101" pitchFamily="49" charset="-122"/>
                <a:cs typeface="Calibri" panose="020F0502020204030204" pitchFamily="34" charset="0"/>
              </a:rPr>
              <a:t>:</a:t>
            </a:r>
          </a:p>
          <a:p>
            <a:r>
              <a:rPr lang="en-US" sz="2000" dirty="0">
                <a:solidFill>
                  <a:srgbClr val="C00000"/>
                </a:solidFill>
                <a:latin typeface="Calibri" panose="020F0502020204030204" pitchFamily="34" charset="0"/>
                <a:cs typeface="Calibri" panose="020F0502020204030204" pitchFamily="34" charset="0"/>
              </a:rPr>
              <a:t> before, after, next, however, therefore, in addition, in particular, moreover, besides, thus, consequently, owing to, whereas, nevertheless, accordingly, conversely …</a:t>
            </a:r>
            <a:endParaRPr lang="en-US" altLang="zh-CN" sz="2000" dirty="0">
              <a:solidFill>
                <a:srgbClr val="C0000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4076651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920EA5-9693-3563-279C-CC45F62DEA0E}"/>
            </a:ext>
          </a:extLst>
        </p:cNvPr>
        <p:cNvGrpSpPr/>
        <p:nvPr/>
      </p:nvGrpSpPr>
      <p:grpSpPr>
        <a:xfrm>
          <a:off x="0" y="0"/>
          <a:ext cx="0" cy="0"/>
          <a:chOff x="0" y="0"/>
          <a:chExt cx="0" cy="0"/>
        </a:xfrm>
      </p:grpSpPr>
      <p:sp>
        <p:nvSpPr>
          <p:cNvPr id="7" name="灯片编号占位符 6">
            <a:extLst>
              <a:ext uri="{FF2B5EF4-FFF2-40B4-BE49-F238E27FC236}">
                <a16:creationId xmlns:a16="http://schemas.microsoft.com/office/drawing/2014/main" id="{B073BCAB-A89F-FF64-D0C3-772C86FFF04C}"/>
              </a:ext>
            </a:extLst>
          </p:cNvPr>
          <p:cNvSpPr>
            <a:spLocks noGrp="1"/>
          </p:cNvSpPr>
          <p:nvPr>
            <p:ph type="sldNum" sz="quarter" idx="12"/>
          </p:nvPr>
        </p:nvSpPr>
        <p:spPr/>
        <p:txBody>
          <a:bodyPr/>
          <a:lstStyle/>
          <a:p>
            <a:pPr>
              <a:defRPr/>
            </a:pPr>
            <a:fld id="{D01EE3DC-889D-CE4E-A95E-8CFA1A3DAD0A}" type="slidenum">
              <a:rPr lang="en-US" smtClean="0"/>
              <a:pPr>
                <a:defRPr/>
              </a:pPr>
              <a:t>12</a:t>
            </a:fld>
            <a:endParaRPr lang="en-US" dirty="0"/>
          </a:p>
        </p:txBody>
      </p:sp>
      <p:sp>
        <p:nvSpPr>
          <p:cNvPr id="8" name="TextBox 7">
            <a:extLst>
              <a:ext uri="{FF2B5EF4-FFF2-40B4-BE49-F238E27FC236}">
                <a16:creationId xmlns:a16="http://schemas.microsoft.com/office/drawing/2014/main" id="{226185CC-3A6D-308B-4D02-EF3C07300CD1}"/>
              </a:ext>
            </a:extLst>
          </p:cNvPr>
          <p:cNvSpPr txBox="1"/>
          <p:nvPr/>
        </p:nvSpPr>
        <p:spPr>
          <a:xfrm>
            <a:off x="9558338" y="0"/>
            <a:ext cx="184731" cy="461665"/>
          </a:xfrm>
          <a:prstGeom prst="rect">
            <a:avLst/>
          </a:prstGeom>
          <a:noFill/>
        </p:spPr>
        <p:txBody>
          <a:bodyPr wrap="none" rtlCol="0">
            <a:spAutoFit/>
          </a:bodyPr>
          <a:lstStyle/>
          <a:p>
            <a:endParaRPr lang="en-US" dirty="0"/>
          </a:p>
        </p:txBody>
      </p:sp>
      <p:sp>
        <p:nvSpPr>
          <p:cNvPr id="3" name="TextBox 2">
            <a:extLst>
              <a:ext uri="{FF2B5EF4-FFF2-40B4-BE49-F238E27FC236}">
                <a16:creationId xmlns:a16="http://schemas.microsoft.com/office/drawing/2014/main" id="{3E9ED40D-F085-4751-D2F8-87F3986DBB4F}"/>
              </a:ext>
            </a:extLst>
          </p:cNvPr>
          <p:cNvSpPr txBox="1"/>
          <p:nvPr/>
        </p:nvSpPr>
        <p:spPr>
          <a:xfrm>
            <a:off x="-3605645" y="-758536"/>
            <a:ext cx="184731" cy="461665"/>
          </a:xfrm>
          <a:prstGeom prst="rect">
            <a:avLst/>
          </a:prstGeom>
          <a:noFill/>
        </p:spPr>
        <p:txBody>
          <a:bodyPr wrap="none" rtlCol="0">
            <a:spAutoFit/>
          </a:bodyPr>
          <a:lstStyle/>
          <a:p>
            <a:endParaRPr lang="en-US" dirty="0"/>
          </a:p>
        </p:txBody>
      </p:sp>
      <p:sp>
        <p:nvSpPr>
          <p:cNvPr id="4" name="TextBox 3">
            <a:extLst>
              <a:ext uri="{FF2B5EF4-FFF2-40B4-BE49-F238E27FC236}">
                <a16:creationId xmlns:a16="http://schemas.microsoft.com/office/drawing/2014/main" id="{FD07922A-0672-6071-6757-702C8C5B538B}"/>
              </a:ext>
            </a:extLst>
          </p:cNvPr>
          <p:cNvSpPr txBox="1"/>
          <p:nvPr/>
        </p:nvSpPr>
        <p:spPr>
          <a:xfrm>
            <a:off x="9258300" y="2784764"/>
            <a:ext cx="184731" cy="461665"/>
          </a:xfrm>
          <a:prstGeom prst="rect">
            <a:avLst/>
          </a:prstGeom>
          <a:noFill/>
        </p:spPr>
        <p:txBody>
          <a:bodyPr wrap="none" rtlCol="0">
            <a:spAutoFit/>
          </a:bodyPr>
          <a:lstStyle/>
          <a:p>
            <a:endParaRPr lang="en-US" dirty="0"/>
          </a:p>
        </p:txBody>
      </p:sp>
      <p:sp>
        <p:nvSpPr>
          <p:cNvPr id="9" name="TextBox 8">
            <a:extLst>
              <a:ext uri="{FF2B5EF4-FFF2-40B4-BE49-F238E27FC236}">
                <a16:creationId xmlns:a16="http://schemas.microsoft.com/office/drawing/2014/main" id="{091DFFF2-07C5-82F8-36FE-98BCAA3EBA52}"/>
              </a:ext>
            </a:extLst>
          </p:cNvPr>
          <p:cNvSpPr txBox="1"/>
          <p:nvPr/>
        </p:nvSpPr>
        <p:spPr>
          <a:xfrm>
            <a:off x="2722418" y="7003473"/>
            <a:ext cx="184731" cy="461665"/>
          </a:xfrm>
          <a:prstGeom prst="rect">
            <a:avLst/>
          </a:prstGeom>
          <a:noFill/>
        </p:spPr>
        <p:txBody>
          <a:bodyPr wrap="none" rtlCol="0">
            <a:spAutoFit/>
          </a:bodyPr>
          <a:lstStyle/>
          <a:p>
            <a:endParaRPr lang="en-US" dirty="0"/>
          </a:p>
        </p:txBody>
      </p:sp>
      <p:sp>
        <p:nvSpPr>
          <p:cNvPr id="49" name="TextBox 48">
            <a:extLst>
              <a:ext uri="{FF2B5EF4-FFF2-40B4-BE49-F238E27FC236}">
                <a16:creationId xmlns:a16="http://schemas.microsoft.com/office/drawing/2014/main" id="{5354B69E-72F2-8C27-3B1E-099B42DDC9DF}"/>
              </a:ext>
            </a:extLst>
          </p:cNvPr>
          <p:cNvSpPr txBox="1"/>
          <p:nvPr/>
        </p:nvSpPr>
        <p:spPr>
          <a:xfrm>
            <a:off x="12409714" y="13193486"/>
            <a:ext cx="184731" cy="461665"/>
          </a:xfrm>
          <a:prstGeom prst="rect">
            <a:avLst/>
          </a:prstGeom>
          <a:noFill/>
        </p:spPr>
        <p:txBody>
          <a:bodyPr wrap="none" rtlCol="0">
            <a:spAutoFit/>
          </a:bodyPr>
          <a:lstStyle/>
          <a:p>
            <a:endParaRPr lang="en-US" dirty="0"/>
          </a:p>
        </p:txBody>
      </p:sp>
      <p:sp>
        <p:nvSpPr>
          <p:cNvPr id="23" name="TextBox 22">
            <a:extLst>
              <a:ext uri="{FF2B5EF4-FFF2-40B4-BE49-F238E27FC236}">
                <a16:creationId xmlns:a16="http://schemas.microsoft.com/office/drawing/2014/main" id="{23B5F0CD-ED66-0DB6-D6B8-A231B46951BB}"/>
              </a:ext>
            </a:extLst>
          </p:cNvPr>
          <p:cNvSpPr txBox="1"/>
          <p:nvPr/>
        </p:nvSpPr>
        <p:spPr>
          <a:xfrm>
            <a:off x="8126569" y="7031865"/>
            <a:ext cx="184731" cy="461665"/>
          </a:xfrm>
          <a:prstGeom prst="rect">
            <a:avLst/>
          </a:prstGeom>
          <a:noFill/>
        </p:spPr>
        <p:txBody>
          <a:bodyPr wrap="none" rtlCol="0">
            <a:spAutoFit/>
          </a:bodyPr>
          <a:lstStyle/>
          <a:p>
            <a:endParaRPr lang="en-US" dirty="0"/>
          </a:p>
        </p:txBody>
      </p:sp>
      <p:sp>
        <p:nvSpPr>
          <p:cNvPr id="16" name="TextBox 15">
            <a:extLst>
              <a:ext uri="{FF2B5EF4-FFF2-40B4-BE49-F238E27FC236}">
                <a16:creationId xmlns:a16="http://schemas.microsoft.com/office/drawing/2014/main" id="{BDD2365C-E18D-68BD-C2C5-47226C36A014}"/>
              </a:ext>
            </a:extLst>
          </p:cNvPr>
          <p:cNvSpPr txBox="1"/>
          <p:nvPr/>
        </p:nvSpPr>
        <p:spPr>
          <a:xfrm>
            <a:off x="7969956" y="4797778"/>
            <a:ext cx="184731" cy="461665"/>
          </a:xfrm>
          <a:prstGeom prst="rect">
            <a:avLst/>
          </a:prstGeom>
          <a:noFill/>
        </p:spPr>
        <p:txBody>
          <a:bodyPr wrap="none" rtlCol="0">
            <a:spAutoFit/>
          </a:bodyPr>
          <a:lstStyle/>
          <a:p>
            <a:endParaRPr lang="en-US" dirty="0"/>
          </a:p>
        </p:txBody>
      </p:sp>
      <p:sp>
        <p:nvSpPr>
          <p:cNvPr id="2" name="Content Placeholder 2">
            <a:extLst>
              <a:ext uri="{FF2B5EF4-FFF2-40B4-BE49-F238E27FC236}">
                <a16:creationId xmlns:a16="http://schemas.microsoft.com/office/drawing/2014/main" id="{4CD3841C-B646-5093-48D8-70B697D30145}"/>
              </a:ext>
            </a:extLst>
          </p:cNvPr>
          <p:cNvSpPr txBox="1">
            <a:spLocks/>
          </p:cNvSpPr>
          <p:nvPr/>
        </p:nvSpPr>
        <p:spPr>
          <a:xfrm>
            <a:off x="179275" y="1292820"/>
            <a:ext cx="8659925" cy="1749098"/>
          </a:xfrm>
          <a:prstGeom prst="rect">
            <a:avLst/>
          </a:prstGeom>
          <a:noFill/>
        </p:spPr>
        <p:txBody>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Font typeface="Wingdings" pitchFamily="2" charset="2"/>
              <a:buChar char="Ø"/>
            </a:pPr>
            <a:r>
              <a:rPr lang="en-US" sz="1800" dirty="0">
                <a:latin typeface="Calibri" panose="020F0502020204030204" pitchFamily="34" charset="0"/>
                <a:cs typeface="Calibri" panose="020F0502020204030204" pitchFamily="34" charset="0"/>
              </a:rPr>
              <a:t>The positions of the inner tracker layers should also</a:t>
            </a:r>
            <a:r>
              <a:rPr lang="zh-CN" altLang="en-US" sz="1800" dirty="0">
                <a:latin typeface="Calibri" panose="020F0502020204030204" pitchFamily="34" charset="0"/>
                <a:cs typeface="Calibri" panose="020F0502020204030204" pitchFamily="34" charset="0"/>
              </a:rPr>
              <a:t> </a:t>
            </a:r>
            <a:r>
              <a:rPr lang="en-US" sz="1800" dirty="0">
                <a:latin typeface="Calibri" panose="020F0502020204030204" pitchFamily="34" charset="0"/>
                <a:cs typeface="Calibri" panose="020F0502020204030204" pitchFamily="34" charset="0"/>
              </a:rPr>
              <a:t>not change </a:t>
            </a:r>
            <a:r>
              <a:rPr lang="en-US" sz="1800" u="sng" dirty="0">
                <a:solidFill>
                  <a:srgbClr val="0432FF"/>
                </a:solidFill>
                <a:latin typeface="Calibri" panose="020F0502020204030204" pitchFamily="34" charset="0"/>
                <a:cs typeface="Calibri" panose="020F0502020204030204" pitchFamily="34" charset="0"/>
              </a:rPr>
              <a:t>as</a:t>
            </a:r>
            <a:r>
              <a:rPr lang="en-US" sz="1800" dirty="0">
                <a:latin typeface="Calibri" panose="020F0502020204030204" pitchFamily="34" charset="0"/>
                <a:cs typeface="Calibri" panose="020F0502020204030204" pitchFamily="34" charset="0"/>
              </a:rPr>
              <a:t> their planes are firmly embedded in the carbon fiber cylinder. </a:t>
            </a:r>
            <a:r>
              <a:rPr lang="en-US" sz="1800" u="sng" dirty="0">
                <a:solidFill>
                  <a:srgbClr val="0432FF"/>
                </a:solidFill>
                <a:latin typeface="Calibri" panose="020F0502020204030204" pitchFamily="34" charset="0"/>
                <a:cs typeface="Calibri" panose="020F0502020204030204" pitchFamily="34" charset="0"/>
              </a:rPr>
              <a:t>However</a:t>
            </a:r>
            <a:r>
              <a:rPr lang="en-US" sz="1800" dirty="0">
                <a:latin typeface="Calibri" panose="020F0502020204030204" pitchFamily="34" charset="0"/>
                <a:cs typeface="Calibri" panose="020F0502020204030204" pitchFamily="34" charset="0"/>
              </a:rPr>
              <a:t>, the variation of the temperature and gradients across the aluminum mechanical structures</a:t>
            </a:r>
            <a:r>
              <a:rPr lang="zh-CN" altLang="en-US" sz="1800" dirty="0">
                <a:latin typeface="Calibri" panose="020F0502020204030204" pitchFamily="34" charset="0"/>
                <a:cs typeface="Calibri" panose="020F0502020204030204" pitchFamily="34" charset="0"/>
              </a:rPr>
              <a:t> </a:t>
            </a:r>
            <a:r>
              <a:rPr lang="en-US" sz="1800" dirty="0">
                <a:latin typeface="Calibri" panose="020F0502020204030204" pitchFamily="34" charset="0"/>
                <a:cs typeface="Calibri" panose="020F0502020204030204" pitchFamily="34" charset="0"/>
              </a:rPr>
              <a:t>(mainly the TRD M-Structure and the Unique Support Structure) lead to continuous periodic movements of the external</a:t>
            </a:r>
            <a:r>
              <a:rPr lang="zh-CN" altLang="en-US" sz="1800" dirty="0">
                <a:latin typeface="Calibri" panose="020F0502020204030204" pitchFamily="34" charset="0"/>
                <a:cs typeface="Calibri" panose="020F0502020204030204" pitchFamily="34" charset="0"/>
              </a:rPr>
              <a:t> </a:t>
            </a:r>
            <a:r>
              <a:rPr lang="en-US" sz="1800" dirty="0">
                <a:latin typeface="Calibri" panose="020F0502020204030204" pitchFamily="34" charset="0"/>
                <a:cs typeface="Calibri" panose="020F0502020204030204" pitchFamily="34" charset="0"/>
              </a:rPr>
              <a:t>layers, </a:t>
            </a:r>
            <a:r>
              <a:rPr lang="en-US" sz="1800" u="sng" dirty="0">
                <a:solidFill>
                  <a:srgbClr val="0432FF"/>
                </a:solidFill>
                <a:latin typeface="Calibri" panose="020F0502020204030204" pitchFamily="34" charset="0"/>
                <a:cs typeface="Calibri" panose="020F0502020204030204" pitchFamily="34" charset="0"/>
              </a:rPr>
              <a:t>which</a:t>
            </a:r>
            <a:r>
              <a:rPr lang="en-US" sz="1800" dirty="0">
                <a:latin typeface="Calibri" panose="020F0502020204030204" pitchFamily="34" charset="0"/>
                <a:cs typeface="Calibri" panose="020F0502020204030204" pitchFamily="34" charset="0"/>
              </a:rPr>
              <a:t> are corrected by the dynamic alignment </a:t>
            </a:r>
            <a:r>
              <a:rPr lang="en-US" sz="1800" u="sng" dirty="0">
                <a:solidFill>
                  <a:srgbClr val="0432FF"/>
                </a:solidFill>
                <a:latin typeface="Calibri" panose="020F0502020204030204" pitchFamily="34" charset="0"/>
                <a:cs typeface="Calibri" panose="020F0502020204030204" pitchFamily="34" charset="0"/>
              </a:rPr>
              <a:t>using</a:t>
            </a:r>
            <a:r>
              <a:rPr lang="zh-CN" altLang="en-US" sz="1800" dirty="0">
                <a:latin typeface="Calibri" panose="020F0502020204030204" pitchFamily="34" charset="0"/>
                <a:cs typeface="Calibri" panose="020F0502020204030204" pitchFamily="34" charset="0"/>
              </a:rPr>
              <a:t> </a:t>
            </a:r>
            <a:r>
              <a:rPr lang="en-US" sz="1800" dirty="0">
                <a:latin typeface="Calibri" panose="020F0502020204030204" pitchFamily="34" charset="0"/>
                <a:cs typeface="Calibri" panose="020F0502020204030204" pitchFamily="34" charset="0"/>
              </a:rPr>
              <a:t>the concurrently collected cosmic-ray events, </a:t>
            </a:r>
            <a:r>
              <a:rPr lang="en-US" sz="1800" u="sng" dirty="0">
                <a:solidFill>
                  <a:srgbClr val="0432FF"/>
                </a:solidFill>
                <a:latin typeface="Calibri" panose="020F0502020204030204" pitchFamily="34" charset="0"/>
                <a:cs typeface="Calibri" panose="020F0502020204030204" pitchFamily="34" charset="0"/>
              </a:rPr>
              <a:t>mainly</a:t>
            </a:r>
            <a:r>
              <a:rPr lang="en-US" sz="1800" dirty="0">
                <a:latin typeface="Calibri" panose="020F0502020204030204" pitchFamily="34" charset="0"/>
                <a:cs typeface="Calibri" panose="020F0502020204030204" pitchFamily="34" charset="0"/>
              </a:rPr>
              <a:t> protons</a:t>
            </a:r>
            <a:r>
              <a:rPr lang="zh-CN" altLang="en-US" sz="1800" dirty="0">
                <a:latin typeface="Calibri" panose="020F0502020204030204" pitchFamily="34" charset="0"/>
                <a:cs typeface="Calibri" panose="020F0502020204030204" pitchFamily="34" charset="0"/>
              </a:rPr>
              <a:t> </a:t>
            </a:r>
            <a:r>
              <a:rPr lang="en-US" sz="1800" dirty="0">
                <a:latin typeface="Calibri" panose="020F0502020204030204" pitchFamily="34" charset="0"/>
                <a:cs typeface="Calibri" panose="020F0502020204030204" pitchFamily="34" charset="0"/>
              </a:rPr>
              <a:t>and helium.</a:t>
            </a:r>
          </a:p>
        </p:txBody>
      </p:sp>
      <p:sp>
        <p:nvSpPr>
          <p:cNvPr id="5" name="TextBox 4">
            <a:extLst>
              <a:ext uri="{FF2B5EF4-FFF2-40B4-BE49-F238E27FC236}">
                <a16:creationId xmlns:a16="http://schemas.microsoft.com/office/drawing/2014/main" id="{EC81FC2D-F783-C297-B507-DE4981A8FDA6}"/>
              </a:ext>
            </a:extLst>
          </p:cNvPr>
          <p:cNvSpPr txBox="1"/>
          <p:nvPr/>
        </p:nvSpPr>
        <p:spPr>
          <a:xfrm>
            <a:off x="5943600" y="3291840"/>
            <a:ext cx="184731" cy="461665"/>
          </a:xfrm>
          <a:prstGeom prst="rect">
            <a:avLst/>
          </a:prstGeom>
          <a:noFill/>
        </p:spPr>
        <p:txBody>
          <a:bodyPr wrap="none" rtlCol="0">
            <a:spAutoFit/>
          </a:bodyPr>
          <a:lstStyle/>
          <a:p>
            <a:endParaRPr lang="en-US" dirty="0"/>
          </a:p>
        </p:txBody>
      </p:sp>
      <p:sp>
        <p:nvSpPr>
          <p:cNvPr id="10" name="TextBox 9">
            <a:extLst>
              <a:ext uri="{FF2B5EF4-FFF2-40B4-BE49-F238E27FC236}">
                <a16:creationId xmlns:a16="http://schemas.microsoft.com/office/drawing/2014/main" id="{7AF7C491-262D-9517-DE92-003A1670690A}"/>
              </a:ext>
            </a:extLst>
          </p:cNvPr>
          <p:cNvSpPr txBox="1"/>
          <p:nvPr/>
        </p:nvSpPr>
        <p:spPr>
          <a:xfrm>
            <a:off x="128155" y="609600"/>
            <a:ext cx="8894250" cy="430887"/>
          </a:xfrm>
          <a:prstGeom prst="rect">
            <a:avLst/>
          </a:prstGeom>
          <a:noFill/>
        </p:spPr>
        <p:txBody>
          <a:bodyPr wrap="square">
            <a:spAutoFit/>
          </a:bodyPr>
          <a:lstStyle/>
          <a:p>
            <a:r>
              <a:rPr lang="zh-CN" altLang="en-US" sz="2200" dirty="0">
                <a:solidFill>
                  <a:srgbClr val="C00000"/>
                </a:solidFill>
                <a:latin typeface="KaiTi" panose="02010609060101010101" pitchFamily="49" charset="-122"/>
                <a:ea typeface="KaiTi" panose="02010609060101010101" pitchFamily="49" charset="-122"/>
                <a:cs typeface="Calibri" panose="020F0502020204030204" pitchFamily="34" charset="0"/>
              </a:rPr>
              <a:t>多尝试使用句句之间、句内部一环扣一环、起伏层层递进的表达方式：</a:t>
            </a:r>
            <a:endParaRPr lang="en-US" altLang="zh-CN" sz="2200" dirty="0">
              <a:solidFill>
                <a:srgbClr val="C00000"/>
              </a:solidFill>
              <a:latin typeface="KaiTi" panose="02010609060101010101" pitchFamily="49" charset="-122"/>
              <a:ea typeface="KaiTi" panose="02010609060101010101" pitchFamily="49" charset="-122"/>
              <a:cs typeface="Calibri" panose="020F0502020204030204" pitchFamily="34" charset="0"/>
            </a:endParaRPr>
          </a:p>
        </p:txBody>
      </p:sp>
      <p:pic>
        <p:nvPicPr>
          <p:cNvPr id="6" name="Picture 5" descr="A diagram of a machine&#10;&#10;AI-generated content may be incorrect.">
            <a:extLst>
              <a:ext uri="{FF2B5EF4-FFF2-40B4-BE49-F238E27FC236}">
                <a16:creationId xmlns:a16="http://schemas.microsoft.com/office/drawing/2014/main" id="{1078AE8F-5CAC-120B-AF21-3165053174BE}"/>
              </a:ext>
            </a:extLst>
          </p:cNvPr>
          <p:cNvPicPr>
            <a:picLocks noChangeAspect="1"/>
          </p:cNvPicPr>
          <p:nvPr/>
        </p:nvPicPr>
        <p:blipFill>
          <a:blip r:embed="rId3"/>
          <a:srcRect l="45487"/>
          <a:stretch>
            <a:fillRect/>
          </a:stretch>
        </p:blipFill>
        <p:spPr>
          <a:xfrm>
            <a:off x="7627784" y="3432808"/>
            <a:ext cx="1516216" cy="2438400"/>
          </a:xfrm>
          <a:prstGeom prst="rect">
            <a:avLst/>
          </a:prstGeom>
        </p:spPr>
      </p:pic>
      <p:sp>
        <p:nvSpPr>
          <p:cNvPr id="11" name="Content Placeholder 2">
            <a:extLst>
              <a:ext uri="{FF2B5EF4-FFF2-40B4-BE49-F238E27FC236}">
                <a16:creationId xmlns:a16="http://schemas.microsoft.com/office/drawing/2014/main" id="{1DEFE27A-CED7-7A69-5D73-605915C9B1E7}"/>
              </a:ext>
            </a:extLst>
          </p:cNvPr>
          <p:cNvSpPr txBox="1">
            <a:spLocks/>
          </p:cNvSpPr>
          <p:nvPr/>
        </p:nvSpPr>
        <p:spPr>
          <a:xfrm>
            <a:off x="176905" y="2818722"/>
            <a:ext cx="7450879" cy="3658278"/>
          </a:xfrm>
          <a:prstGeom prst="rect">
            <a:avLst/>
          </a:prstGeom>
          <a:noFill/>
        </p:spPr>
        <p:txBody>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Font typeface="Wingdings" pitchFamily="2" charset="2"/>
              <a:buChar char="Ø"/>
            </a:pPr>
            <a:endParaRPr lang="en-US" sz="2000" dirty="0"/>
          </a:p>
          <a:p>
            <a:pPr>
              <a:buFont typeface="Wingdings" pitchFamily="2" charset="2"/>
              <a:buChar char="Ø"/>
            </a:pPr>
            <a:r>
              <a:rPr lang="en-US" sz="1800" dirty="0">
                <a:latin typeface="Calibri" panose="020F0502020204030204" pitchFamily="34" charset="0"/>
                <a:cs typeface="Calibri" panose="020F0502020204030204" pitchFamily="34" charset="0"/>
              </a:rPr>
              <a:t>For a short time</a:t>
            </a:r>
            <a:r>
              <a:rPr lang="zh-CN" altLang="en-US" sz="1800" dirty="0">
                <a:latin typeface="Calibri" panose="020F0502020204030204" pitchFamily="34" charset="0"/>
                <a:cs typeface="Calibri" panose="020F0502020204030204" pitchFamily="34" charset="0"/>
              </a:rPr>
              <a:t> </a:t>
            </a:r>
            <a:r>
              <a:rPr lang="en-US" sz="1800" dirty="0">
                <a:latin typeface="Calibri" panose="020F0502020204030204" pitchFamily="34" charset="0"/>
                <a:cs typeface="Calibri" panose="020F0502020204030204" pitchFamily="34" charset="0"/>
              </a:rPr>
              <a:t>interval with a finite number of cosmic-ray events </a:t>
            </a:r>
            <a:r>
              <a:rPr lang="en-US" sz="1800" u="sng" dirty="0">
                <a:solidFill>
                  <a:srgbClr val="0432FF"/>
                </a:solidFill>
                <a:latin typeface="Calibri" panose="020F0502020204030204" pitchFamily="34" charset="0"/>
                <a:cs typeface="Calibri" panose="020F0502020204030204" pitchFamily="34" charset="0"/>
              </a:rPr>
              <a:t>which</a:t>
            </a:r>
            <a:r>
              <a:rPr lang="zh-CN" altLang="en-US" sz="1800" dirty="0">
                <a:latin typeface="Calibri" panose="020F0502020204030204" pitchFamily="34" charset="0"/>
                <a:cs typeface="Calibri" panose="020F0502020204030204" pitchFamily="34" charset="0"/>
              </a:rPr>
              <a:t> </a:t>
            </a:r>
            <a:r>
              <a:rPr lang="en-US" sz="1800" dirty="0">
                <a:latin typeface="Calibri" panose="020F0502020204030204" pitchFamily="34" charset="0"/>
                <a:cs typeface="Calibri" panose="020F0502020204030204" pitchFamily="34" charset="0"/>
              </a:rPr>
              <a:t>are mostly at low rigidities [7,30], the main constraint on</a:t>
            </a:r>
            <a:r>
              <a:rPr lang="zh-CN" altLang="en-US" sz="1800" dirty="0">
                <a:latin typeface="Calibri" panose="020F0502020204030204" pitchFamily="34" charset="0"/>
                <a:cs typeface="Calibri" panose="020F0502020204030204" pitchFamily="34" charset="0"/>
              </a:rPr>
              <a:t> </a:t>
            </a:r>
            <a:r>
              <a:rPr lang="en-US" sz="1800" dirty="0">
                <a:latin typeface="Calibri" panose="020F0502020204030204" pitchFamily="34" charset="0"/>
                <a:cs typeface="Calibri" panose="020F0502020204030204" pitchFamily="34" charset="0"/>
              </a:rPr>
              <a:t>the alignment precision of an external layer comes from the</a:t>
            </a:r>
            <a:r>
              <a:rPr lang="zh-CN" altLang="en-US" sz="1800" dirty="0">
                <a:latin typeface="Calibri" panose="020F0502020204030204" pitchFamily="34" charset="0"/>
                <a:cs typeface="Calibri" panose="020F0502020204030204" pitchFamily="34" charset="0"/>
              </a:rPr>
              <a:t> </a:t>
            </a:r>
            <a:r>
              <a:rPr lang="en-US" sz="1800" dirty="0">
                <a:latin typeface="Calibri" panose="020F0502020204030204" pitchFamily="34" charset="0"/>
                <a:cs typeface="Calibri" panose="020F0502020204030204" pitchFamily="34" charset="0"/>
              </a:rPr>
              <a:t>multiple scattering </a:t>
            </a:r>
            <a:r>
              <a:rPr lang="en-US" sz="1800" u="sng" dirty="0">
                <a:solidFill>
                  <a:srgbClr val="0432FF"/>
                </a:solidFill>
                <a:latin typeface="Calibri" panose="020F0502020204030204" pitchFamily="34" charset="0"/>
                <a:cs typeface="Calibri" panose="020F0502020204030204" pitchFamily="34" charset="0"/>
              </a:rPr>
              <a:t>due to</a:t>
            </a:r>
            <a:r>
              <a:rPr lang="en-US" sz="1800" u="sng" dirty="0">
                <a:latin typeface="Calibri" panose="020F0502020204030204" pitchFamily="34" charset="0"/>
                <a:cs typeface="Calibri" panose="020F0502020204030204" pitchFamily="34" charset="0"/>
              </a:rPr>
              <a:t> </a:t>
            </a:r>
            <a:r>
              <a:rPr lang="en-US" sz="1800" dirty="0">
                <a:latin typeface="Calibri" panose="020F0502020204030204" pitchFamily="34" charset="0"/>
                <a:cs typeface="Calibri" panose="020F0502020204030204" pitchFamily="34" charset="0"/>
              </a:rPr>
              <a:t>the materials of between L1 and</a:t>
            </a:r>
            <a:r>
              <a:rPr lang="zh-CN" altLang="en-US" sz="1800" dirty="0">
                <a:latin typeface="Calibri" panose="020F0502020204030204" pitchFamily="34" charset="0"/>
                <a:cs typeface="Calibri" panose="020F0502020204030204" pitchFamily="34" charset="0"/>
              </a:rPr>
              <a:t> </a:t>
            </a:r>
            <a:r>
              <a:rPr lang="en-US" sz="1800" dirty="0">
                <a:latin typeface="Calibri" panose="020F0502020204030204" pitchFamily="34" charset="0"/>
                <a:cs typeface="Calibri" panose="020F0502020204030204" pitchFamily="34" charset="0"/>
              </a:rPr>
              <a:t>L2,</a:t>
            </a:r>
            <a:r>
              <a:rPr lang="zh-CN" altLang="en-US" sz="1800" dirty="0">
                <a:latin typeface="Calibri" panose="020F0502020204030204" pitchFamily="34" charset="0"/>
                <a:cs typeface="Calibri" panose="020F0502020204030204" pitchFamily="34" charset="0"/>
              </a:rPr>
              <a:t> </a:t>
            </a:r>
            <a:r>
              <a:rPr lang="en-US" sz="1800" dirty="0">
                <a:latin typeface="Calibri" panose="020F0502020204030204" pitchFamily="34" charset="0"/>
                <a:cs typeface="Calibri" panose="020F0502020204030204" pitchFamily="34" charset="0"/>
              </a:rPr>
              <a:t>∼0.3 X</a:t>
            </a:r>
            <a:r>
              <a:rPr lang="en-US" sz="1800" baseline="-25000" dirty="0">
                <a:latin typeface="Calibri" panose="020F0502020204030204" pitchFamily="34" charset="0"/>
                <a:cs typeface="Calibri" panose="020F0502020204030204" pitchFamily="34" charset="0"/>
              </a:rPr>
              <a:t>0</a:t>
            </a:r>
            <a:r>
              <a:rPr lang="en-US" sz="1800" dirty="0">
                <a:latin typeface="Calibri" panose="020F0502020204030204" pitchFamily="34" charset="0"/>
                <a:cs typeface="Calibri" panose="020F0502020204030204" pitchFamily="34" charset="0"/>
              </a:rPr>
              <a:t>, or between L8 and L9,</a:t>
            </a:r>
            <a:r>
              <a:rPr lang="zh-CN" altLang="en-US" sz="1800" dirty="0">
                <a:latin typeface="Calibri" panose="020F0502020204030204" pitchFamily="34" charset="0"/>
                <a:cs typeface="Calibri" panose="020F0502020204030204" pitchFamily="34" charset="0"/>
              </a:rPr>
              <a:t> </a:t>
            </a:r>
            <a:r>
              <a:rPr lang="en-US" sz="1800" dirty="0">
                <a:latin typeface="Calibri" panose="020F0502020204030204" pitchFamily="34" charset="0"/>
                <a:cs typeface="Calibri" panose="020F0502020204030204" pitchFamily="34" charset="0"/>
              </a:rPr>
              <a:t>∼0.2 X</a:t>
            </a:r>
            <a:r>
              <a:rPr lang="en-US" sz="1800" baseline="-25000" dirty="0">
                <a:latin typeface="Calibri" panose="020F0502020204030204" pitchFamily="34" charset="0"/>
                <a:cs typeface="Calibri" panose="020F0502020204030204" pitchFamily="34" charset="0"/>
              </a:rPr>
              <a:t>0</a:t>
            </a:r>
            <a:r>
              <a:rPr lang="en-US" sz="1800" dirty="0">
                <a:latin typeface="Calibri" panose="020F0502020204030204" pitchFamily="34" charset="0"/>
                <a:cs typeface="Calibri" panose="020F0502020204030204" pitchFamily="34" charset="0"/>
              </a:rPr>
              <a:t> (see Fig. 1).</a:t>
            </a:r>
            <a:r>
              <a:rPr lang="zh-CN" altLang="en-US" sz="1800" dirty="0">
                <a:latin typeface="Calibri" panose="020F0502020204030204" pitchFamily="34" charset="0"/>
                <a:cs typeface="Calibri" panose="020F0502020204030204" pitchFamily="34" charset="0"/>
              </a:rPr>
              <a:t> </a:t>
            </a:r>
            <a:r>
              <a:rPr lang="en-US" sz="1800" u="sng" dirty="0">
                <a:solidFill>
                  <a:srgbClr val="0432FF"/>
                </a:solidFill>
                <a:latin typeface="Calibri" panose="020F0502020204030204" pitchFamily="34" charset="0"/>
                <a:cs typeface="Calibri" panose="020F0502020204030204" pitchFamily="34" charset="0"/>
              </a:rPr>
              <a:t>As an example</a:t>
            </a:r>
            <a:r>
              <a:rPr lang="en-US" sz="1800" dirty="0">
                <a:latin typeface="Calibri" panose="020F0502020204030204" pitchFamily="34" charset="0"/>
                <a:cs typeface="Calibri" panose="020F0502020204030204" pitchFamily="34" charset="0"/>
              </a:rPr>
              <a:t>, for a particle with 10 GV rigidity, the average</a:t>
            </a:r>
            <a:r>
              <a:rPr lang="zh-CN" altLang="en-US" sz="1800" dirty="0">
                <a:latin typeface="Calibri" panose="020F0502020204030204" pitchFamily="34" charset="0"/>
                <a:cs typeface="Calibri" panose="020F0502020204030204" pitchFamily="34" charset="0"/>
              </a:rPr>
              <a:t> </a:t>
            </a:r>
            <a:r>
              <a:rPr lang="en-US" sz="1800" dirty="0">
                <a:latin typeface="Calibri" panose="020F0502020204030204" pitchFamily="34" charset="0"/>
                <a:cs typeface="Calibri" panose="020F0502020204030204" pitchFamily="34" charset="0"/>
              </a:rPr>
              <a:t>scattering angle between L1 and L2 is</a:t>
            </a:r>
            <a:r>
              <a:rPr lang="zh-CN" altLang="en-US" sz="1800" dirty="0">
                <a:latin typeface="Calibri" panose="020F0502020204030204" pitchFamily="34" charset="0"/>
                <a:cs typeface="Calibri" panose="020F0502020204030204" pitchFamily="34" charset="0"/>
              </a:rPr>
              <a:t> </a:t>
            </a:r>
            <a:r>
              <a:rPr lang="en-US" sz="1800" dirty="0">
                <a:latin typeface="Calibri" panose="020F0502020204030204" pitchFamily="34" charset="0"/>
                <a:cs typeface="Calibri" panose="020F0502020204030204" pitchFamily="34" charset="0"/>
              </a:rPr>
              <a:t>∼0.7 </a:t>
            </a:r>
            <a:r>
              <a:rPr lang="en-US" sz="1800" dirty="0" err="1">
                <a:latin typeface="Calibri" panose="020F0502020204030204" pitchFamily="34" charset="0"/>
                <a:cs typeface="Calibri" panose="020F0502020204030204" pitchFamily="34" charset="0"/>
              </a:rPr>
              <a:t>mrad</a:t>
            </a:r>
            <a:r>
              <a:rPr lang="en-US" sz="1800" dirty="0">
                <a:latin typeface="Calibri" panose="020F0502020204030204" pitchFamily="34" charset="0"/>
                <a:cs typeface="Calibri" panose="020F0502020204030204" pitchFamily="34" charset="0"/>
              </a:rPr>
              <a:t>, </a:t>
            </a:r>
            <a:r>
              <a:rPr lang="en-US" sz="1800" u="sng" dirty="0">
                <a:solidFill>
                  <a:srgbClr val="0432FF"/>
                </a:solidFill>
                <a:latin typeface="Calibri" panose="020F0502020204030204" pitchFamily="34" charset="0"/>
                <a:cs typeface="Calibri" panose="020F0502020204030204" pitchFamily="34" charset="0"/>
              </a:rPr>
              <a:t>which</a:t>
            </a:r>
            <a:r>
              <a:rPr lang="zh-CN" altLang="en-US" sz="1800" dirty="0">
                <a:latin typeface="Calibri" panose="020F0502020204030204" pitchFamily="34" charset="0"/>
                <a:cs typeface="Calibri" panose="020F0502020204030204" pitchFamily="34" charset="0"/>
              </a:rPr>
              <a:t> </a:t>
            </a:r>
            <a:r>
              <a:rPr lang="en-US" sz="1800" dirty="0">
                <a:latin typeface="Calibri" panose="020F0502020204030204" pitchFamily="34" charset="0"/>
                <a:cs typeface="Calibri" panose="020F0502020204030204" pitchFamily="34" charset="0"/>
              </a:rPr>
              <a:t>corresponds to</a:t>
            </a:r>
            <a:r>
              <a:rPr lang="zh-CN" altLang="en-US" sz="1800" dirty="0">
                <a:latin typeface="Calibri" panose="020F0502020204030204" pitchFamily="34" charset="0"/>
                <a:cs typeface="Calibri" panose="020F0502020204030204" pitchFamily="34" charset="0"/>
              </a:rPr>
              <a:t> </a:t>
            </a:r>
            <a:r>
              <a:rPr lang="en-US" sz="1800" dirty="0">
                <a:latin typeface="Calibri" panose="020F0502020204030204" pitchFamily="34" charset="0"/>
                <a:cs typeface="Calibri" panose="020F0502020204030204" pitchFamily="34" charset="0"/>
              </a:rPr>
              <a:t>∼700 µm smearing on the L1 position </a:t>
            </a:r>
            <a:r>
              <a:rPr lang="en-US" sz="1800" u="sng" dirty="0">
                <a:solidFill>
                  <a:srgbClr val="0432FF"/>
                </a:solidFill>
                <a:latin typeface="Calibri" panose="020F0502020204030204" pitchFamily="34" charset="0"/>
                <a:cs typeface="Calibri" panose="020F0502020204030204" pitchFamily="34" charset="0"/>
              </a:rPr>
              <a:t>using</a:t>
            </a:r>
            <a:r>
              <a:rPr lang="zh-CN" altLang="en-US" sz="1800" dirty="0">
                <a:latin typeface="Calibri" panose="020F0502020204030204" pitchFamily="34" charset="0"/>
                <a:cs typeface="Calibri" panose="020F0502020204030204" pitchFamily="34" charset="0"/>
              </a:rPr>
              <a:t> </a:t>
            </a:r>
            <a:r>
              <a:rPr lang="en-US" sz="1800" dirty="0">
                <a:latin typeface="Calibri" panose="020F0502020204030204" pitchFamily="34" charset="0"/>
                <a:cs typeface="Calibri" panose="020F0502020204030204" pitchFamily="34" charset="0"/>
              </a:rPr>
              <a:t>the 1 m extrapolation from the inner tracker. </a:t>
            </a:r>
            <a:r>
              <a:rPr lang="en-US" sz="1800" u="sng" dirty="0">
                <a:solidFill>
                  <a:srgbClr val="0432FF"/>
                </a:solidFill>
                <a:latin typeface="Calibri" panose="020F0502020204030204" pitchFamily="34" charset="0"/>
                <a:cs typeface="Calibri" panose="020F0502020204030204" pitchFamily="34" charset="0"/>
              </a:rPr>
              <a:t>Since</a:t>
            </a:r>
            <a:r>
              <a:rPr lang="en-US" sz="1800" dirty="0">
                <a:latin typeface="Calibri" panose="020F0502020204030204" pitchFamily="34" charset="0"/>
                <a:cs typeface="Calibri" panose="020F0502020204030204" pitchFamily="34" charset="0"/>
              </a:rPr>
              <a:t> multiple scattering </a:t>
            </a:r>
            <a:r>
              <a:rPr lang="en-US" sz="1800" u="sng" dirty="0">
                <a:solidFill>
                  <a:srgbClr val="0432FF"/>
                </a:solidFill>
                <a:latin typeface="Calibri" panose="020F0502020204030204" pitchFamily="34" charset="0"/>
                <a:cs typeface="Calibri" panose="020F0502020204030204" pitchFamily="34" charset="0"/>
              </a:rPr>
              <a:t>and</a:t>
            </a:r>
            <a:r>
              <a:rPr lang="en-US" sz="1800" dirty="0">
                <a:latin typeface="Calibri" panose="020F0502020204030204" pitchFamily="34" charset="0"/>
                <a:cs typeface="Calibri" panose="020F0502020204030204" pitchFamily="34" charset="0"/>
              </a:rPr>
              <a:t> the resulting position smearing decreases</a:t>
            </a:r>
            <a:r>
              <a:rPr lang="zh-CN" altLang="en-US" sz="1800" dirty="0">
                <a:latin typeface="Calibri" panose="020F0502020204030204" pitchFamily="34" charset="0"/>
                <a:cs typeface="Calibri" panose="020F0502020204030204" pitchFamily="34" charset="0"/>
              </a:rPr>
              <a:t> </a:t>
            </a:r>
            <a:r>
              <a:rPr lang="en-US" sz="1800" dirty="0">
                <a:latin typeface="Calibri" panose="020F0502020204030204" pitchFamily="34" charset="0"/>
                <a:cs typeface="Calibri" panose="020F0502020204030204" pitchFamily="34" charset="0"/>
              </a:rPr>
              <a:t>linearly </a:t>
            </a:r>
            <a:r>
              <a:rPr lang="en-US" sz="1800" u="sng" dirty="0">
                <a:solidFill>
                  <a:srgbClr val="0432FF"/>
                </a:solidFill>
                <a:latin typeface="Calibri" panose="020F0502020204030204" pitchFamily="34" charset="0"/>
                <a:cs typeface="Calibri" panose="020F0502020204030204" pitchFamily="34" charset="0"/>
              </a:rPr>
              <a:t>with increasing</a:t>
            </a:r>
            <a:r>
              <a:rPr lang="en-US" sz="1800" dirty="0">
                <a:solidFill>
                  <a:srgbClr val="0432FF"/>
                </a:solidFill>
                <a:latin typeface="Calibri" panose="020F0502020204030204" pitchFamily="34" charset="0"/>
                <a:cs typeface="Calibri" panose="020F0502020204030204" pitchFamily="34" charset="0"/>
              </a:rPr>
              <a:t> </a:t>
            </a:r>
            <a:r>
              <a:rPr lang="en-US" sz="1800" dirty="0">
                <a:latin typeface="Calibri" panose="020F0502020204030204" pitchFamily="34" charset="0"/>
                <a:cs typeface="Calibri" panose="020F0502020204030204" pitchFamily="34" charset="0"/>
              </a:rPr>
              <a:t>rigidity [21], the efficient usage of</a:t>
            </a:r>
            <a:r>
              <a:rPr lang="zh-CN" altLang="en-US" sz="1800" dirty="0">
                <a:latin typeface="Calibri" panose="020F0502020204030204" pitchFamily="34" charset="0"/>
                <a:cs typeface="Calibri" panose="020F0502020204030204" pitchFamily="34" charset="0"/>
              </a:rPr>
              <a:t> </a:t>
            </a:r>
            <a:r>
              <a:rPr lang="en-US" sz="1800" dirty="0">
                <a:latin typeface="Calibri" panose="020F0502020204030204" pitchFamily="34" charset="0"/>
                <a:cs typeface="Calibri" panose="020F0502020204030204" pitchFamily="34" charset="0"/>
              </a:rPr>
              <a:t>cosmic-ray events and </a:t>
            </a:r>
            <a:r>
              <a:rPr lang="en-US" sz="1800" u="sng" dirty="0">
                <a:solidFill>
                  <a:srgbClr val="0432FF"/>
                </a:solidFill>
                <a:latin typeface="Calibri" panose="020F0502020204030204" pitchFamily="34" charset="0"/>
                <a:cs typeface="Calibri" panose="020F0502020204030204" pitchFamily="34" charset="0"/>
              </a:rPr>
              <a:t>particularly those at high rigidities</a:t>
            </a:r>
            <a:r>
              <a:rPr lang="en-US" sz="1800" dirty="0">
                <a:latin typeface="Calibri" panose="020F0502020204030204" pitchFamily="34" charset="0"/>
                <a:cs typeface="Calibri" panose="020F0502020204030204" pitchFamily="34" charset="0"/>
              </a:rPr>
              <a:t> is</a:t>
            </a:r>
            <a:r>
              <a:rPr lang="zh-CN" altLang="en-US" sz="1800" dirty="0">
                <a:latin typeface="Calibri" panose="020F0502020204030204" pitchFamily="34" charset="0"/>
                <a:cs typeface="Calibri" panose="020F0502020204030204" pitchFamily="34" charset="0"/>
              </a:rPr>
              <a:t> </a:t>
            </a:r>
            <a:r>
              <a:rPr lang="en-US" sz="1800" dirty="0">
                <a:latin typeface="Calibri" panose="020F0502020204030204" pitchFamily="34" charset="0"/>
                <a:cs typeface="Calibri" panose="020F0502020204030204" pitchFamily="34" charset="0"/>
              </a:rPr>
              <a:t>critical for the precision of the dynamic alignment.</a:t>
            </a:r>
          </a:p>
        </p:txBody>
      </p:sp>
    </p:spTree>
    <p:extLst>
      <p:ext uri="{BB962C8B-B14F-4D97-AF65-F5344CB8AC3E}">
        <p14:creationId xmlns:p14="http://schemas.microsoft.com/office/powerpoint/2010/main" val="18208087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94561E-AB65-3680-49B1-FB2F72C7C831}"/>
            </a:ext>
          </a:extLst>
        </p:cNvPr>
        <p:cNvGrpSpPr/>
        <p:nvPr/>
      </p:nvGrpSpPr>
      <p:grpSpPr>
        <a:xfrm>
          <a:off x="0" y="0"/>
          <a:ext cx="0" cy="0"/>
          <a:chOff x="0" y="0"/>
          <a:chExt cx="0" cy="0"/>
        </a:xfrm>
      </p:grpSpPr>
      <p:pic>
        <p:nvPicPr>
          <p:cNvPr id="11" name="Picture 10">
            <a:extLst>
              <a:ext uri="{FF2B5EF4-FFF2-40B4-BE49-F238E27FC236}">
                <a16:creationId xmlns:a16="http://schemas.microsoft.com/office/drawing/2014/main" id="{F2155993-2F7D-3045-8E49-80A14C0E5BD3}"/>
              </a:ext>
            </a:extLst>
          </p:cNvPr>
          <p:cNvPicPr>
            <a:picLocks noChangeAspect="1"/>
          </p:cNvPicPr>
          <p:nvPr/>
        </p:nvPicPr>
        <p:blipFill>
          <a:blip r:embed="rId3"/>
          <a:stretch>
            <a:fillRect/>
          </a:stretch>
        </p:blipFill>
        <p:spPr>
          <a:xfrm>
            <a:off x="3587169" y="1464859"/>
            <a:ext cx="5486400" cy="5240741"/>
          </a:xfrm>
          <a:prstGeom prst="rect">
            <a:avLst/>
          </a:prstGeom>
        </p:spPr>
      </p:pic>
      <p:sp>
        <p:nvSpPr>
          <p:cNvPr id="6" name="Rectangle 1">
            <a:extLst>
              <a:ext uri="{FF2B5EF4-FFF2-40B4-BE49-F238E27FC236}">
                <a16:creationId xmlns:a16="http://schemas.microsoft.com/office/drawing/2014/main" id="{D3CB59BE-3275-1CF8-CEA0-1CDBF9073B38}"/>
              </a:ext>
            </a:extLst>
          </p:cNvPr>
          <p:cNvSpPr txBox="1">
            <a:spLocks noChangeArrowheads="1"/>
          </p:cNvSpPr>
          <p:nvPr/>
        </p:nvSpPr>
        <p:spPr>
          <a:xfrm>
            <a:off x="-180528" y="228600"/>
            <a:ext cx="9577064" cy="504056"/>
          </a:xfrm>
          <a:prstGeom prst="rect">
            <a:avLst/>
          </a:prstGeom>
        </p:spPr>
        <p:txBody>
          <a:bodyPr/>
          <a:lstStyle>
            <a:lvl1pPr algn="l" rtl="0" eaLnBrk="0" fontAlgn="base" hangingPunct="0">
              <a:spcBef>
                <a:spcPct val="0"/>
              </a:spcBef>
              <a:spcAft>
                <a:spcPct val="0"/>
              </a:spcAft>
              <a:defRPr sz="2800">
                <a:solidFill>
                  <a:schemeClr val="tx1"/>
                </a:solidFill>
                <a:latin typeface="+mj-lt"/>
                <a:ea typeface="+mj-ea"/>
                <a:cs typeface="+mj-cs"/>
                <a:sym typeface="Helvetica Neue Light" charset="0"/>
              </a:defRPr>
            </a:lvl1pPr>
            <a:lvl2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2pPr>
            <a:lvl3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3pPr>
            <a:lvl4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4pPr>
            <a:lvl5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5pPr>
            <a:lvl6pPr marL="4572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6pPr>
            <a:lvl7pPr marL="9144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7pPr>
            <a:lvl8pPr marL="13716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8pPr>
            <a:lvl9pPr marL="18288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9pPr>
          </a:lstStyle>
          <a:p>
            <a:pPr algn="ctr" eaLnBrk="1" hangingPunct="1"/>
            <a:r>
              <a:rPr lang="zh-CN" altLang="en-US" sz="3600" b="1" dirty="0">
                <a:solidFill>
                  <a:srgbClr val="000090"/>
                </a:solidFill>
                <a:latin typeface="KaiTi" panose="02010609060101010101" pitchFamily="49" charset="-122"/>
                <a:ea typeface="KaiTi" panose="02010609060101010101" pitchFamily="49" charset="-122"/>
              </a:rPr>
              <a:t>写文章的小建议</a:t>
            </a:r>
            <a:r>
              <a:rPr lang="zh-CN" altLang="en-US" sz="3600" b="1" dirty="0">
                <a:solidFill>
                  <a:srgbClr val="000090"/>
                </a:solidFill>
                <a:latin typeface="KaiTi" panose="02010609060101010101" pitchFamily="49" charset="-122"/>
                <a:ea typeface="KaiTi" panose="02010609060101010101" pitchFamily="49" charset="-122"/>
                <a:cs typeface="+mn-cs"/>
              </a:rPr>
              <a:t>：关注图片质量</a:t>
            </a:r>
            <a:endParaRPr lang="en-US" sz="3600" b="1" dirty="0">
              <a:solidFill>
                <a:srgbClr val="000090"/>
              </a:solidFill>
              <a:latin typeface="KaiTi" panose="02010609060101010101" pitchFamily="49" charset="-122"/>
              <a:ea typeface="KaiTi" panose="02010609060101010101" pitchFamily="49" charset="-122"/>
              <a:cs typeface="+mn-cs"/>
            </a:endParaRPr>
          </a:p>
        </p:txBody>
      </p:sp>
      <p:sp>
        <p:nvSpPr>
          <p:cNvPr id="7" name="灯片编号占位符 6">
            <a:extLst>
              <a:ext uri="{FF2B5EF4-FFF2-40B4-BE49-F238E27FC236}">
                <a16:creationId xmlns:a16="http://schemas.microsoft.com/office/drawing/2014/main" id="{AC4540E8-3A0A-89FD-9562-29F7646EAA3B}"/>
              </a:ext>
            </a:extLst>
          </p:cNvPr>
          <p:cNvSpPr>
            <a:spLocks noGrp="1"/>
          </p:cNvSpPr>
          <p:nvPr>
            <p:ph type="sldNum" sz="quarter" idx="12"/>
          </p:nvPr>
        </p:nvSpPr>
        <p:spPr/>
        <p:txBody>
          <a:bodyPr/>
          <a:lstStyle/>
          <a:p>
            <a:pPr>
              <a:defRPr/>
            </a:pPr>
            <a:fld id="{D01EE3DC-889D-CE4E-A95E-8CFA1A3DAD0A}" type="slidenum">
              <a:rPr lang="en-US" smtClean="0"/>
              <a:pPr>
                <a:defRPr/>
              </a:pPr>
              <a:t>13</a:t>
            </a:fld>
            <a:endParaRPr lang="en-US" dirty="0"/>
          </a:p>
        </p:txBody>
      </p:sp>
      <p:sp>
        <p:nvSpPr>
          <p:cNvPr id="8" name="TextBox 7">
            <a:extLst>
              <a:ext uri="{FF2B5EF4-FFF2-40B4-BE49-F238E27FC236}">
                <a16:creationId xmlns:a16="http://schemas.microsoft.com/office/drawing/2014/main" id="{44B5934F-DE1E-E522-837B-424EC55757BF}"/>
              </a:ext>
            </a:extLst>
          </p:cNvPr>
          <p:cNvSpPr txBox="1"/>
          <p:nvPr/>
        </p:nvSpPr>
        <p:spPr>
          <a:xfrm>
            <a:off x="9558338" y="0"/>
            <a:ext cx="184731" cy="461665"/>
          </a:xfrm>
          <a:prstGeom prst="rect">
            <a:avLst/>
          </a:prstGeom>
          <a:noFill/>
        </p:spPr>
        <p:txBody>
          <a:bodyPr wrap="none" rtlCol="0">
            <a:spAutoFit/>
          </a:bodyPr>
          <a:lstStyle/>
          <a:p>
            <a:endParaRPr lang="en-US" dirty="0"/>
          </a:p>
        </p:txBody>
      </p:sp>
      <p:sp>
        <p:nvSpPr>
          <p:cNvPr id="3" name="TextBox 2">
            <a:extLst>
              <a:ext uri="{FF2B5EF4-FFF2-40B4-BE49-F238E27FC236}">
                <a16:creationId xmlns:a16="http://schemas.microsoft.com/office/drawing/2014/main" id="{FD3BCA38-0174-2527-A79B-B4C6CF94632E}"/>
              </a:ext>
            </a:extLst>
          </p:cNvPr>
          <p:cNvSpPr txBox="1"/>
          <p:nvPr/>
        </p:nvSpPr>
        <p:spPr>
          <a:xfrm>
            <a:off x="-3605645" y="-758536"/>
            <a:ext cx="184731" cy="461665"/>
          </a:xfrm>
          <a:prstGeom prst="rect">
            <a:avLst/>
          </a:prstGeom>
          <a:noFill/>
        </p:spPr>
        <p:txBody>
          <a:bodyPr wrap="none" rtlCol="0">
            <a:spAutoFit/>
          </a:bodyPr>
          <a:lstStyle/>
          <a:p>
            <a:endParaRPr lang="en-US" dirty="0"/>
          </a:p>
        </p:txBody>
      </p:sp>
      <p:sp>
        <p:nvSpPr>
          <p:cNvPr id="4" name="TextBox 3">
            <a:extLst>
              <a:ext uri="{FF2B5EF4-FFF2-40B4-BE49-F238E27FC236}">
                <a16:creationId xmlns:a16="http://schemas.microsoft.com/office/drawing/2014/main" id="{500442F4-7AC0-A454-D032-AF214F2CF8F3}"/>
              </a:ext>
            </a:extLst>
          </p:cNvPr>
          <p:cNvSpPr txBox="1"/>
          <p:nvPr/>
        </p:nvSpPr>
        <p:spPr>
          <a:xfrm>
            <a:off x="9492669" y="2784764"/>
            <a:ext cx="184731" cy="461665"/>
          </a:xfrm>
          <a:prstGeom prst="rect">
            <a:avLst/>
          </a:prstGeom>
          <a:noFill/>
        </p:spPr>
        <p:txBody>
          <a:bodyPr wrap="none" rtlCol="0">
            <a:spAutoFit/>
          </a:bodyPr>
          <a:lstStyle/>
          <a:p>
            <a:endParaRPr lang="en-US" dirty="0"/>
          </a:p>
        </p:txBody>
      </p:sp>
      <p:sp>
        <p:nvSpPr>
          <p:cNvPr id="9" name="TextBox 8">
            <a:extLst>
              <a:ext uri="{FF2B5EF4-FFF2-40B4-BE49-F238E27FC236}">
                <a16:creationId xmlns:a16="http://schemas.microsoft.com/office/drawing/2014/main" id="{E49C4270-34A7-154B-0462-6DA88D35F420}"/>
              </a:ext>
            </a:extLst>
          </p:cNvPr>
          <p:cNvSpPr txBox="1"/>
          <p:nvPr/>
        </p:nvSpPr>
        <p:spPr>
          <a:xfrm>
            <a:off x="2722418" y="7003473"/>
            <a:ext cx="184731" cy="461665"/>
          </a:xfrm>
          <a:prstGeom prst="rect">
            <a:avLst/>
          </a:prstGeom>
          <a:noFill/>
        </p:spPr>
        <p:txBody>
          <a:bodyPr wrap="none" rtlCol="0">
            <a:spAutoFit/>
          </a:bodyPr>
          <a:lstStyle/>
          <a:p>
            <a:endParaRPr lang="en-US" dirty="0"/>
          </a:p>
        </p:txBody>
      </p:sp>
      <p:sp>
        <p:nvSpPr>
          <p:cNvPr id="49" name="TextBox 48">
            <a:extLst>
              <a:ext uri="{FF2B5EF4-FFF2-40B4-BE49-F238E27FC236}">
                <a16:creationId xmlns:a16="http://schemas.microsoft.com/office/drawing/2014/main" id="{60CE5983-B07E-6563-4A4B-1F7C55847556}"/>
              </a:ext>
            </a:extLst>
          </p:cNvPr>
          <p:cNvSpPr txBox="1"/>
          <p:nvPr/>
        </p:nvSpPr>
        <p:spPr>
          <a:xfrm>
            <a:off x="12409714" y="13193486"/>
            <a:ext cx="184731" cy="461665"/>
          </a:xfrm>
          <a:prstGeom prst="rect">
            <a:avLst/>
          </a:prstGeom>
          <a:noFill/>
        </p:spPr>
        <p:txBody>
          <a:bodyPr wrap="none" rtlCol="0">
            <a:spAutoFit/>
          </a:bodyPr>
          <a:lstStyle/>
          <a:p>
            <a:endParaRPr lang="en-US" dirty="0"/>
          </a:p>
        </p:txBody>
      </p:sp>
      <p:sp>
        <p:nvSpPr>
          <p:cNvPr id="23" name="TextBox 22">
            <a:extLst>
              <a:ext uri="{FF2B5EF4-FFF2-40B4-BE49-F238E27FC236}">
                <a16:creationId xmlns:a16="http://schemas.microsoft.com/office/drawing/2014/main" id="{2D58EC95-AB58-3F7D-F176-40B222459E67}"/>
              </a:ext>
            </a:extLst>
          </p:cNvPr>
          <p:cNvSpPr txBox="1"/>
          <p:nvPr/>
        </p:nvSpPr>
        <p:spPr>
          <a:xfrm>
            <a:off x="8126569" y="7031865"/>
            <a:ext cx="184731" cy="461665"/>
          </a:xfrm>
          <a:prstGeom prst="rect">
            <a:avLst/>
          </a:prstGeom>
          <a:noFill/>
        </p:spPr>
        <p:txBody>
          <a:bodyPr wrap="none" rtlCol="0">
            <a:spAutoFit/>
          </a:bodyPr>
          <a:lstStyle/>
          <a:p>
            <a:endParaRPr lang="en-US" dirty="0"/>
          </a:p>
        </p:txBody>
      </p:sp>
      <p:sp>
        <p:nvSpPr>
          <p:cNvPr id="10" name="TextBox 9">
            <a:extLst>
              <a:ext uri="{FF2B5EF4-FFF2-40B4-BE49-F238E27FC236}">
                <a16:creationId xmlns:a16="http://schemas.microsoft.com/office/drawing/2014/main" id="{1020306A-40E6-9C22-FA41-F96B764F51A4}"/>
              </a:ext>
            </a:extLst>
          </p:cNvPr>
          <p:cNvSpPr txBox="1"/>
          <p:nvPr/>
        </p:nvSpPr>
        <p:spPr>
          <a:xfrm>
            <a:off x="76200" y="838200"/>
            <a:ext cx="9067800" cy="1015663"/>
          </a:xfrm>
          <a:prstGeom prst="rect">
            <a:avLst/>
          </a:prstGeom>
          <a:noFill/>
        </p:spPr>
        <p:txBody>
          <a:bodyPr wrap="square">
            <a:spAutoFit/>
          </a:bodyPr>
          <a:lstStyle/>
          <a:p>
            <a:r>
              <a:rPr lang="zh-CN" altLang="en-US" sz="2000" dirty="0">
                <a:solidFill>
                  <a:srgbClr val="0432FF"/>
                </a:solidFill>
                <a:latin typeface="KaiTi" panose="02010609060101010101" pitchFamily="49" charset="-122"/>
                <a:ea typeface="KaiTi" panose="02010609060101010101" pitchFamily="49" charset="-122"/>
                <a:cs typeface="Calibri" panose="020F0502020204030204" pitchFamily="34" charset="0"/>
              </a:rPr>
              <a:t>在科学写作中，图片是不可或缺的重要部分。使用高质量的图示（图片、表格）能直观呈现信息（“一图胜千言”），增强文章的逻辑表达和论证力度，也显著提升整体的专业性与可读性。</a:t>
            </a:r>
            <a:endParaRPr lang="en-US" sz="2000" dirty="0">
              <a:solidFill>
                <a:srgbClr val="0432FF"/>
              </a:solidFill>
              <a:latin typeface="KaiTi" panose="02010609060101010101" pitchFamily="49" charset="-122"/>
              <a:ea typeface="KaiTi" panose="02010609060101010101" pitchFamily="49" charset="-122"/>
              <a:cs typeface="Calibri" panose="020F0502020204030204" pitchFamily="34" charset="0"/>
            </a:endParaRPr>
          </a:p>
        </p:txBody>
      </p:sp>
      <p:cxnSp>
        <p:nvCxnSpPr>
          <p:cNvPr id="13" name="Straight Connector 12">
            <a:extLst>
              <a:ext uri="{FF2B5EF4-FFF2-40B4-BE49-F238E27FC236}">
                <a16:creationId xmlns:a16="http://schemas.microsoft.com/office/drawing/2014/main" id="{A199721F-13AF-8320-B910-500067913B72}"/>
              </a:ext>
            </a:extLst>
          </p:cNvPr>
          <p:cNvCxnSpPr>
            <a:cxnSpLocks/>
          </p:cNvCxnSpPr>
          <p:nvPr/>
        </p:nvCxnSpPr>
        <p:spPr>
          <a:xfrm flipV="1">
            <a:off x="3483834" y="3166994"/>
            <a:ext cx="411480" cy="460121"/>
          </a:xfrm>
          <a:prstGeom prst="line">
            <a:avLst/>
          </a:prstGeom>
          <a:ln>
            <a:solidFill>
              <a:srgbClr val="C0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290B2D8C-1EB4-451A-9CFE-8B945982D70B}"/>
              </a:ext>
            </a:extLst>
          </p:cNvPr>
          <p:cNvCxnSpPr>
            <a:cxnSpLocks/>
          </p:cNvCxnSpPr>
          <p:nvPr/>
        </p:nvCxnSpPr>
        <p:spPr>
          <a:xfrm>
            <a:off x="3489620" y="3778244"/>
            <a:ext cx="1088149" cy="738338"/>
          </a:xfrm>
          <a:prstGeom prst="line">
            <a:avLst/>
          </a:prstGeom>
          <a:ln>
            <a:solidFill>
              <a:srgbClr val="C00000"/>
            </a:solidFill>
            <a:tailEnd type="arrow"/>
          </a:ln>
          <a:effectLst/>
        </p:spPr>
        <p:style>
          <a:lnRef idx="2">
            <a:schemeClr val="accent1"/>
          </a:lnRef>
          <a:fillRef idx="0">
            <a:schemeClr val="accent1"/>
          </a:fillRef>
          <a:effectRef idx="1">
            <a:schemeClr val="accent1"/>
          </a:effectRef>
          <a:fontRef idx="minor">
            <a:schemeClr val="tx1"/>
          </a:fontRef>
        </p:style>
      </p:cxnSp>
      <p:sp>
        <p:nvSpPr>
          <p:cNvPr id="25" name="TextBox 24">
            <a:extLst>
              <a:ext uri="{FF2B5EF4-FFF2-40B4-BE49-F238E27FC236}">
                <a16:creationId xmlns:a16="http://schemas.microsoft.com/office/drawing/2014/main" id="{DE645691-94BC-D89E-14FE-A7780DECE3C2}"/>
              </a:ext>
            </a:extLst>
          </p:cNvPr>
          <p:cNvSpPr txBox="1"/>
          <p:nvPr/>
        </p:nvSpPr>
        <p:spPr>
          <a:xfrm>
            <a:off x="8086" y="3458380"/>
            <a:ext cx="3649514" cy="400110"/>
          </a:xfrm>
          <a:prstGeom prst="rect">
            <a:avLst/>
          </a:prstGeom>
          <a:noFill/>
        </p:spPr>
        <p:txBody>
          <a:bodyPr wrap="square" rtlCol="0">
            <a:spAutoFit/>
          </a:bodyPr>
          <a:lstStyle/>
          <a:p>
            <a:r>
              <a:rPr lang="en-US" sz="2000" dirty="0" err="1">
                <a:solidFill>
                  <a:srgbClr val="C00000"/>
                </a:solidFill>
                <a:latin typeface="KaiTi" panose="02010609060101010101" pitchFamily="49" charset="-122"/>
                <a:ea typeface="KaiTi" panose="02010609060101010101" pitchFamily="49" charset="-122"/>
              </a:rPr>
              <a:t>横竖坐标框架字体</a:t>
            </a:r>
            <a:r>
              <a:rPr lang="en-US" sz="2000" u="sng" dirty="0" err="1">
                <a:solidFill>
                  <a:srgbClr val="C00000"/>
                </a:solidFill>
                <a:latin typeface="KaiTi" panose="02010609060101010101" pitchFamily="49" charset="-122"/>
                <a:ea typeface="KaiTi" panose="02010609060101010101" pitchFamily="49" charset="-122"/>
              </a:rPr>
              <a:t>够大</a:t>
            </a:r>
            <a:r>
              <a:rPr lang="zh-CN" altLang="en-US" sz="2000" dirty="0">
                <a:solidFill>
                  <a:srgbClr val="C00000"/>
                </a:solidFill>
                <a:latin typeface="KaiTi" panose="02010609060101010101" pitchFamily="49" charset="-122"/>
                <a:ea typeface="KaiTi" panose="02010609060101010101" pitchFamily="49" charset="-122"/>
              </a:rPr>
              <a:t>、</a:t>
            </a:r>
            <a:r>
              <a:rPr lang="zh-CN" altLang="en-US" sz="2000" u="sng" dirty="0">
                <a:solidFill>
                  <a:srgbClr val="C00000"/>
                </a:solidFill>
                <a:latin typeface="KaiTi" panose="02010609060101010101" pitchFamily="49" charset="-122"/>
                <a:ea typeface="KaiTi" panose="02010609060101010101" pitchFamily="49" charset="-122"/>
              </a:rPr>
              <a:t>够粗</a:t>
            </a:r>
            <a:endParaRPr lang="en-US" sz="2000" u="sng" dirty="0">
              <a:solidFill>
                <a:srgbClr val="C00000"/>
              </a:solidFill>
              <a:latin typeface="KaiTi" panose="02010609060101010101" pitchFamily="49" charset="-122"/>
              <a:ea typeface="KaiTi" panose="02010609060101010101" pitchFamily="49" charset="-122"/>
            </a:endParaRPr>
          </a:p>
        </p:txBody>
      </p:sp>
      <p:cxnSp>
        <p:nvCxnSpPr>
          <p:cNvPr id="31" name="Straight Connector 30">
            <a:extLst>
              <a:ext uri="{FF2B5EF4-FFF2-40B4-BE49-F238E27FC236}">
                <a16:creationId xmlns:a16="http://schemas.microsoft.com/office/drawing/2014/main" id="{F809B973-5919-B71B-FE5B-72851F1C5979}"/>
              </a:ext>
            </a:extLst>
          </p:cNvPr>
          <p:cNvCxnSpPr>
            <a:cxnSpLocks/>
          </p:cNvCxnSpPr>
          <p:nvPr/>
        </p:nvCxnSpPr>
        <p:spPr>
          <a:xfrm flipV="1">
            <a:off x="3476105" y="3640970"/>
            <a:ext cx="777240" cy="58194"/>
          </a:xfrm>
          <a:prstGeom prst="line">
            <a:avLst/>
          </a:prstGeom>
          <a:ln>
            <a:solidFill>
              <a:srgbClr val="C00000"/>
            </a:solidFill>
            <a:tailEnd type="arrow"/>
          </a:ln>
          <a:effectLst/>
        </p:spPr>
        <p:style>
          <a:lnRef idx="2">
            <a:schemeClr val="accent1"/>
          </a:lnRef>
          <a:fillRef idx="0">
            <a:schemeClr val="accent1"/>
          </a:fillRef>
          <a:effectRef idx="1">
            <a:schemeClr val="accent1"/>
          </a:effectRef>
          <a:fontRef idx="minor">
            <a:schemeClr val="tx1"/>
          </a:fontRef>
        </p:style>
      </p:cxnSp>
      <p:sp>
        <p:nvSpPr>
          <p:cNvPr id="39" name="TextBox 38">
            <a:extLst>
              <a:ext uri="{FF2B5EF4-FFF2-40B4-BE49-F238E27FC236}">
                <a16:creationId xmlns:a16="http://schemas.microsoft.com/office/drawing/2014/main" id="{9C6E6DD2-A93E-D2E7-04F0-899E480BEEFD}"/>
              </a:ext>
            </a:extLst>
          </p:cNvPr>
          <p:cNvSpPr txBox="1"/>
          <p:nvPr/>
        </p:nvSpPr>
        <p:spPr>
          <a:xfrm>
            <a:off x="762000" y="2571690"/>
            <a:ext cx="3352800" cy="400110"/>
          </a:xfrm>
          <a:prstGeom prst="rect">
            <a:avLst/>
          </a:prstGeom>
          <a:noFill/>
        </p:spPr>
        <p:txBody>
          <a:bodyPr wrap="square" rtlCol="0">
            <a:spAutoFit/>
          </a:bodyPr>
          <a:lstStyle/>
          <a:p>
            <a:r>
              <a:rPr lang="en-US" sz="2000" dirty="0" err="1">
                <a:solidFill>
                  <a:srgbClr val="C00000"/>
                </a:solidFill>
                <a:latin typeface="KaiTi" panose="02010609060101010101" pitchFamily="49" charset="-122"/>
                <a:ea typeface="KaiTi" panose="02010609060101010101" pitchFamily="49" charset="-122"/>
              </a:rPr>
              <a:t>图标及文字</a:t>
            </a:r>
            <a:r>
              <a:rPr lang="en-US" sz="2000" u="sng" dirty="0" err="1">
                <a:solidFill>
                  <a:srgbClr val="C00000"/>
                </a:solidFill>
                <a:latin typeface="KaiTi" panose="02010609060101010101" pitchFamily="49" charset="-122"/>
                <a:ea typeface="KaiTi" panose="02010609060101010101" pitchFamily="49" charset="-122"/>
              </a:rPr>
              <a:t>够大</a:t>
            </a:r>
            <a:r>
              <a:rPr lang="zh-CN" altLang="en-US" sz="2000" dirty="0">
                <a:solidFill>
                  <a:srgbClr val="C00000"/>
                </a:solidFill>
                <a:latin typeface="KaiTi" panose="02010609060101010101" pitchFamily="49" charset="-122"/>
                <a:ea typeface="KaiTi" panose="02010609060101010101" pitchFamily="49" charset="-122"/>
              </a:rPr>
              <a:t>、</a:t>
            </a:r>
            <a:r>
              <a:rPr lang="zh-CN" altLang="en-US" sz="2000" u="sng" dirty="0">
                <a:solidFill>
                  <a:srgbClr val="C00000"/>
                </a:solidFill>
                <a:latin typeface="KaiTi" panose="02010609060101010101" pitchFamily="49" charset="-122"/>
                <a:ea typeface="KaiTi" panose="02010609060101010101" pitchFamily="49" charset="-122"/>
              </a:rPr>
              <a:t>够粗</a:t>
            </a:r>
            <a:endParaRPr lang="en-US" sz="2000" u="sng" dirty="0">
              <a:solidFill>
                <a:srgbClr val="C00000"/>
              </a:solidFill>
              <a:latin typeface="KaiTi" panose="02010609060101010101" pitchFamily="49" charset="-122"/>
              <a:ea typeface="KaiTi" panose="02010609060101010101" pitchFamily="49" charset="-122"/>
            </a:endParaRPr>
          </a:p>
        </p:txBody>
      </p:sp>
      <p:cxnSp>
        <p:nvCxnSpPr>
          <p:cNvPr id="40" name="Straight Connector 39">
            <a:extLst>
              <a:ext uri="{FF2B5EF4-FFF2-40B4-BE49-F238E27FC236}">
                <a16:creationId xmlns:a16="http://schemas.microsoft.com/office/drawing/2014/main" id="{D422D246-8113-06E3-81BC-0712DCDF28CC}"/>
              </a:ext>
            </a:extLst>
          </p:cNvPr>
          <p:cNvCxnSpPr>
            <a:cxnSpLocks/>
          </p:cNvCxnSpPr>
          <p:nvPr/>
        </p:nvCxnSpPr>
        <p:spPr>
          <a:xfrm flipV="1">
            <a:off x="3489620" y="2480522"/>
            <a:ext cx="2301580" cy="331951"/>
          </a:xfrm>
          <a:prstGeom prst="line">
            <a:avLst/>
          </a:prstGeom>
          <a:ln>
            <a:solidFill>
              <a:srgbClr val="C0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42" name="Straight Connector 41">
            <a:extLst>
              <a:ext uri="{FF2B5EF4-FFF2-40B4-BE49-F238E27FC236}">
                <a16:creationId xmlns:a16="http://schemas.microsoft.com/office/drawing/2014/main" id="{970B396F-ED8E-8B91-25BA-420748AAC095}"/>
              </a:ext>
            </a:extLst>
          </p:cNvPr>
          <p:cNvCxnSpPr>
            <a:cxnSpLocks/>
          </p:cNvCxnSpPr>
          <p:nvPr/>
        </p:nvCxnSpPr>
        <p:spPr>
          <a:xfrm>
            <a:off x="3491920" y="2868631"/>
            <a:ext cx="1475143" cy="693991"/>
          </a:xfrm>
          <a:prstGeom prst="line">
            <a:avLst/>
          </a:prstGeom>
          <a:ln>
            <a:solidFill>
              <a:srgbClr val="C0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45" name="Straight Connector 44">
            <a:extLst>
              <a:ext uri="{FF2B5EF4-FFF2-40B4-BE49-F238E27FC236}">
                <a16:creationId xmlns:a16="http://schemas.microsoft.com/office/drawing/2014/main" id="{CADB5F80-900F-BE3C-5692-1931E66F0A1C}"/>
              </a:ext>
            </a:extLst>
          </p:cNvPr>
          <p:cNvCxnSpPr>
            <a:cxnSpLocks/>
          </p:cNvCxnSpPr>
          <p:nvPr/>
        </p:nvCxnSpPr>
        <p:spPr>
          <a:xfrm flipV="1">
            <a:off x="3492504" y="1955509"/>
            <a:ext cx="3060696" cy="787691"/>
          </a:xfrm>
          <a:prstGeom prst="line">
            <a:avLst/>
          </a:prstGeom>
          <a:ln>
            <a:solidFill>
              <a:srgbClr val="C00000"/>
            </a:solidFill>
            <a:tailEnd type="arrow"/>
          </a:ln>
          <a:effectLst/>
        </p:spPr>
        <p:style>
          <a:lnRef idx="2">
            <a:schemeClr val="accent1"/>
          </a:lnRef>
          <a:fillRef idx="0">
            <a:schemeClr val="accent1"/>
          </a:fillRef>
          <a:effectRef idx="1">
            <a:schemeClr val="accent1"/>
          </a:effectRef>
          <a:fontRef idx="minor">
            <a:schemeClr val="tx1"/>
          </a:fontRef>
        </p:style>
      </p:cxnSp>
      <p:sp>
        <p:nvSpPr>
          <p:cNvPr id="61" name="TextBox 60">
            <a:extLst>
              <a:ext uri="{FF2B5EF4-FFF2-40B4-BE49-F238E27FC236}">
                <a16:creationId xmlns:a16="http://schemas.microsoft.com/office/drawing/2014/main" id="{6B3CA5B0-5285-8863-A5A5-486EC4C0D085}"/>
              </a:ext>
            </a:extLst>
          </p:cNvPr>
          <p:cNvSpPr txBox="1"/>
          <p:nvPr/>
        </p:nvSpPr>
        <p:spPr>
          <a:xfrm>
            <a:off x="22286" y="4845784"/>
            <a:ext cx="3424080" cy="1631216"/>
          </a:xfrm>
          <a:prstGeom prst="rect">
            <a:avLst/>
          </a:prstGeom>
          <a:noFill/>
        </p:spPr>
        <p:txBody>
          <a:bodyPr wrap="square" rtlCol="0">
            <a:spAutoFit/>
          </a:bodyPr>
          <a:lstStyle/>
          <a:p>
            <a:r>
              <a:rPr lang="zh-CN" altLang="en-US" sz="2000" dirty="0">
                <a:solidFill>
                  <a:srgbClr val="C00000"/>
                </a:solidFill>
                <a:latin typeface="KaiTi" panose="02010609060101010101" pitchFamily="49" charset="-122"/>
                <a:ea typeface="KaiTi" panose="02010609060101010101" pitchFamily="49" charset="-122"/>
              </a:rPr>
              <a:t>“</a:t>
            </a:r>
            <a:r>
              <a:rPr lang="en-US" sz="2000" dirty="0" err="1">
                <a:solidFill>
                  <a:srgbClr val="C00000"/>
                </a:solidFill>
                <a:latin typeface="KaiTi" panose="02010609060101010101" pitchFamily="49" charset="-122"/>
                <a:ea typeface="KaiTi" panose="02010609060101010101" pitchFamily="49" charset="-122"/>
              </a:rPr>
              <a:t>图片说明</a:t>
            </a:r>
            <a:r>
              <a:rPr lang="zh-CN" altLang="en-US" sz="2000" dirty="0">
                <a:solidFill>
                  <a:srgbClr val="C00000"/>
                </a:solidFill>
                <a:latin typeface="KaiTi" panose="02010609060101010101" pitchFamily="49" charset="-122"/>
                <a:ea typeface="KaiTi" panose="02010609060101010101" pitchFamily="49" charset="-122"/>
              </a:rPr>
              <a:t>”很重要：</a:t>
            </a:r>
            <a:r>
              <a:rPr lang="en-US" sz="2000" dirty="0" err="1">
                <a:solidFill>
                  <a:srgbClr val="C00000"/>
                </a:solidFill>
                <a:latin typeface="KaiTi" panose="02010609060101010101" pitchFamily="49" charset="-122"/>
                <a:ea typeface="KaiTi" panose="02010609060101010101" pitchFamily="49" charset="-122"/>
              </a:rPr>
              <a:t>应足够详细</a:t>
            </a:r>
            <a:r>
              <a:rPr lang="zh-CN" altLang="en-US" sz="2000" dirty="0">
                <a:solidFill>
                  <a:srgbClr val="C00000"/>
                </a:solidFill>
                <a:latin typeface="KaiTi" panose="02010609060101010101" pitchFamily="49" charset="-122"/>
                <a:ea typeface="KaiTi" panose="02010609060101010101" pitchFamily="49" charset="-122"/>
              </a:rPr>
              <a:t>，解释清晰包括图中的各类元素（如点、线、颜色等），使图能脱离正文自成体系、并被读者准确理解。</a:t>
            </a:r>
            <a:endParaRPr lang="en-US" sz="2000" dirty="0">
              <a:solidFill>
                <a:srgbClr val="C00000"/>
              </a:solidFill>
              <a:latin typeface="KaiTi" panose="02010609060101010101" pitchFamily="49" charset="-122"/>
              <a:ea typeface="KaiTi" panose="02010609060101010101" pitchFamily="49" charset="-122"/>
            </a:endParaRPr>
          </a:p>
        </p:txBody>
      </p:sp>
      <p:sp>
        <p:nvSpPr>
          <p:cNvPr id="62" name="TextBox 61">
            <a:extLst>
              <a:ext uri="{FF2B5EF4-FFF2-40B4-BE49-F238E27FC236}">
                <a16:creationId xmlns:a16="http://schemas.microsoft.com/office/drawing/2014/main" id="{BC750AA5-6CD4-574E-5C3E-F905CD444F43}"/>
              </a:ext>
            </a:extLst>
          </p:cNvPr>
          <p:cNvSpPr txBox="1"/>
          <p:nvPr/>
        </p:nvSpPr>
        <p:spPr>
          <a:xfrm>
            <a:off x="76200" y="1945168"/>
            <a:ext cx="3819114" cy="400110"/>
          </a:xfrm>
          <a:prstGeom prst="rect">
            <a:avLst/>
          </a:prstGeom>
          <a:noFill/>
        </p:spPr>
        <p:txBody>
          <a:bodyPr wrap="square" rtlCol="0">
            <a:spAutoFit/>
          </a:bodyPr>
          <a:lstStyle/>
          <a:p>
            <a:r>
              <a:rPr lang="en-US" sz="2000" dirty="0" err="1">
                <a:solidFill>
                  <a:srgbClr val="C00000"/>
                </a:solidFill>
                <a:latin typeface="KaiTi" panose="02010609060101010101" pitchFamily="49" charset="-122"/>
                <a:ea typeface="KaiTi" panose="02010609060101010101" pitchFamily="49" charset="-122"/>
              </a:rPr>
              <a:t>尽可能用高清图</a:t>
            </a:r>
            <a:r>
              <a:rPr lang="zh-CN" altLang="en-US" sz="2000" dirty="0">
                <a:solidFill>
                  <a:srgbClr val="C00000"/>
                </a:solidFill>
                <a:latin typeface="KaiTi" panose="02010609060101010101" pitchFamily="49" charset="-122"/>
                <a:ea typeface="KaiTi" panose="02010609060101010101" pitchFamily="49" charset="-122"/>
              </a:rPr>
              <a:t>，矢量图优先</a:t>
            </a:r>
            <a:endParaRPr lang="en-US" sz="2000" dirty="0">
              <a:solidFill>
                <a:srgbClr val="C00000"/>
              </a:solidFill>
              <a:latin typeface="KaiTi" panose="02010609060101010101" pitchFamily="49" charset="-122"/>
              <a:ea typeface="KaiTi" panose="02010609060101010101" pitchFamily="49" charset="-122"/>
            </a:endParaRPr>
          </a:p>
        </p:txBody>
      </p:sp>
      <p:cxnSp>
        <p:nvCxnSpPr>
          <p:cNvPr id="79" name="Straight Connector 78">
            <a:extLst>
              <a:ext uri="{FF2B5EF4-FFF2-40B4-BE49-F238E27FC236}">
                <a16:creationId xmlns:a16="http://schemas.microsoft.com/office/drawing/2014/main" id="{F9B9D083-5AC7-1669-8DD7-FBDC31B62D6E}"/>
              </a:ext>
            </a:extLst>
          </p:cNvPr>
          <p:cNvCxnSpPr>
            <a:cxnSpLocks/>
          </p:cNvCxnSpPr>
          <p:nvPr/>
        </p:nvCxnSpPr>
        <p:spPr>
          <a:xfrm>
            <a:off x="3380044" y="5715000"/>
            <a:ext cx="345670" cy="0"/>
          </a:xfrm>
          <a:prstGeom prst="line">
            <a:avLst/>
          </a:prstGeom>
          <a:ln>
            <a:solidFill>
              <a:srgbClr val="C0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81" name="Straight Connector 80">
            <a:extLst>
              <a:ext uri="{FF2B5EF4-FFF2-40B4-BE49-F238E27FC236}">
                <a16:creationId xmlns:a16="http://schemas.microsoft.com/office/drawing/2014/main" id="{DB57A520-3A0B-C0D2-B4BB-BF1379A5E146}"/>
              </a:ext>
            </a:extLst>
          </p:cNvPr>
          <p:cNvCxnSpPr>
            <a:cxnSpLocks/>
          </p:cNvCxnSpPr>
          <p:nvPr/>
        </p:nvCxnSpPr>
        <p:spPr>
          <a:xfrm>
            <a:off x="5105400" y="5961356"/>
            <a:ext cx="838200" cy="0"/>
          </a:xfrm>
          <a:prstGeom prst="line">
            <a:avLst/>
          </a:prstGeom>
          <a:ln>
            <a:solidFill>
              <a:srgbClr val="0432FF"/>
            </a:solidFill>
          </a:ln>
          <a:effectLst/>
        </p:spPr>
        <p:style>
          <a:lnRef idx="2">
            <a:schemeClr val="accent1"/>
          </a:lnRef>
          <a:fillRef idx="0">
            <a:schemeClr val="accent1"/>
          </a:fillRef>
          <a:effectRef idx="1">
            <a:schemeClr val="accent1"/>
          </a:effectRef>
          <a:fontRef idx="minor">
            <a:schemeClr val="tx1"/>
          </a:fontRef>
        </p:style>
      </p:cxnSp>
      <p:cxnSp>
        <p:nvCxnSpPr>
          <p:cNvPr id="83" name="Straight Connector 82">
            <a:extLst>
              <a:ext uri="{FF2B5EF4-FFF2-40B4-BE49-F238E27FC236}">
                <a16:creationId xmlns:a16="http://schemas.microsoft.com/office/drawing/2014/main" id="{95DC54AE-8807-BBC3-7565-9F516F53D243}"/>
              </a:ext>
            </a:extLst>
          </p:cNvPr>
          <p:cNvCxnSpPr>
            <a:cxnSpLocks/>
          </p:cNvCxnSpPr>
          <p:nvPr/>
        </p:nvCxnSpPr>
        <p:spPr>
          <a:xfrm>
            <a:off x="8382000" y="5757140"/>
            <a:ext cx="405384" cy="0"/>
          </a:xfrm>
          <a:prstGeom prst="line">
            <a:avLst/>
          </a:prstGeom>
          <a:ln>
            <a:solidFill>
              <a:srgbClr val="0432FF"/>
            </a:solidFill>
          </a:ln>
          <a:effectLst/>
        </p:spPr>
        <p:style>
          <a:lnRef idx="2">
            <a:schemeClr val="accent1"/>
          </a:lnRef>
          <a:fillRef idx="0">
            <a:schemeClr val="accent1"/>
          </a:fillRef>
          <a:effectRef idx="1">
            <a:schemeClr val="accent1"/>
          </a:effectRef>
          <a:fontRef idx="minor">
            <a:schemeClr val="tx1"/>
          </a:fontRef>
        </p:style>
      </p:cxnSp>
      <p:cxnSp>
        <p:nvCxnSpPr>
          <p:cNvPr id="84" name="Straight Connector 83">
            <a:extLst>
              <a:ext uri="{FF2B5EF4-FFF2-40B4-BE49-F238E27FC236}">
                <a16:creationId xmlns:a16="http://schemas.microsoft.com/office/drawing/2014/main" id="{B7EAF778-59A3-46CF-2B4C-2294ED092B8F}"/>
              </a:ext>
            </a:extLst>
          </p:cNvPr>
          <p:cNvCxnSpPr>
            <a:cxnSpLocks/>
          </p:cNvCxnSpPr>
          <p:nvPr/>
        </p:nvCxnSpPr>
        <p:spPr>
          <a:xfrm>
            <a:off x="3797808" y="5952478"/>
            <a:ext cx="509155" cy="0"/>
          </a:xfrm>
          <a:prstGeom prst="line">
            <a:avLst/>
          </a:prstGeom>
          <a:ln>
            <a:solidFill>
              <a:srgbClr val="0432FF"/>
            </a:solidFill>
          </a:ln>
          <a:effectLst/>
        </p:spPr>
        <p:style>
          <a:lnRef idx="2">
            <a:schemeClr val="accent1"/>
          </a:lnRef>
          <a:fillRef idx="0">
            <a:schemeClr val="accent1"/>
          </a:fillRef>
          <a:effectRef idx="1">
            <a:schemeClr val="accent1"/>
          </a:effectRef>
          <a:fontRef idx="minor">
            <a:schemeClr val="tx1"/>
          </a:fontRef>
        </p:style>
      </p:cxnSp>
      <p:cxnSp>
        <p:nvCxnSpPr>
          <p:cNvPr id="87" name="Straight Connector 86">
            <a:extLst>
              <a:ext uri="{FF2B5EF4-FFF2-40B4-BE49-F238E27FC236}">
                <a16:creationId xmlns:a16="http://schemas.microsoft.com/office/drawing/2014/main" id="{EE266F7C-CF49-8834-7448-482D69AC6E7B}"/>
              </a:ext>
            </a:extLst>
          </p:cNvPr>
          <p:cNvCxnSpPr>
            <a:cxnSpLocks/>
          </p:cNvCxnSpPr>
          <p:nvPr/>
        </p:nvCxnSpPr>
        <p:spPr>
          <a:xfrm>
            <a:off x="4041914" y="6172200"/>
            <a:ext cx="838200" cy="0"/>
          </a:xfrm>
          <a:prstGeom prst="line">
            <a:avLst/>
          </a:prstGeom>
          <a:ln>
            <a:solidFill>
              <a:srgbClr val="0432FF"/>
            </a:solidFill>
          </a:ln>
          <a:effectLst/>
        </p:spPr>
        <p:style>
          <a:lnRef idx="2">
            <a:schemeClr val="accent1"/>
          </a:lnRef>
          <a:fillRef idx="0">
            <a:schemeClr val="accent1"/>
          </a:fillRef>
          <a:effectRef idx="1">
            <a:schemeClr val="accent1"/>
          </a:effectRef>
          <a:fontRef idx="minor">
            <a:schemeClr val="tx1"/>
          </a:fontRef>
        </p:style>
      </p:cxnSp>
      <p:cxnSp>
        <p:nvCxnSpPr>
          <p:cNvPr id="88" name="Straight Connector 87">
            <a:extLst>
              <a:ext uri="{FF2B5EF4-FFF2-40B4-BE49-F238E27FC236}">
                <a16:creationId xmlns:a16="http://schemas.microsoft.com/office/drawing/2014/main" id="{5FF6C2FB-B97F-0EDA-5CFF-A505C885192F}"/>
              </a:ext>
            </a:extLst>
          </p:cNvPr>
          <p:cNvCxnSpPr>
            <a:cxnSpLocks/>
          </p:cNvCxnSpPr>
          <p:nvPr/>
        </p:nvCxnSpPr>
        <p:spPr>
          <a:xfrm>
            <a:off x="4226711" y="5544844"/>
            <a:ext cx="375500" cy="0"/>
          </a:xfrm>
          <a:prstGeom prst="line">
            <a:avLst/>
          </a:prstGeom>
          <a:ln>
            <a:solidFill>
              <a:srgbClr val="0432FF"/>
            </a:solidFill>
          </a:ln>
          <a:effectLst/>
        </p:spPr>
        <p:style>
          <a:lnRef idx="2">
            <a:schemeClr val="accent1"/>
          </a:lnRef>
          <a:fillRef idx="0">
            <a:schemeClr val="accent1"/>
          </a:fillRef>
          <a:effectRef idx="1">
            <a:schemeClr val="accent1"/>
          </a:effectRef>
          <a:fontRef idx="minor">
            <a:schemeClr val="tx1"/>
          </a:fontRef>
        </p:style>
      </p:cxnSp>
      <p:cxnSp>
        <p:nvCxnSpPr>
          <p:cNvPr id="91" name="Straight Connector 90">
            <a:extLst>
              <a:ext uri="{FF2B5EF4-FFF2-40B4-BE49-F238E27FC236}">
                <a16:creationId xmlns:a16="http://schemas.microsoft.com/office/drawing/2014/main" id="{EFA4F552-E562-9142-9DB5-3CF972C4B892}"/>
              </a:ext>
            </a:extLst>
          </p:cNvPr>
          <p:cNvCxnSpPr>
            <a:cxnSpLocks/>
          </p:cNvCxnSpPr>
          <p:nvPr/>
        </p:nvCxnSpPr>
        <p:spPr>
          <a:xfrm>
            <a:off x="6781800" y="5544844"/>
            <a:ext cx="1344769" cy="0"/>
          </a:xfrm>
          <a:prstGeom prst="line">
            <a:avLst/>
          </a:prstGeom>
          <a:ln>
            <a:solidFill>
              <a:srgbClr val="0432FF"/>
            </a:solidFill>
          </a:ln>
          <a:effectLst/>
        </p:spPr>
        <p:style>
          <a:lnRef idx="2">
            <a:schemeClr val="accent1"/>
          </a:lnRef>
          <a:fillRef idx="0">
            <a:schemeClr val="accent1"/>
          </a:fillRef>
          <a:effectRef idx="1">
            <a:schemeClr val="accent1"/>
          </a:effectRef>
          <a:fontRef idx="minor">
            <a:schemeClr val="tx1"/>
          </a:fontRef>
        </p:style>
      </p:cxnSp>
      <p:cxnSp>
        <p:nvCxnSpPr>
          <p:cNvPr id="92" name="Straight Connector 91">
            <a:extLst>
              <a:ext uri="{FF2B5EF4-FFF2-40B4-BE49-F238E27FC236}">
                <a16:creationId xmlns:a16="http://schemas.microsoft.com/office/drawing/2014/main" id="{185BEDD0-DA32-B364-DB51-438F51DE9CD1}"/>
              </a:ext>
            </a:extLst>
          </p:cNvPr>
          <p:cNvCxnSpPr>
            <a:cxnSpLocks/>
          </p:cNvCxnSpPr>
          <p:nvPr/>
        </p:nvCxnSpPr>
        <p:spPr>
          <a:xfrm>
            <a:off x="6096000" y="5755688"/>
            <a:ext cx="1655069" cy="0"/>
          </a:xfrm>
          <a:prstGeom prst="line">
            <a:avLst/>
          </a:prstGeom>
          <a:ln>
            <a:solidFill>
              <a:srgbClr val="0432FF"/>
            </a:solidFill>
          </a:ln>
          <a:effectLst/>
        </p:spPr>
        <p:style>
          <a:lnRef idx="2">
            <a:schemeClr val="accent1"/>
          </a:lnRef>
          <a:fillRef idx="0">
            <a:schemeClr val="accent1"/>
          </a:fillRef>
          <a:effectRef idx="1">
            <a:schemeClr val="accent1"/>
          </a:effectRef>
          <a:fontRef idx="minor">
            <a:schemeClr val="tx1"/>
          </a:fontRef>
        </p:style>
      </p:cxnSp>
      <p:cxnSp>
        <p:nvCxnSpPr>
          <p:cNvPr id="95" name="Straight Connector 94">
            <a:extLst>
              <a:ext uri="{FF2B5EF4-FFF2-40B4-BE49-F238E27FC236}">
                <a16:creationId xmlns:a16="http://schemas.microsoft.com/office/drawing/2014/main" id="{584031B9-67E3-3207-F679-18D2205566BA}"/>
              </a:ext>
            </a:extLst>
          </p:cNvPr>
          <p:cNvCxnSpPr>
            <a:cxnSpLocks/>
          </p:cNvCxnSpPr>
          <p:nvPr/>
        </p:nvCxnSpPr>
        <p:spPr>
          <a:xfrm>
            <a:off x="3797808" y="5755688"/>
            <a:ext cx="1612392" cy="0"/>
          </a:xfrm>
          <a:prstGeom prst="line">
            <a:avLst/>
          </a:prstGeom>
          <a:ln>
            <a:solidFill>
              <a:srgbClr val="0432FF"/>
            </a:solidFill>
          </a:ln>
          <a:effectLst/>
        </p:spPr>
        <p:style>
          <a:lnRef idx="2">
            <a:schemeClr val="accent1"/>
          </a:lnRef>
          <a:fillRef idx="0">
            <a:schemeClr val="accent1"/>
          </a:fillRef>
          <a:effectRef idx="1">
            <a:schemeClr val="accent1"/>
          </a:effectRef>
          <a:fontRef idx="minor">
            <a:schemeClr val="tx1"/>
          </a:fontRef>
        </p:style>
      </p:cxnSp>
      <p:cxnSp>
        <p:nvCxnSpPr>
          <p:cNvPr id="97" name="Straight Connector 96">
            <a:extLst>
              <a:ext uri="{FF2B5EF4-FFF2-40B4-BE49-F238E27FC236}">
                <a16:creationId xmlns:a16="http://schemas.microsoft.com/office/drawing/2014/main" id="{3F7A7A81-5C9C-FAE6-7826-E4FF0C10E211}"/>
              </a:ext>
            </a:extLst>
          </p:cNvPr>
          <p:cNvCxnSpPr>
            <a:cxnSpLocks/>
          </p:cNvCxnSpPr>
          <p:nvPr/>
        </p:nvCxnSpPr>
        <p:spPr>
          <a:xfrm>
            <a:off x="8267373" y="5540403"/>
            <a:ext cx="520011" cy="0"/>
          </a:xfrm>
          <a:prstGeom prst="line">
            <a:avLst/>
          </a:prstGeom>
          <a:ln>
            <a:solidFill>
              <a:srgbClr val="0432FF"/>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591625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9316C6-8D23-270D-A255-1997F52E42E8}"/>
            </a:ext>
          </a:extLst>
        </p:cNvPr>
        <p:cNvGrpSpPr/>
        <p:nvPr/>
      </p:nvGrpSpPr>
      <p:grpSpPr>
        <a:xfrm>
          <a:off x="0" y="0"/>
          <a:ext cx="0" cy="0"/>
          <a:chOff x="0" y="0"/>
          <a:chExt cx="0" cy="0"/>
        </a:xfrm>
      </p:grpSpPr>
      <p:sp>
        <p:nvSpPr>
          <p:cNvPr id="7" name="灯片编号占位符 6">
            <a:extLst>
              <a:ext uri="{FF2B5EF4-FFF2-40B4-BE49-F238E27FC236}">
                <a16:creationId xmlns:a16="http://schemas.microsoft.com/office/drawing/2014/main" id="{A50A01EC-B9E2-B54D-76ED-0737F32A8544}"/>
              </a:ext>
            </a:extLst>
          </p:cNvPr>
          <p:cNvSpPr>
            <a:spLocks noGrp="1"/>
          </p:cNvSpPr>
          <p:nvPr>
            <p:ph type="sldNum" sz="quarter" idx="12"/>
          </p:nvPr>
        </p:nvSpPr>
        <p:spPr/>
        <p:txBody>
          <a:bodyPr/>
          <a:lstStyle/>
          <a:p>
            <a:pPr>
              <a:defRPr/>
            </a:pPr>
            <a:fld id="{D01EE3DC-889D-CE4E-A95E-8CFA1A3DAD0A}" type="slidenum">
              <a:rPr lang="en-US" smtClean="0"/>
              <a:pPr>
                <a:defRPr/>
              </a:pPr>
              <a:t>14</a:t>
            </a:fld>
            <a:endParaRPr lang="en-US" dirty="0"/>
          </a:p>
        </p:txBody>
      </p:sp>
      <p:sp>
        <p:nvSpPr>
          <p:cNvPr id="8" name="TextBox 7">
            <a:extLst>
              <a:ext uri="{FF2B5EF4-FFF2-40B4-BE49-F238E27FC236}">
                <a16:creationId xmlns:a16="http://schemas.microsoft.com/office/drawing/2014/main" id="{4229D5D2-182E-2FC3-C1B2-B3DE93A2BF06}"/>
              </a:ext>
            </a:extLst>
          </p:cNvPr>
          <p:cNvSpPr txBox="1"/>
          <p:nvPr/>
        </p:nvSpPr>
        <p:spPr>
          <a:xfrm>
            <a:off x="9558338" y="0"/>
            <a:ext cx="184731" cy="461665"/>
          </a:xfrm>
          <a:prstGeom prst="rect">
            <a:avLst/>
          </a:prstGeom>
          <a:noFill/>
        </p:spPr>
        <p:txBody>
          <a:bodyPr wrap="none" rtlCol="0">
            <a:spAutoFit/>
          </a:bodyPr>
          <a:lstStyle/>
          <a:p>
            <a:endParaRPr lang="en-US" dirty="0"/>
          </a:p>
        </p:txBody>
      </p:sp>
      <p:sp>
        <p:nvSpPr>
          <p:cNvPr id="3" name="TextBox 2">
            <a:extLst>
              <a:ext uri="{FF2B5EF4-FFF2-40B4-BE49-F238E27FC236}">
                <a16:creationId xmlns:a16="http://schemas.microsoft.com/office/drawing/2014/main" id="{47826A12-DCEE-C9B6-DAEC-FF6612F8641B}"/>
              </a:ext>
            </a:extLst>
          </p:cNvPr>
          <p:cNvSpPr txBox="1"/>
          <p:nvPr/>
        </p:nvSpPr>
        <p:spPr>
          <a:xfrm>
            <a:off x="-3605645" y="-758536"/>
            <a:ext cx="184731" cy="461665"/>
          </a:xfrm>
          <a:prstGeom prst="rect">
            <a:avLst/>
          </a:prstGeom>
          <a:noFill/>
        </p:spPr>
        <p:txBody>
          <a:bodyPr wrap="none" rtlCol="0">
            <a:spAutoFit/>
          </a:bodyPr>
          <a:lstStyle/>
          <a:p>
            <a:endParaRPr lang="en-US" dirty="0"/>
          </a:p>
        </p:txBody>
      </p:sp>
      <p:sp>
        <p:nvSpPr>
          <p:cNvPr id="4" name="TextBox 3">
            <a:extLst>
              <a:ext uri="{FF2B5EF4-FFF2-40B4-BE49-F238E27FC236}">
                <a16:creationId xmlns:a16="http://schemas.microsoft.com/office/drawing/2014/main" id="{B41B89FA-3229-BD4D-AF56-5A99BB73B7DB}"/>
              </a:ext>
            </a:extLst>
          </p:cNvPr>
          <p:cNvSpPr txBox="1"/>
          <p:nvPr/>
        </p:nvSpPr>
        <p:spPr>
          <a:xfrm>
            <a:off x="9492669" y="2784764"/>
            <a:ext cx="184731" cy="461665"/>
          </a:xfrm>
          <a:prstGeom prst="rect">
            <a:avLst/>
          </a:prstGeom>
          <a:noFill/>
        </p:spPr>
        <p:txBody>
          <a:bodyPr wrap="none" rtlCol="0">
            <a:spAutoFit/>
          </a:bodyPr>
          <a:lstStyle/>
          <a:p>
            <a:endParaRPr lang="en-US" dirty="0"/>
          </a:p>
        </p:txBody>
      </p:sp>
      <p:sp>
        <p:nvSpPr>
          <p:cNvPr id="9" name="TextBox 8">
            <a:extLst>
              <a:ext uri="{FF2B5EF4-FFF2-40B4-BE49-F238E27FC236}">
                <a16:creationId xmlns:a16="http://schemas.microsoft.com/office/drawing/2014/main" id="{2E2FCA01-4FEC-A032-600F-CA0ADC17C20F}"/>
              </a:ext>
            </a:extLst>
          </p:cNvPr>
          <p:cNvSpPr txBox="1"/>
          <p:nvPr/>
        </p:nvSpPr>
        <p:spPr>
          <a:xfrm>
            <a:off x="2722418" y="7003473"/>
            <a:ext cx="184731" cy="461665"/>
          </a:xfrm>
          <a:prstGeom prst="rect">
            <a:avLst/>
          </a:prstGeom>
          <a:noFill/>
        </p:spPr>
        <p:txBody>
          <a:bodyPr wrap="none" rtlCol="0">
            <a:spAutoFit/>
          </a:bodyPr>
          <a:lstStyle/>
          <a:p>
            <a:endParaRPr lang="en-US" dirty="0"/>
          </a:p>
        </p:txBody>
      </p:sp>
      <p:sp>
        <p:nvSpPr>
          <p:cNvPr id="49" name="TextBox 48">
            <a:extLst>
              <a:ext uri="{FF2B5EF4-FFF2-40B4-BE49-F238E27FC236}">
                <a16:creationId xmlns:a16="http://schemas.microsoft.com/office/drawing/2014/main" id="{D9F92B2D-600A-F2A4-5480-D2D226D0DA02}"/>
              </a:ext>
            </a:extLst>
          </p:cNvPr>
          <p:cNvSpPr txBox="1"/>
          <p:nvPr/>
        </p:nvSpPr>
        <p:spPr>
          <a:xfrm>
            <a:off x="12409714" y="13193486"/>
            <a:ext cx="184731" cy="461665"/>
          </a:xfrm>
          <a:prstGeom prst="rect">
            <a:avLst/>
          </a:prstGeom>
          <a:noFill/>
        </p:spPr>
        <p:txBody>
          <a:bodyPr wrap="none" rtlCol="0">
            <a:spAutoFit/>
          </a:bodyPr>
          <a:lstStyle/>
          <a:p>
            <a:endParaRPr lang="en-US" dirty="0"/>
          </a:p>
        </p:txBody>
      </p:sp>
      <p:sp>
        <p:nvSpPr>
          <p:cNvPr id="23" name="TextBox 22">
            <a:extLst>
              <a:ext uri="{FF2B5EF4-FFF2-40B4-BE49-F238E27FC236}">
                <a16:creationId xmlns:a16="http://schemas.microsoft.com/office/drawing/2014/main" id="{9D83693B-6867-B1F2-4C57-2CED493F8271}"/>
              </a:ext>
            </a:extLst>
          </p:cNvPr>
          <p:cNvSpPr txBox="1"/>
          <p:nvPr/>
        </p:nvSpPr>
        <p:spPr>
          <a:xfrm>
            <a:off x="8126569" y="7031865"/>
            <a:ext cx="184731" cy="461665"/>
          </a:xfrm>
          <a:prstGeom prst="rect">
            <a:avLst/>
          </a:prstGeom>
          <a:noFill/>
        </p:spPr>
        <p:txBody>
          <a:bodyPr wrap="none" rtlCol="0">
            <a:spAutoFit/>
          </a:bodyPr>
          <a:lstStyle/>
          <a:p>
            <a:endParaRPr lang="en-US" dirty="0"/>
          </a:p>
        </p:txBody>
      </p:sp>
      <p:pic>
        <p:nvPicPr>
          <p:cNvPr id="2" name="Picture 1">
            <a:extLst>
              <a:ext uri="{FF2B5EF4-FFF2-40B4-BE49-F238E27FC236}">
                <a16:creationId xmlns:a16="http://schemas.microsoft.com/office/drawing/2014/main" id="{52586DF1-CC43-A02B-1E26-823831601D07}"/>
              </a:ext>
            </a:extLst>
          </p:cNvPr>
          <p:cNvPicPr>
            <a:picLocks noChangeAspect="1"/>
          </p:cNvPicPr>
          <p:nvPr/>
        </p:nvPicPr>
        <p:blipFill>
          <a:blip r:embed="rId3"/>
          <a:srcRect t="1385" b="1342"/>
          <a:stretch>
            <a:fillRect/>
          </a:stretch>
        </p:blipFill>
        <p:spPr>
          <a:xfrm>
            <a:off x="4370802" y="145652"/>
            <a:ext cx="4163598" cy="6551070"/>
          </a:xfrm>
          <a:prstGeom prst="rect">
            <a:avLst/>
          </a:prstGeom>
        </p:spPr>
      </p:pic>
      <p:sp>
        <p:nvSpPr>
          <p:cNvPr id="5" name="TextBox 4">
            <a:extLst>
              <a:ext uri="{FF2B5EF4-FFF2-40B4-BE49-F238E27FC236}">
                <a16:creationId xmlns:a16="http://schemas.microsoft.com/office/drawing/2014/main" id="{D274A8A8-BD6D-9926-E7EB-68B8D5785EAA}"/>
              </a:ext>
            </a:extLst>
          </p:cNvPr>
          <p:cNvSpPr txBox="1"/>
          <p:nvPr/>
        </p:nvSpPr>
        <p:spPr>
          <a:xfrm>
            <a:off x="116654" y="228600"/>
            <a:ext cx="4455346" cy="1631216"/>
          </a:xfrm>
          <a:prstGeom prst="rect">
            <a:avLst/>
          </a:prstGeom>
          <a:noFill/>
        </p:spPr>
        <p:txBody>
          <a:bodyPr wrap="square" rtlCol="0">
            <a:spAutoFit/>
          </a:bodyPr>
          <a:lstStyle/>
          <a:p>
            <a:r>
              <a:rPr lang="en-US" sz="2000" dirty="0" err="1">
                <a:solidFill>
                  <a:srgbClr val="C00000"/>
                </a:solidFill>
                <a:latin typeface="KaiTi" panose="02010609060101010101" pitchFamily="49" charset="-122"/>
                <a:ea typeface="KaiTi" panose="02010609060101010101" pitchFamily="49" charset="-122"/>
              </a:rPr>
              <a:t>图片应尽量简洁</a:t>
            </a:r>
            <a:r>
              <a:rPr lang="zh-CN" altLang="en-US" sz="2000" dirty="0">
                <a:solidFill>
                  <a:srgbClr val="C00000"/>
                </a:solidFill>
                <a:latin typeface="KaiTi" panose="02010609060101010101" pitchFamily="49" charset="-122"/>
                <a:ea typeface="KaiTi" panose="02010609060101010101" pitchFamily="49" charset="-122"/>
              </a:rPr>
              <a:t>、避免冗余。表达相同信息应尽量合并、多图的横竖坐标、文字等能合并尽量合并。适当减少坐标刻度密度为数字留出空间，提高可读性。</a:t>
            </a:r>
            <a:endParaRPr lang="en-US" sz="2000" dirty="0">
              <a:solidFill>
                <a:srgbClr val="C00000"/>
              </a:solidFill>
              <a:latin typeface="KaiTi" panose="02010609060101010101" pitchFamily="49" charset="-122"/>
              <a:ea typeface="KaiTi" panose="02010609060101010101" pitchFamily="49" charset="-122"/>
            </a:endParaRPr>
          </a:p>
        </p:txBody>
      </p:sp>
      <p:sp>
        <p:nvSpPr>
          <p:cNvPr id="12" name="TextBox 11">
            <a:extLst>
              <a:ext uri="{FF2B5EF4-FFF2-40B4-BE49-F238E27FC236}">
                <a16:creationId xmlns:a16="http://schemas.microsoft.com/office/drawing/2014/main" id="{0A4E1237-1233-385D-FBF1-93DAE6296B7C}"/>
              </a:ext>
            </a:extLst>
          </p:cNvPr>
          <p:cNvSpPr txBox="1"/>
          <p:nvPr/>
        </p:nvSpPr>
        <p:spPr>
          <a:xfrm>
            <a:off x="80242" y="1905000"/>
            <a:ext cx="4644158" cy="4708981"/>
          </a:xfrm>
          <a:prstGeom prst="rect">
            <a:avLst/>
          </a:prstGeom>
          <a:noFill/>
        </p:spPr>
        <p:txBody>
          <a:bodyPr wrap="square">
            <a:spAutoFit/>
          </a:bodyPr>
          <a:lstStyle/>
          <a:p>
            <a:r>
              <a:rPr lang="en-US" sz="2000" dirty="0" err="1">
                <a:solidFill>
                  <a:srgbClr val="0432FF"/>
                </a:solidFill>
                <a:latin typeface="KaiTi" panose="02010609060101010101" pitchFamily="49" charset="-122"/>
                <a:ea typeface="KaiTi" panose="02010609060101010101" pitchFamily="49" charset="-122"/>
                <a:cs typeface="Calibri" panose="020F0502020204030204" pitchFamily="34" charset="0"/>
              </a:rPr>
              <a:t>正文中的图片关联语句</a:t>
            </a:r>
            <a:r>
              <a:rPr lang="zh-CN" altLang="en-US" sz="2000" dirty="0">
                <a:solidFill>
                  <a:srgbClr val="0432FF"/>
                </a:solidFill>
                <a:latin typeface="KaiTi" panose="02010609060101010101" pitchFamily="49" charset="-122"/>
                <a:ea typeface="KaiTi" panose="02010609060101010101" pitchFamily="49" charset="-122"/>
                <a:cs typeface="Calibri" panose="020F0502020204030204" pitchFamily="34" charset="0"/>
              </a:rPr>
              <a:t>常见形式包括：</a:t>
            </a:r>
            <a:endParaRPr lang="en-US" altLang="zh-CN" sz="2000" dirty="0">
              <a:solidFill>
                <a:srgbClr val="0432FF"/>
              </a:solidFill>
              <a:latin typeface="KaiTi" panose="02010609060101010101" pitchFamily="49" charset="-122"/>
              <a:ea typeface="KaiTi" panose="02010609060101010101" pitchFamily="49" charset="-122"/>
              <a:cs typeface="Calibri" panose="020F0502020204030204" pitchFamily="34" charset="0"/>
            </a:endParaRPr>
          </a:p>
          <a:p>
            <a:pPr marL="285750" indent="-285750">
              <a:buFont typeface="Arial" panose="020B0604020202020204" pitchFamily="34" charset="0"/>
              <a:buChar char="•"/>
            </a:pPr>
            <a:r>
              <a:rPr lang="en-US" altLang="zh-CN" sz="1800" dirty="0">
                <a:solidFill>
                  <a:srgbClr val="0432FF"/>
                </a:solidFill>
                <a:latin typeface="Calibri" panose="020F0502020204030204" pitchFamily="34" charset="0"/>
                <a:ea typeface="KaiTi" panose="02010609060101010101" pitchFamily="49" charset="-122"/>
                <a:cs typeface="Calibri" panose="020F0502020204030204" pitchFamily="34" charset="0"/>
              </a:rPr>
              <a:t>Figure XXX shows …</a:t>
            </a:r>
          </a:p>
          <a:p>
            <a:pPr marL="285750" indent="-285750">
              <a:buFont typeface="Arial" panose="020B0604020202020204" pitchFamily="34" charset="0"/>
              <a:buChar char="•"/>
            </a:pPr>
            <a:r>
              <a:rPr lang="en-US" altLang="zh-CN" sz="1800" dirty="0">
                <a:solidFill>
                  <a:srgbClr val="0432FF"/>
                </a:solidFill>
                <a:latin typeface="Calibri" panose="020F0502020204030204" pitchFamily="34" charset="0"/>
                <a:ea typeface="KaiTi" panose="02010609060101010101" pitchFamily="49" charset="-122"/>
                <a:cs typeface="Calibri" panose="020F0502020204030204" pitchFamily="34" charset="0"/>
              </a:rPr>
              <a:t>As shown in Fig. XXX, …</a:t>
            </a:r>
          </a:p>
          <a:p>
            <a:pPr marL="285750" indent="-285750">
              <a:buFont typeface="Arial" panose="020B0604020202020204" pitchFamily="34" charset="0"/>
              <a:buChar char="•"/>
            </a:pPr>
            <a:r>
              <a:rPr lang="en-US" altLang="zh-CN" sz="1800" dirty="0">
                <a:solidFill>
                  <a:srgbClr val="0432FF"/>
                </a:solidFill>
                <a:latin typeface="Calibri" panose="020F0502020204030204" pitchFamily="34" charset="0"/>
                <a:ea typeface="KaiTi" panose="02010609060101010101" pitchFamily="49" charset="-122"/>
                <a:cs typeface="Calibri" panose="020F0502020204030204" pitchFamily="34" charset="0"/>
              </a:rPr>
              <a:t>… is illustrated in Fig. XXX</a:t>
            </a:r>
          </a:p>
          <a:p>
            <a:pPr marL="285750" indent="-285750">
              <a:buFont typeface="Arial" panose="020B0604020202020204" pitchFamily="34" charset="0"/>
              <a:buChar char="•"/>
            </a:pPr>
            <a:r>
              <a:rPr lang="en-US" altLang="zh-CN" sz="1800" dirty="0">
                <a:solidFill>
                  <a:srgbClr val="0432FF"/>
                </a:solidFill>
                <a:latin typeface="Calibri" panose="020F0502020204030204" pitchFamily="34" charset="0"/>
                <a:ea typeface="KaiTi" panose="02010609060101010101" pitchFamily="49" charset="-122"/>
                <a:cs typeface="Calibri" panose="020F0502020204030204" pitchFamily="34" charset="0"/>
              </a:rPr>
              <a:t>… can be seen in Fig. XXX</a:t>
            </a:r>
          </a:p>
          <a:p>
            <a:pPr marL="285750" indent="-285750">
              <a:buFont typeface="Arial" panose="020B0604020202020204" pitchFamily="34" charset="0"/>
              <a:buChar char="•"/>
            </a:pPr>
            <a:r>
              <a:rPr lang="en-US" altLang="zh-CN" sz="1800" dirty="0">
                <a:solidFill>
                  <a:srgbClr val="0432FF"/>
                </a:solidFill>
                <a:latin typeface="Calibri" panose="020F0502020204030204" pitchFamily="34" charset="0"/>
                <a:ea typeface="KaiTi" panose="02010609060101010101" pitchFamily="49" charset="-122"/>
                <a:cs typeface="Calibri" panose="020F0502020204030204" pitchFamily="34" charset="0"/>
              </a:rPr>
              <a:t>… is presented in Fig. XXX</a:t>
            </a:r>
          </a:p>
          <a:p>
            <a:r>
              <a:rPr lang="zh-CN" altLang="en-US" sz="2000" dirty="0">
                <a:solidFill>
                  <a:srgbClr val="0432FF"/>
                </a:solidFill>
                <a:latin typeface="Calibri" panose="020F0502020204030204" pitchFamily="34" charset="0"/>
                <a:ea typeface="KaiTi" panose="02010609060101010101" pitchFamily="49" charset="-122"/>
                <a:cs typeface="Calibri" panose="020F0502020204030204" pitchFamily="34" charset="0"/>
              </a:rPr>
              <a:t>在句首使用时 </a:t>
            </a:r>
            <a:r>
              <a:rPr lang="en-US" altLang="zh-CN" sz="2000" dirty="0">
                <a:solidFill>
                  <a:srgbClr val="0432FF"/>
                </a:solidFill>
                <a:latin typeface="Calibri" panose="020F0502020204030204" pitchFamily="34" charset="0"/>
                <a:ea typeface="KaiTi" panose="02010609060101010101" pitchFamily="49" charset="-122"/>
                <a:cs typeface="Calibri" panose="020F0502020204030204" pitchFamily="34" charset="0"/>
              </a:rPr>
              <a:t>,“Figure XXX” </a:t>
            </a:r>
            <a:r>
              <a:rPr lang="zh-CN" altLang="en-US" sz="2000" dirty="0">
                <a:solidFill>
                  <a:srgbClr val="0432FF"/>
                </a:solidFill>
                <a:latin typeface="Calibri" panose="020F0502020204030204" pitchFamily="34" charset="0"/>
                <a:ea typeface="KaiTi" panose="02010609060101010101" pitchFamily="49" charset="-122"/>
                <a:cs typeface="Calibri" panose="020F0502020204030204" pitchFamily="34" charset="0"/>
              </a:rPr>
              <a:t>使用全称，其他建议使缩写</a:t>
            </a:r>
            <a:r>
              <a:rPr lang="en-US" altLang="zh-CN" sz="2000" dirty="0">
                <a:solidFill>
                  <a:srgbClr val="0432FF"/>
                </a:solidFill>
                <a:latin typeface="Calibri" panose="020F0502020204030204" pitchFamily="34" charset="0"/>
                <a:ea typeface="KaiTi" panose="02010609060101010101" pitchFamily="49" charset="-122"/>
                <a:cs typeface="Calibri" panose="020F0502020204030204" pitchFamily="34" charset="0"/>
              </a:rPr>
              <a:t>“Fig. XXX”</a:t>
            </a:r>
            <a:r>
              <a:rPr lang="zh-CN" altLang="en-US" sz="2000" dirty="0">
                <a:solidFill>
                  <a:srgbClr val="0432FF"/>
                </a:solidFill>
                <a:latin typeface="Calibri" panose="020F0502020204030204" pitchFamily="34" charset="0"/>
                <a:ea typeface="KaiTi" panose="02010609060101010101" pitchFamily="49" charset="-122"/>
                <a:cs typeface="Calibri" panose="020F0502020204030204" pitchFamily="34" charset="0"/>
              </a:rPr>
              <a:t>。这同样适用</a:t>
            </a:r>
            <a:r>
              <a:rPr lang="en-US" altLang="zh-CN" sz="2000" dirty="0">
                <a:solidFill>
                  <a:srgbClr val="0432FF"/>
                </a:solidFill>
                <a:latin typeface="Calibri" panose="020F0502020204030204" pitchFamily="34" charset="0"/>
                <a:ea typeface="KaiTi" panose="02010609060101010101" pitchFamily="49" charset="-122"/>
                <a:cs typeface="Calibri" panose="020F0502020204030204" pitchFamily="34" charset="0"/>
              </a:rPr>
              <a:t>Table</a:t>
            </a:r>
            <a:r>
              <a:rPr lang="zh-CN" altLang="en-US" sz="2000" dirty="0">
                <a:solidFill>
                  <a:srgbClr val="0432FF"/>
                </a:solidFill>
                <a:latin typeface="Calibri" panose="020F0502020204030204" pitchFamily="34" charset="0"/>
                <a:ea typeface="KaiTi" panose="02010609060101010101" pitchFamily="49" charset="-122"/>
                <a:cs typeface="Calibri" panose="020F0502020204030204" pitchFamily="34" charset="0"/>
              </a:rPr>
              <a:t>和</a:t>
            </a:r>
            <a:r>
              <a:rPr lang="en-US" altLang="zh-CN" sz="2000" dirty="0">
                <a:solidFill>
                  <a:srgbClr val="0432FF"/>
                </a:solidFill>
                <a:latin typeface="Calibri" panose="020F0502020204030204" pitchFamily="34" charset="0"/>
                <a:ea typeface="KaiTi" panose="02010609060101010101" pitchFamily="49" charset="-122"/>
                <a:cs typeface="Calibri" panose="020F0502020204030204" pitchFamily="34" charset="0"/>
              </a:rPr>
              <a:t>Equation</a:t>
            </a:r>
            <a:r>
              <a:rPr lang="zh-CN" altLang="en-US" sz="2000" dirty="0">
                <a:solidFill>
                  <a:srgbClr val="0432FF"/>
                </a:solidFill>
                <a:latin typeface="Calibri" panose="020F0502020204030204" pitchFamily="34" charset="0"/>
                <a:ea typeface="KaiTi" panose="02010609060101010101" pitchFamily="49" charset="-122"/>
                <a:cs typeface="Calibri" panose="020F0502020204030204" pitchFamily="34" charset="0"/>
              </a:rPr>
              <a:t>等。</a:t>
            </a:r>
            <a:endParaRPr lang="en-US" altLang="zh-CN" sz="2000" dirty="0">
              <a:solidFill>
                <a:srgbClr val="0432FF"/>
              </a:solidFill>
              <a:latin typeface="Calibri" panose="020F0502020204030204" pitchFamily="34" charset="0"/>
              <a:ea typeface="KaiTi" panose="02010609060101010101" pitchFamily="49" charset="-122"/>
              <a:cs typeface="Calibri" panose="020F0502020204030204" pitchFamily="34" charset="0"/>
            </a:endParaRPr>
          </a:p>
          <a:p>
            <a:endParaRPr lang="en-US" altLang="zh-CN" sz="2000" dirty="0">
              <a:solidFill>
                <a:srgbClr val="0432FF"/>
              </a:solidFill>
              <a:latin typeface="Calibri" panose="020F0502020204030204" pitchFamily="34" charset="0"/>
              <a:ea typeface="KaiTi" panose="02010609060101010101" pitchFamily="49" charset="-122"/>
              <a:cs typeface="Calibri" panose="020F0502020204030204" pitchFamily="34" charset="0"/>
            </a:endParaRPr>
          </a:p>
          <a:p>
            <a:r>
              <a:rPr lang="zh-CN" altLang="en-US" sz="2000" dirty="0">
                <a:solidFill>
                  <a:srgbClr val="0432FF"/>
                </a:solidFill>
                <a:latin typeface="KaiTi" panose="02010609060101010101" pitchFamily="49" charset="-122"/>
                <a:ea typeface="KaiTi" panose="02010609060101010101" pitchFamily="49" charset="-122"/>
                <a:cs typeface="Calibri" panose="020F0502020204030204" pitchFamily="34" charset="0"/>
              </a:rPr>
              <a:t>常用于图示描述的词汇</a:t>
            </a:r>
            <a:r>
              <a:rPr lang="zh-CN" altLang="en-US" sz="2000" b="1" dirty="0">
                <a:solidFill>
                  <a:srgbClr val="0432FF"/>
                </a:solidFill>
                <a:latin typeface="KaiTi" panose="02010609060101010101" pitchFamily="49" charset="-122"/>
                <a:ea typeface="KaiTi" panose="02010609060101010101" pitchFamily="49" charset="-122"/>
                <a:cs typeface="Calibri" panose="020F0502020204030204" pitchFamily="34" charset="0"/>
              </a:rPr>
              <a:t>：</a:t>
            </a:r>
            <a:br>
              <a:rPr lang="zh-CN" altLang="en-US" sz="2000" dirty="0"/>
            </a:br>
            <a:r>
              <a:rPr lang="en-US" sz="1800" dirty="0">
                <a:solidFill>
                  <a:srgbClr val="0432FF"/>
                </a:solidFill>
                <a:latin typeface="Calibri" panose="020F0502020204030204" pitchFamily="34" charset="0"/>
                <a:ea typeface="KaiTi" panose="02010609060101010101" pitchFamily="49" charset="-122"/>
                <a:cs typeface="Calibri" panose="020F0502020204030204" pitchFamily="34" charset="0"/>
              </a:rPr>
              <a:t>show, illustrate, display, present, reveal, demonstrate, indicate, compare, summarize, can be seen, </a:t>
            </a:r>
            <a:r>
              <a:rPr lang="en-US" sz="1800" dirty="0" err="1">
                <a:solidFill>
                  <a:srgbClr val="0432FF"/>
                </a:solidFill>
                <a:latin typeface="Calibri" panose="020F0502020204030204" pitchFamily="34" charset="0"/>
                <a:ea typeface="KaiTi" panose="02010609060101010101" pitchFamily="49" charset="-122"/>
                <a:cs typeface="Calibri" panose="020F0502020204030204" pitchFamily="34" charset="0"/>
              </a:rPr>
              <a:t>etc</a:t>
            </a:r>
            <a:endParaRPr lang="en-US" sz="1800" dirty="0">
              <a:solidFill>
                <a:srgbClr val="0432FF"/>
              </a:solidFill>
              <a:latin typeface="Calibri" panose="020F0502020204030204" pitchFamily="34" charset="0"/>
              <a:ea typeface="KaiTi" panose="02010609060101010101" pitchFamily="49" charset="-122"/>
              <a:cs typeface="Calibri" panose="020F0502020204030204" pitchFamily="34" charset="0"/>
            </a:endParaRPr>
          </a:p>
          <a:p>
            <a:endParaRPr lang="en-US" altLang="zh-CN" sz="1800" dirty="0">
              <a:solidFill>
                <a:srgbClr val="0432FF"/>
              </a:solidFill>
              <a:latin typeface="Calibri" panose="020F0502020204030204" pitchFamily="34" charset="0"/>
              <a:ea typeface="KaiTi" panose="02010609060101010101" pitchFamily="49" charset="-122"/>
              <a:cs typeface="Calibri" panose="020F0502020204030204" pitchFamily="34" charset="0"/>
            </a:endParaRPr>
          </a:p>
          <a:p>
            <a:r>
              <a:rPr lang="zh-CN" altLang="en-US" sz="1800" dirty="0">
                <a:solidFill>
                  <a:srgbClr val="0432FF"/>
                </a:solidFill>
                <a:latin typeface="Calibri" panose="020F0502020204030204" pitchFamily="34" charset="0"/>
                <a:ea typeface="KaiTi" panose="02010609060101010101" pitchFamily="49" charset="-122"/>
                <a:cs typeface="Calibri" panose="020F0502020204030204" pitchFamily="34" charset="0"/>
              </a:rPr>
              <a:t>自然切换不同表达方式有助于避免单调。</a:t>
            </a:r>
            <a:endParaRPr lang="en-US" altLang="zh-CN" sz="2000" dirty="0">
              <a:solidFill>
                <a:srgbClr val="0432FF"/>
              </a:solidFill>
              <a:latin typeface="Calibri" panose="020F0502020204030204" pitchFamily="34" charset="0"/>
              <a:ea typeface="KaiTi" panose="02010609060101010101" pitchFamily="49" charset="-122"/>
              <a:cs typeface="Calibri" panose="020F0502020204030204" pitchFamily="34" charset="0"/>
            </a:endParaRPr>
          </a:p>
        </p:txBody>
      </p:sp>
      <p:cxnSp>
        <p:nvCxnSpPr>
          <p:cNvPr id="21" name="Straight Connector 20">
            <a:extLst>
              <a:ext uri="{FF2B5EF4-FFF2-40B4-BE49-F238E27FC236}">
                <a16:creationId xmlns:a16="http://schemas.microsoft.com/office/drawing/2014/main" id="{66488759-E283-A37A-5070-279C42E39CBF}"/>
              </a:ext>
            </a:extLst>
          </p:cNvPr>
          <p:cNvCxnSpPr>
            <a:cxnSpLocks/>
          </p:cNvCxnSpPr>
          <p:nvPr/>
        </p:nvCxnSpPr>
        <p:spPr>
          <a:xfrm>
            <a:off x="4370802" y="1066800"/>
            <a:ext cx="810798" cy="0"/>
          </a:xfrm>
          <a:prstGeom prst="line">
            <a:avLst/>
          </a:prstGeom>
          <a:ln>
            <a:solidFill>
              <a:srgbClr val="C00000"/>
            </a:solidFill>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319959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719642-3E0A-DD01-4670-D96F2E63ADB9}"/>
            </a:ext>
          </a:extLst>
        </p:cNvPr>
        <p:cNvGrpSpPr/>
        <p:nvPr/>
      </p:nvGrpSpPr>
      <p:grpSpPr>
        <a:xfrm>
          <a:off x="0" y="0"/>
          <a:ext cx="0" cy="0"/>
          <a:chOff x="0" y="0"/>
          <a:chExt cx="0" cy="0"/>
        </a:xfrm>
      </p:grpSpPr>
      <p:pic>
        <p:nvPicPr>
          <p:cNvPr id="27" name="Picture 26">
            <a:extLst>
              <a:ext uri="{FF2B5EF4-FFF2-40B4-BE49-F238E27FC236}">
                <a16:creationId xmlns:a16="http://schemas.microsoft.com/office/drawing/2014/main" id="{679F8E49-03B4-5676-761C-3A22CC54CECA}"/>
              </a:ext>
            </a:extLst>
          </p:cNvPr>
          <p:cNvPicPr>
            <a:picLocks noChangeAspect="1"/>
          </p:cNvPicPr>
          <p:nvPr/>
        </p:nvPicPr>
        <p:blipFill>
          <a:blip r:embed="rId3"/>
          <a:srcRect t="4529" b="29133"/>
          <a:stretch>
            <a:fillRect/>
          </a:stretch>
        </p:blipFill>
        <p:spPr>
          <a:xfrm>
            <a:off x="5467342" y="5561955"/>
            <a:ext cx="3551830" cy="991245"/>
          </a:xfrm>
          <a:prstGeom prst="rect">
            <a:avLst/>
          </a:prstGeom>
        </p:spPr>
      </p:pic>
      <p:pic>
        <p:nvPicPr>
          <p:cNvPr id="26" name="Picture 25">
            <a:extLst>
              <a:ext uri="{FF2B5EF4-FFF2-40B4-BE49-F238E27FC236}">
                <a16:creationId xmlns:a16="http://schemas.microsoft.com/office/drawing/2014/main" id="{D43F9F36-E4A6-7597-6984-47E18FD13483}"/>
              </a:ext>
            </a:extLst>
          </p:cNvPr>
          <p:cNvPicPr>
            <a:picLocks noChangeAspect="1"/>
          </p:cNvPicPr>
          <p:nvPr/>
        </p:nvPicPr>
        <p:blipFill>
          <a:blip r:embed="rId4"/>
          <a:srcRect t="14689"/>
          <a:stretch>
            <a:fillRect/>
          </a:stretch>
        </p:blipFill>
        <p:spPr>
          <a:xfrm>
            <a:off x="5467341" y="4494535"/>
            <a:ext cx="3676659" cy="1035081"/>
          </a:xfrm>
          <a:prstGeom prst="rect">
            <a:avLst/>
          </a:prstGeom>
        </p:spPr>
      </p:pic>
      <p:pic>
        <p:nvPicPr>
          <p:cNvPr id="28" name="Picture 27">
            <a:extLst>
              <a:ext uri="{FF2B5EF4-FFF2-40B4-BE49-F238E27FC236}">
                <a16:creationId xmlns:a16="http://schemas.microsoft.com/office/drawing/2014/main" id="{F63C25FC-D504-81ED-4EEE-89ACD51CC8B8}"/>
              </a:ext>
            </a:extLst>
          </p:cNvPr>
          <p:cNvPicPr>
            <a:picLocks noChangeAspect="1"/>
          </p:cNvPicPr>
          <p:nvPr/>
        </p:nvPicPr>
        <p:blipFill>
          <a:blip r:embed="rId5"/>
          <a:srcRect l="2475" t="10744" b="54736"/>
          <a:stretch>
            <a:fillRect/>
          </a:stretch>
        </p:blipFill>
        <p:spPr>
          <a:xfrm>
            <a:off x="5419035" y="3728114"/>
            <a:ext cx="3600136" cy="374296"/>
          </a:xfrm>
          <a:prstGeom prst="rect">
            <a:avLst/>
          </a:prstGeom>
        </p:spPr>
      </p:pic>
      <p:pic>
        <p:nvPicPr>
          <p:cNvPr id="5" name="Picture 4">
            <a:extLst>
              <a:ext uri="{FF2B5EF4-FFF2-40B4-BE49-F238E27FC236}">
                <a16:creationId xmlns:a16="http://schemas.microsoft.com/office/drawing/2014/main" id="{EDD22A9B-35D1-592A-0FAB-B68DEBEE37CC}"/>
              </a:ext>
            </a:extLst>
          </p:cNvPr>
          <p:cNvPicPr>
            <a:picLocks noChangeAspect="1"/>
          </p:cNvPicPr>
          <p:nvPr/>
        </p:nvPicPr>
        <p:blipFill>
          <a:blip r:embed="rId6"/>
          <a:stretch>
            <a:fillRect/>
          </a:stretch>
        </p:blipFill>
        <p:spPr>
          <a:xfrm>
            <a:off x="304800" y="1219200"/>
            <a:ext cx="4648200" cy="1656095"/>
          </a:xfrm>
          <a:prstGeom prst="rect">
            <a:avLst/>
          </a:prstGeom>
        </p:spPr>
      </p:pic>
      <p:sp>
        <p:nvSpPr>
          <p:cNvPr id="6" name="Rectangle 1">
            <a:extLst>
              <a:ext uri="{FF2B5EF4-FFF2-40B4-BE49-F238E27FC236}">
                <a16:creationId xmlns:a16="http://schemas.microsoft.com/office/drawing/2014/main" id="{1C20FAB5-BBED-171E-3134-43061E7A5F60}"/>
              </a:ext>
            </a:extLst>
          </p:cNvPr>
          <p:cNvSpPr txBox="1">
            <a:spLocks noChangeArrowheads="1"/>
          </p:cNvSpPr>
          <p:nvPr/>
        </p:nvSpPr>
        <p:spPr>
          <a:xfrm>
            <a:off x="-180528" y="228600"/>
            <a:ext cx="9577064" cy="504056"/>
          </a:xfrm>
          <a:prstGeom prst="rect">
            <a:avLst/>
          </a:prstGeom>
        </p:spPr>
        <p:txBody>
          <a:bodyPr/>
          <a:lstStyle>
            <a:lvl1pPr algn="l" rtl="0" eaLnBrk="0" fontAlgn="base" hangingPunct="0">
              <a:spcBef>
                <a:spcPct val="0"/>
              </a:spcBef>
              <a:spcAft>
                <a:spcPct val="0"/>
              </a:spcAft>
              <a:defRPr sz="2800">
                <a:solidFill>
                  <a:schemeClr val="tx1"/>
                </a:solidFill>
                <a:latin typeface="+mj-lt"/>
                <a:ea typeface="+mj-ea"/>
                <a:cs typeface="+mj-cs"/>
                <a:sym typeface="Helvetica Neue Light" charset="0"/>
              </a:defRPr>
            </a:lvl1pPr>
            <a:lvl2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2pPr>
            <a:lvl3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3pPr>
            <a:lvl4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4pPr>
            <a:lvl5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5pPr>
            <a:lvl6pPr marL="4572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6pPr>
            <a:lvl7pPr marL="9144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7pPr>
            <a:lvl8pPr marL="13716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8pPr>
            <a:lvl9pPr marL="18288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9pPr>
          </a:lstStyle>
          <a:p>
            <a:pPr algn="ctr" eaLnBrk="1" hangingPunct="1"/>
            <a:r>
              <a:rPr lang="zh-CN" altLang="en-US" sz="3600" b="1" dirty="0">
                <a:solidFill>
                  <a:srgbClr val="000090"/>
                </a:solidFill>
                <a:latin typeface="KaiTi" panose="02010609060101010101" pitchFamily="49" charset="-122"/>
                <a:ea typeface="KaiTi" panose="02010609060101010101" pitchFamily="49" charset="-122"/>
              </a:rPr>
              <a:t>写文章的小建议</a:t>
            </a:r>
            <a:r>
              <a:rPr lang="zh-CN" altLang="en-US" sz="3600" b="1" dirty="0">
                <a:solidFill>
                  <a:srgbClr val="000090"/>
                </a:solidFill>
                <a:latin typeface="KaiTi" panose="02010609060101010101" pitchFamily="49" charset="-122"/>
                <a:ea typeface="KaiTi" panose="02010609060101010101" pitchFamily="49" charset="-122"/>
                <a:cs typeface="+mn-cs"/>
              </a:rPr>
              <a:t>：写好公式表达</a:t>
            </a:r>
            <a:endParaRPr lang="en-US" sz="3600" b="1" dirty="0">
              <a:solidFill>
                <a:srgbClr val="000090"/>
              </a:solidFill>
              <a:latin typeface="KaiTi" panose="02010609060101010101" pitchFamily="49" charset="-122"/>
              <a:ea typeface="KaiTi" panose="02010609060101010101" pitchFamily="49" charset="-122"/>
              <a:cs typeface="+mn-cs"/>
            </a:endParaRPr>
          </a:p>
        </p:txBody>
      </p:sp>
      <p:sp>
        <p:nvSpPr>
          <p:cNvPr id="7" name="灯片编号占位符 6">
            <a:extLst>
              <a:ext uri="{FF2B5EF4-FFF2-40B4-BE49-F238E27FC236}">
                <a16:creationId xmlns:a16="http://schemas.microsoft.com/office/drawing/2014/main" id="{44E1FAD8-7C57-956F-51F4-78650AA3BE86}"/>
              </a:ext>
            </a:extLst>
          </p:cNvPr>
          <p:cNvSpPr>
            <a:spLocks noGrp="1"/>
          </p:cNvSpPr>
          <p:nvPr>
            <p:ph type="sldNum" sz="quarter" idx="12"/>
          </p:nvPr>
        </p:nvSpPr>
        <p:spPr/>
        <p:txBody>
          <a:bodyPr/>
          <a:lstStyle/>
          <a:p>
            <a:pPr>
              <a:defRPr/>
            </a:pPr>
            <a:fld id="{D01EE3DC-889D-CE4E-A95E-8CFA1A3DAD0A}" type="slidenum">
              <a:rPr lang="en-US" smtClean="0"/>
              <a:pPr>
                <a:defRPr/>
              </a:pPr>
              <a:t>15</a:t>
            </a:fld>
            <a:endParaRPr lang="en-US" dirty="0"/>
          </a:p>
        </p:txBody>
      </p:sp>
      <p:sp>
        <p:nvSpPr>
          <p:cNvPr id="8" name="TextBox 7">
            <a:extLst>
              <a:ext uri="{FF2B5EF4-FFF2-40B4-BE49-F238E27FC236}">
                <a16:creationId xmlns:a16="http://schemas.microsoft.com/office/drawing/2014/main" id="{AF2DE917-0A83-B48A-608E-A8FBCD4075AE}"/>
              </a:ext>
            </a:extLst>
          </p:cNvPr>
          <p:cNvSpPr txBox="1"/>
          <p:nvPr/>
        </p:nvSpPr>
        <p:spPr>
          <a:xfrm>
            <a:off x="9558338" y="0"/>
            <a:ext cx="184731" cy="461665"/>
          </a:xfrm>
          <a:prstGeom prst="rect">
            <a:avLst/>
          </a:prstGeom>
          <a:noFill/>
        </p:spPr>
        <p:txBody>
          <a:bodyPr wrap="none" rtlCol="0">
            <a:spAutoFit/>
          </a:bodyPr>
          <a:lstStyle/>
          <a:p>
            <a:endParaRPr lang="en-US" dirty="0"/>
          </a:p>
        </p:txBody>
      </p:sp>
      <p:sp>
        <p:nvSpPr>
          <p:cNvPr id="3" name="TextBox 2">
            <a:extLst>
              <a:ext uri="{FF2B5EF4-FFF2-40B4-BE49-F238E27FC236}">
                <a16:creationId xmlns:a16="http://schemas.microsoft.com/office/drawing/2014/main" id="{82560FFC-5B18-22A2-7B6E-F7F010035453}"/>
              </a:ext>
            </a:extLst>
          </p:cNvPr>
          <p:cNvSpPr txBox="1"/>
          <p:nvPr/>
        </p:nvSpPr>
        <p:spPr>
          <a:xfrm>
            <a:off x="-3605645" y="-758536"/>
            <a:ext cx="184731" cy="461665"/>
          </a:xfrm>
          <a:prstGeom prst="rect">
            <a:avLst/>
          </a:prstGeom>
          <a:noFill/>
        </p:spPr>
        <p:txBody>
          <a:bodyPr wrap="none" rtlCol="0">
            <a:spAutoFit/>
          </a:bodyPr>
          <a:lstStyle/>
          <a:p>
            <a:endParaRPr lang="en-US" dirty="0"/>
          </a:p>
        </p:txBody>
      </p:sp>
      <p:sp>
        <p:nvSpPr>
          <p:cNvPr id="4" name="TextBox 3">
            <a:extLst>
              <a:ext uri="{FF2B5EF4-FFF2-40B4-BE49-F238E27FC236}">
                <a16:creationId xmlns:a16="http://schemas.microsoft.com/office/drawing/2014/main" id="{B0252DC5-E6AF-3DD8-53BE-1E5FA3DC0821}"/>
              </a:ext>
            </a:extLst>
          </p:cNvPr>
          <p:cNvSpPr txBox="1"/>
          <p:nvPr/>
        </p:nvSpPr>
        <p:spPr>
          <a:xfrm>
            <a:off x="9492669" y="2784764"/>
            <a:ext cx="184731" cy="461665"/>
          </a:xfrm>
          <a:prstGeom prst="rect">
            <a:avLst/>
          </a:prstGeom>
          <a:noFill/>
        </p:spPr>
        <p:txBody>
          <a:bodyPr wrap="none" rtlCol="0">
            <a:spAutoFit/>
          </a:bodyPr>
          <a:lstStyle/>
          <a:p>
            <a:endParaRPr lang="en-US" dirty="0"/>
          </a:p>
        </p:txBody>
      </p:sp>
      <p:sp>
        <p:nvSpPr>
          <p:cNvPr id="9" name="TextBox 8">
            <a:extLst>
              <a:ext uri="{FF2B5EF4-FFF2-40B4-BE49-F238E27FC236}">
                <a16:creationId xmlns:a16="http://schemas.microsoft.com/office/drawing/2014/main" id="{0CF58CB4-2DCA-E839-884A-2E59C8E11132}"/>
              </a:ext>
            </a:extLst>
          </p:cNvPr>
          <p:cNvSpPr txBox="1"/>
          <p:nvPr/>
        </p:nvSpPr>
        <p:spPr>
          <a:xfrm>
            <a:off x="2722418" y="7003473"/>
            <a:ext cx="184731" cy="461665"/>
          </a:xfrm>
          <a:prstGeom prst="rect">
            <a:avLst/>
          </a:prstGeom>
          <a:noFill/>
        </p:spPr>
        <p:txBody>
          <a:bodyPr wrap="none" rtlCol="0">
            <a:spAutoFit/>
          </a:bodyPr>
          <a:lstStyle/>
          <a:p>
            <a:endParaRPr lang="en-US" dirty="0"/>
          </a:p>
        </p:txBody>
      </p:sp>
      <p:sp>
        <p:nvSpPr>
          <p:cNvPr id="49" name="TextBox 48">
            <a:extLst>
              <a:ext uri="{FF2B5EF4-FFF2-40B4-BE49-F238E27FC236}">
                <a16:creationId xmlns:a16="http://schemas.microsoft.com/office/drawing/2014/main" id="{0AD3B18B-0C82-9931-0C4B-0C46FF6CEFF2}"/>
              </a:ext>
            </a:extLst>
          </p:cNvPr>
          <p:cNvSpPr txBox="1"/>
          <p:nvPr/>
        </p:nvSpPr>
        <p:spPr>
          <a:xfrm>
            <a:off x="12409714" y="13193486"/>
            <a:ext cx="184731" cy="461665"/>
          </a:xfrm>
          <a:prstGeom prst="rect">
            <a:avLst/>
          </a:prstGeom>
          <a:noFill/>
        </p:spPr>
        <p:txBody>
          <a:bodyPr wrap="none" rtlCol="0">
            <a:spAutoFit/>
          </a:bodyPr>
          <a:lstStyle/>
          <a:p>
            <a:endParaRPr lang="en-US" dirty="0"/>
          </a:p>
        </p:txBody>
      </p:sp>
      <p:sp>
        <p:nvSpPr>
          <p:cNvPr id="23" name="TextBox 22">
            <a:extLst>
              <a:ext uri="{FF2B5EF4-FFF2-40B4-BE49-F238E27FC236}">
                <a16:creationId xmlns:a16="http://schemas.microsoft.com/office/drawing/2014/main" id="{2AEC5B9F-52A8-8AD1-B48C-1C71FA69DBB0}"/>
              </a:ext>
            </a:extLst>
          </p:cNvPr>
          <p:cNvSpPr txBox="1"/>
          <p:nvPr/>
        </p:nvSpPr>
        <p:spPr>
          <a:xfrm>
            <a:off x="8126569" y="7031865"/>
            <a:ext cx="184731" cy="461665"/>
          </a:xfrm>
          <a:prstGeom prst="rect">
            <a:avLst/>
          </a:prstGeom>
          <a:noFill/>
        </p:spPr>
        <p:txBody>
          <a:bodyPr wrap="none" rtlCol="0">
            <a:spAutoFit/>
          </a:bodyPr>
          <a:lstStyle/>
          <a:p>
            <a:endParaRPr lang="en-US" dirty="0"/>
          </a:p>
        </p:txBody>
      </p:sp>
      <p:sp>
        <p:nvSpPr>
          <p:cNvPr id="10" name="TextBox 9">
            <a:extLst>
              <a:ext uri="{FF2B5EF4-FFF2-40B4-BE49-F238E27FC236}">
                <a16:creationId xmlns:a16="http://schemas.microsoft.com/office/drawing/2014/main" id="{3B00A90B-C51D-0E7B-14D4-8D917CD1AD84}"/>
              </a:ext>
            </a:extLst>
          </p:cNvPr>
          <p:cNvSpPr txBox="1"/>
          <p:nvPr/>
        </p:nvSpPr>
        <p:spPr>
          <a:xfrm>
            <a:off x="228600" y="851848"/>
            <a:ext cx="6935523" cy="400110"/>
          </a:xfrm>
          <a:prstGeom prst="rect">
            <a:avLst/>
          </a:prstGeom>
          <a:noFill/>
        </p:spPr>
        <p:txBody>
          <a:bodyPr wrap="square">
            <a:spAutoFit/>
          </a:bodyPr>
          <a:lstStyle/>
          <a:p>
            <a:r>
              <a:rPr lang="zh-CN" altLang="en-US" sz="2000" dirty="0">
                <a:solidFill>
                  <a:srgbClr val="0432FF"/>
                </a:solidFill>
                <a:latin typeface="KaiTi" panose="02010609060101010101" pitchFamily="49" charset="-122"/>
                <a:ea typeface="KaiTi" panose="02010609060101010101" pitchFamily="49" charset="-122"/>
                <a:cs typeface="Calibri" panose="020F0502020204030204" pitchFamily="34" charset="0"/>
              </a:rPr>
              <a:t>公式是文字论述的升华，科学表达的进阶形式。</a:t>
            </a:r>
            <a:endParaRPr lang="en-US" sz="2000" dirty="0">
              <a:solidFill>
                <a:srgbClr val="0432FF"/>
              </a:solidFill>
              <a:latin typeface="KaiTi" panose="02010609060101010101" pitchFamily="49" charset="-122"/>
              <a:ea typeface="KaiTi" panose="02010609060101010101" pitchFamily="49" charset="-122"/>
              <a:cs typeface="Calibri" panose="020F0502020204030204" pitchFamily="34" charset="0"/>
            </a:endParaRPr>
          </a:p>
        </p:txBody>
      </p:sp>
      <p:cxnSp>
        <p:nvCxnSpPr>
          <p:cNvPr id="79" name="Straight Connector 78">
            <a:extLst>
              <a:ext uri="{FF2B5EF4-FFF2-40B4-BE49-F238E27FC236}">
                <a16:creationId xmlns:a16="http://schemas.microsoft.com/office/drawing/2014/main" id="{52A76D5C-A78A-90EC-CA21-FB2E2D1A9C02}"/>
              </a:ext>
            </a:extLst>
          </p:cNvPr>
          <p:cNvCxnSpPr>
            <a:cxnSpLocks/>
          </p:cNvCxnSpPr>
          <p:nvPr/>
        </p:nvCxnSpPr>
        <p:spPr>
          <a:xfrm>
            <a:off x="5140730" y="4974608"/>
            <a:ext cx="320040" cy="0"/>
          </a:xfrm>
          <a:prstGeom prst="line">
            <a:avLst/>
          </a:prstGeom>
          <a:ln>
            <a:solidFill>
              <a:srgbClr val="C0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95" name="Straight Connector 94">
            <a:extLst>
              <a:ext uri="{FF2B5EF4-FFF2-40B4-BE49-F238E27FC236}">
                <a16:creationId xmlns:a16="http://schemas.microsoft.com/office/drawing/2014/main" id="{42B0F620-8076-11C3-04DC-F0D8950D0404}"/>
              </a:ext>
            </a:extLst>
          </p:cNvPr>
          <p:cNvCxnSpPr>
            <a:cxnSpLocks/>
          </p:cNvCxnSpPr>
          <p:nvPr/>
        </p:nvCxnSpPr>
        <p:spPr>
          <a:xfrm>
            <a:off x="3657600" y="1481165"/>
            <a:ext cx="1070114" cy="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sp>
        <p:nvSpPr>
          <p:cNvPr id="15" name="TextBox 14">
            <a:extLst>
              <a:ext uri="{FF2B5EF4-FFF2-40B4-BE49-F238E27FC236}">
                <a16:creationId xmlns:a16="http://schemas.microsoft.com/office/drawing/2014/main" id="{EEEBCFE7-04EB-858F-0726-E08B7165B212}"/>
              </a:ext>
            </a:extLst>
          </p:cNvPr>
          <p:cNvSpPr txBox="1"/>
          <p:nvPr/>
        </p:nvSpPr>
        <p:spPr>
          <a:xfrm>
            <a:off x="4953000" y="1264384"/>
            <a:ext cx="4109300" cy="1631216"/>
          </a:xfrm>
          <a:prstGeom prst="rect">
            <a:avLst/>
          </a:prstGeom>
          <a:noFill/>
        </p:spPr>
        <p:txBody>
          <a:bodyPr wrap="square" rtlCol="0">
            <a:spAutoFit/>
          </a:bodyPr>
          <a:lstStyle/>
          <a:p>
            <a:r>
              <a:rPr lang="zh-CN" altLang="en-US" sz="2000" dirty="0">
                <a:solidFill>
                  <a:srgbClr val="C00000"/>
                </a:solidFill>
                <a:latin typeface="KaiTi" panose="02010609060101010101" pitchFamily="49" charset="-122"/>
                <a:ea typeface="KaiTi" panose="02010609060101010101" pitchFamily="49" charset="-122"/>
              </a:rPr>
              <a:t>通过将关键符号穿插在正文叙述，可降低公式的突兀，使其语义上更连贯，提升整体可读性。</a:t>
            </a:r>
            <a:endParaRPr lang="en-US" altLang="zh-CN" sz="2000" dirty="0">
              <a:solidFill>
                <a:srgbClr val="C00000"/>
              </a:solidFill>
              <a:latin typeface="KaiTi" panose="02010609060101010101" pitchFamily="49" charset="-122"/>
              <a:ea typeface="KaiTi" panose="02010609060101010101" pitchFamily="49" charset="-122"/>
            </a:endParaRPr>
          </a:p>
          <a:p>
            <a:endParaRPr lang="en-US" sz="2000" dirty="0">
              <a:solidFill>
                <a:srgbClr val="C00000"/>
              </a:solidFill>
              <a:latin typeface="KaiTi" panose="02010609060101010101" pitchFamily="49" charset="-122"/>
              <a:ea typeface="KaiTi" panose="02010609060101010101" pitchFamily="49" charset="-122"/>
            </a:endParaRPr>
          </a:p>
          <a:p>
            <a:r>
              <a:rPr lang="zh-CN" altLang="en-US" sz="2000" dirty="0">
                <a:solidFill>
                  <a:srgbClr val="C00000"/>
                </a:solidFill>
                <a:latin typeface="KaiTi" panose="02010609060101010101" pitchFamily="49" charset="-122"/>
                <a:ea typeface="KaiTi" panose="02010609060101010101" pitchFamily="49" charset="-122"/>
              </a:rPr>
              <a:t>公式中每个符号都要必须解释清楚。</a:t>
            </a:r>
            <a:endParaRPr lang="en-US" sz="2000" dirty="0">
              <a:solidFill>
                <a:srgbClr val="C00000"/>
              </a:solidFill>
              <a:latin typeface="KaiTi" panose="02010609060101010101" pitchFamily="49" charset="-122"/>
              <a:ea typeface="KaiTi" panose="02010609060101010101" pitchFamily="49" charset="-122"/>
            </a:endParaRPr>
          </a:p>
        </p:txBody>
      </p:sp>
      <p:cxnSp>
        <p:nvCxnSpPr>
          <p:cNvPr id="18" name="Straight Connector 17">
            <a:extLst>
              <a:ext uri="{FF2B5EF4-FFF2-40B4-BE49-F238E27FC236}">
                <a16:creationId xmlns:a16="http://schemas.microsoft.com/office/drawing/2014/main" id="{A5BB30B2-60CB-5A00-9A78-044A4D340CBC}"/>
              </a:ext>
            </a:extLst>
          </p:cNvPr>
          <p:cNvCxnSpPr>
            <a:cxnSpLocks/>
          </p:cNvCxnSpPr>
          <p:nvPr/>
        </p:nvCxnSpPr>
        <p:spPr>
          <a:xfrm>
            <a:off x="1634831" y="1712079"/>
            <a:ext cx="1119918" cy="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sp>
        <p:nvSpPr>
          <p:cNvPr id="20" name="TextBox 19">
            <a:extLst>
              <a:ext uri="{FF2B5EF4-FFF2-40B4-BE49-F238E27FC236}">
                <a16:creationId xmlns:a16="http://schemas.microsoft.com/office/drawing/2014/main" id="{57365A37-3BDA-5551-CB9A-7B73318CAB6A}"/>
              </a:ext>
            </a:extLst>
          </p:cNvPr>
          <p:cNvSpPr txBox="1"/>
          <p:nvPr/>
        </p:nvSpPr>
        <p:spPr>
          <a:xfrm>
            <a:off x="279992" y="3011269"/>
            <a:ext cx="8635408" cy="646331"/>
          </a:xfrm>
          <a:prstGeom prst="rect">
            <a:avLst/>
          </a:prstGeom>
          <a:noFill/>
        </p:spPr>
        <p:txBody>
          <a:bodyPr wrap="square">
            <a:spAutoFit/>
          </a:bodyPr>
          <a:lstStyle/>
          <a:p>
            <a:r>
              <a:rPr lang="zh-CN" altLang="en-US" sz="1800" dirty="0">
                <a:solidFill>
                  <a:srgbClr val="C00000"/>
                </a:solidFill>
                <a:latin typeface="Calibri" panose="020F0502020204030204" pitchFamily="34" charset="0"/>
                <a:ea typeface="KaiTi" panose="02010609060101010101" pitchFamily="49" charset="-122"/>
                <a:cs typeface="Calibri" panose="020F0502020204030204" pitchFamily="34" charset="0"/>
              </a:rPr>
              <a:t>符号规则：变量使用斜体（如 </a:t>
            </a:r>
            <a:r>
              <a:rPr lang="en-US" sz="1800" i="1" dirty="0">
                <a:solidFill>
                  <a:srgbClr val="C00000"/>
                </a:solidFill>
                <a:latin typeface="Calibri" panose="020F0502020204030204" pitchFamily="34" charset="0"/>
                <a:ea typeface="KaiTi" panose="02010609060101010101" pitchFamily="49" charset="-122"/>
                <a:cs typeface="Calibri" panose="020F0502020204030204" pitchFamily="34" charset="0"/>
              </a:rPr>
              <a:t>x,</a:t>
            </a:r>
            <a:r>
              <a:rPr lang="zh-CN" altLang="en-US" sz="1800" i="1" dirty="0">
                <a:solidFill>
                  <a:srgbClr val="C00000"/>
                </a:solidFill>
                <a:latin typeface="Calibri" panose="020F0502020204030204" pitchFamily="34" charset="0"/>
                <a:ea typeface="KaiTi" panose="02010609060101010101" pitchFamily="49" charset="-122"/>
                <a:cs typeface="Calibri" panose="020F0502020204030204" pitchFamily="34" charset="0"/>
              </a:rPr>
              <a:t> </a:t>
            </a:r>
            <a:r>
              <a:rPr lang="en-US" sz="1800" i="1" dirty="0">
                <a:solidFill>
                  <a:srgbClr val="C00000"/>
                </a:solidFill>
                <a:latin typeface="Calibri" panose="020F0502020204030204" pitchFamily="34" charset="0"/>
                <a:ea typeface="KaiTi" panose="02010609060101010101" pitchFamily="49" charset="-122"/>
                <a:cs typeface="Calibri" panose="020F0502020204030204" pitchFamily="34" charset="0"/>
              </a:rPr>
              <a:t>y,</a:t>
            </a:r>
            <a:r>
              <a:rPr lang="zh-CN" altLang="en-US" sz="1800" i="1" dirty="0">
                <a:solidFill>
                  <a:srgbClr val="C00000"/>
                </a:solidFill>
                <a:latin typeface="Calibri" panose="020F0502020204030204" pitchFamily="34" charset="0"/>
                <a:ea typeface="KaiTi" panose="02010609060101010101" pitchFamily="49" charset="-122"/>
                <a:cs typeface="Calibri" panose="020F0502020204030204" pitchFamily="34" charset="0"/>
              </a:rPr>
              <a:t> </a:t>
            </a:r>
            <a:r>
              <a:rPr lang="en-US" sz="1800" i="1" dirty="0">
                <a:solidFill>
                  <a:srgbClr val="C00000"/>
                </a:solidFill>
                <a:latin typeface="Calibri" panose="020F0502020204030204" pitchFamily="34" charset="0"/>
                <a:ea typeface="KaiTi" panose="02010609060101010101" pitchFamily="49" charset="-122"/>
                <a:cs typeface="Calibri" panose="020F0502020204030204" pitchFamily="34" charset="0"/>
              </a:rPr>
              <a:t>z</a:t>
            </a:r>
            <a:r>
              <a:rPr lang="en-US" sz="1800" dirty="0">
                <a:solidFill>
                  <a:srgbClr val="C00000"/>
                </a:solidFill>
                <a:latin typeface="Calibri" panose="020F0502020204030204" pitchFamily="34" charset="0"/>
                <a:ea typeface="KaiTi" panose="02010609060101010101" pitchFamily="49" charset="-122"/>
                <a:cs typeface="Calibri" panose="020F0502020204030204" pitchFamily="34" charset="0"/>
              </a:rPr>
              <a:t>），</a:t>
            </a:r>
            <a:r>
              <a:rPr lang="zh-CN" altLang="en-US" sz="1800" dirty="0">
                <a:solidFill>
                  <a:srgbClr val="C00000"/>
                </a:solidFill>
                <a:latin typeface="Calibri" panose="020F0502020204030204" pitchFamily="34" charset="0"/>
                <a:ea typeface="KaiTi" panose="02010609060101010101" pitchFamily="49" charset="-122"/>
                <a:cs typeface="Calibri" panose="020F0502020204030204" pitchFamily="34" charset="0"/>
              </a:rPr>
              <a:t>函数名、单位用正体（如 </a:t>
            </a:r>
            <a:r>
              <a:rPr lang="en-US" sz="1800" dirty="0">
                <a:solidFill>
                  <a:srgbClr val="C00000"/>
                </a:solidFill>
                <a:latin typeface="Calibri" panose="020F0502020204030204" pitchFamily="34" charset="0"/>
                <a:ea typeface="KaiTi" panose="02010609060101010101" pitchFamily="49" charset="-122"/>
                <a:cs typeface="Calibri" panose="020F0502020204030204" pitchFamily="34" charset="0"/>
              </a:rPr>
              <a:t>sin,</a:t>
            </a:r>
            <a:r>
              <a:rPr lang="zh-CN" altLang="en-US" sz="1800" dirty="0">
                <a:solidFill>
                  <a:srgbClr val="C00000"/>
                </a:solidFill>
                <a:latin typeface="Calibri" panose="020F0502020204030204" pitchFamily="34" charset="0"/>
                <a:ea typeface="KaiTi" panose="02010609060101010101" pitchFamily="49" charset="-122"/>
                <a:cs typeface="Calibri" panose="020F0502020204030204" pitchFamily="34" charset="0"/>
              </a:rPr>
              <a:t> </a:t>
            </a:r>
            <a:r>
              <a:rPr lang="en-US" sz="1800" dirty="0">
                <a:solidFill>
                  <a:srgbClr val="C00000"/>
                </a:solidFill>
                <a:latin typeface="Calibri" panose="020F0502020204030204" pitchFamily="34" charset="0"/>
                <a:ea typeface="KaiTi" panose="02010609060101010101" pitchFamily="49" charset="-122"/>
                <a:cs typeface="Calibri" panose="020F0502020204030204" pitchFamily="34" charset="0"/>
              </a:rPr>
              <a:t>cos,</a:t>
            </a:r>
            <a:r>
              <a:rPr lang="zh-CN" altLang="en-US" sz="1800" dirty="0">
                <a:solidFill>
                  <a:srgbClr val="C00000"/>
                </a:solidFill>
                <a:latin typeface="Calibri" panose="020F0502020204030204" pitchFamily="34" charset="0"/>
                <a:ea typeface="KaiTi" panose="02010609060101010101" pitchFamily="49" charset="-122"/>
                <a:cs typeface="Calibri" panose="020F0502020204030204" pitchFamily="34" charset="0"/>
              </a:rPr>
              <a:t> </a:t>
            </a:r>
            <a:r>
              <a:rPr lang="en-US" sz="1800" dirty="0">
                <a:solidFill>
                  <a:srgbClr val="C00000"/>
                </a:solidFill>
                <a:latin typeface="Calibri" panose="020F0502020204030204" pitchFamily="34" charset="0"/>
                <a:ea typeface="KaiTi" panose="02010609060101010101" pitchFamily="49" charset="-122"/>
                <a:cs typeface="Calibri" panose="020F0502020204030204" pitchFamily="34" charset="0"/>
              </a:rPr>
              <a:t>log, </a:t>
            </a:r>
            <a:r>
              <a:rPr lang="en-US" altLang="zh-CN" sz="1800" dirty="0" err="1">
                <a:solidFill>
                  <a:srgbClr val="C00000"/>
                </a:solidFill>
                <a:latin typeface="Calibri" panose="020F0502020204030204" pitchFamily="34" charset="0"/>
                <a:ea typeface="KaiTi" panose="02010609060101010101" pitchFamily="49" charset="-122"/>
                <a:cs typeface="Calibri" panose="020F0502020204030204" pitchFamily="34" charset="0"/>
              </a:rPr>
              <a:t>μ</a:t>
            </a:r>
            <a:r>
              <a:rPr lang="en-US" sz="1800" dirty="0" err="1">
                <a:solidFill>
                  <a:srgbClr val="C00000"/>
                </a:solidFill>
                <a:latin typeface="Calibri" panose="020F0502020204030204" pitchFamily="34" charset="0"/>
                <a:ea typeface="KaiTi" panose="02010609060101010101" pitchFamily="49" charset="-122"/>
                <a:cs typeface="Calibri" panose="020F0502020204030204" pitchFamily="34" charset="0"/>
              </a:rPr>
              <a:t>m</a:t>
            </a:r>
            <a:r>
              <a:rPr lang="zh-CN" altLang="en-US" sz="1800" dirty="0">
                <a:solidFill>
                  <a:srgbClr val="C00000"/>
                </a:solidFill>
                <a:latin typeface="Calibri" panose="020F0502020204030204" pitchFamily="34" charset="0"/>
                <a:ea typeface="KaiTi" panose="02010609060101010101" pitchFamily="49" charset="-122"/>
                <a:cs typeface="Calibri" panose="020F0502020204030204" pitchFamily="34" charset="0"/>
              </a:rPr>
              <a:t>），矩阵和向量分别用大小粗体（如 </a:t>
            </a:r>
            <a:r>
              <a:rPr lang="en-US" altLang="zh-CN" sz="1800" b="1" dirty="0">
                <a:solidFill>
                  <a:srgbClr val="C00000"/>
                </a:solidFill>
                <a:latin typeface="Calibri" panose="020F0502020204030204" pitchFamily="34" charset="0"/>
                <a:ea typeface="KaiTi" panose="02010609060101010101" pitchFamily="49" charset="-122"/>
                <a:cs typeface="Calibri" panose="020F0502020204030204" pitchFamily="34" charset="0"/>
              </a:rPr>
              <a:t>D, r, d</a:t>
            </a:r>
            <a:r>
              <a:rPr lang="en-US" sz="1800" dirty="0">
                <a:solidFill>
                  <a:srgbClr val="C00000"/>
                </a:solidFill>
                <a:latin typeface="Calibri" panose="020F0502020204030204" pitchFamily="34" charset="0"/>
                <a:ea typeface="KaiTi" panose="02010609060101010101" pitchFamily="49" charset="-122"/>
                <a:cs typeface="Calibri" panose="020F0502020204030204" pitchFamily="34" charset="0"/>
              </a:rPr>
              <a:t>）</a:t>
            </a:r>
            <a:r>
              <a:rPr lang="zh-CN" altLang="en-US" sz="1800" dirty="0">
                <a:solidFill>
                  <a:srgbClr val="C00000"/>
                </a:solidFill>
                <a:latin typeface="Calibri" panose="020F0502020204030204" pitchFamily="34" charset="0"/>
                <a:ea typeface="KaiTi" panose="02010609060101010101" pitchFamily="49" charset="-122"/>
                <a:cs typeface="Calibri" panose="020F0502020204030204" pitchFamily="34" charset="0"/>
              </a:rPr>
              <a:t>。在正文中，要避免同一符号多义或歧义。</a:t>
            </a:r>
            <a:endParaRPr lang="en-US" altLang="zh-CN" sz="1800" dirty="0">
              <a:solidFill>
                <a:srgbClr val="C00000"/>
              </a:solidFill>
              <a:latin typeface="Calibri" panose="020F0502020204030204" pitchFamily="34" charset="0"/>
              <a:ea typeface="KaiTi" panose="02010609060101010101" pitchFamily="49" charset="-122"/>
              <a:cs typeface="Calibri" panose="020F0502020204030204" pitchFamily="34" charset="0"/>
            </a:endParaRPr>
          </a:p>
        </p:txBody>
      </p:sp>
      <p:sp>
        <p:nvSpPr>
          <p:cNvPr id="21" name="TextBox 20">
            <a:extLst>
              <a:ext uri="{FF2B5EF4-FFF2-40B4-BE49-F238E27FC236}">
                <a16:creationId xmlns:a16="http://schemas.microsoft.com/office/drawing/2014/main" id="{B0ECF482-96B7-D549-18CD-A30271B46E66}"/>
              </a:ext>
            </a:extLst>
          </p:cNvPr>
          <p:cNvSpPr txBox="1"/>
          <p:nvPr/>
        </p:nvSpPr>
        <p:spPr>
          <a:xfrm>
            <a:off x="57968" y="4130620"/>
            <a:ext cx="5110536" cy="1538883"/>
          </a:xfrm>
          <a:prstGeom prst="rect">
            <a:avLst/>
          </a:prstGeom>
          <a:noFill/>
        </p:spPr>
        <p:txBody>
          <a:bodyPr wrap="square">
            <a:spAutoFit/>
          </a:bodyPr>
          <a:lstStyle/>
          <a:p>
            <a:endParaRPr lang="en-US" altLang="zh-CN" sz="2000" dirty="0">
              <a:solidFill>
                <a:srgbClr val="0432FF"/>
              </a:solidFill>
              <a:latin typeface="KaiTi" panose="02010609060101010101" pitchFamily="49" charset="-122"/>
              <a:ea typeface="KaiTi" panose="02010609060101010101" pitchFamily="49" charset="-122"/>
              <a:cs typeface="Calibri" panose="020F0502020204030204" pitchFamily="34" charset="0"/>
            </a:endParaRPr>
          </a:p>
          <a:p>
            <a:r>
              <a:rPr lang="zh-CN" altLang="en-US" sz="2000" dirty="0">
                <a:solidFill>
                  <a:srgbClr val="0432FF"/>
                </a:solidFill>
                <a:latin typeface="KaiTi" panose="02010609060101010101" pitchFamily="49" charset="-122"/>
                <a:ea typeface="KaiTi" panose="02010609060101010101" pitchFamily="49" charset="-122"/>
                <a:cs typeface="Calibri" panose="020F0502020204030204" pitchFamily="34" charset="0"/>
              </a:rPr>
              <a:t>常用于引导、解释公式的词汇</a:t>
            </a:r>
            <a:r>
              <a:rPr lang="zh-CN" altLang="en-US" sz="2000" b="1" dirty="0">
                <a:solidFill>
                  <a:srgbClr val="0432FF"/>
                </a:solidFill>
                <a:latin typeface="KaiTi" panose="02010609060101010101" pitchFamily="49" charset="-122"/>
                <a:ea typeface="KaiTi" panose="02010609060101010101" pitchFamily="49" charset="-122"/>
                <a:cs typeface="Calibri" panose="020F0502020204030204" pitchFamily="34" charset="0"/>
              </a:rPr>
              <a:t>：</a:t>
            </a:r>
            <a:endParaRPr lang="en-US" altLang="zh-CN" sz="2000" b="1" dirty="0">
              <a:solidFill>
                <a:srgbClr val="0432FF"/>
              </a:solidFill>
              <a:latin typeface="KaiTi" panose="02010609060101010101" pitchFamily="49" charset="-122"/>
              <a:ea typeface="KaiTi" panose="02010609060101010101" pitchFamily="49" charset="-122"/>
              <a:cs typeface="Calibri" panose="020F0502020204030204" pitchFamily="34" charset="0"/>
            </a:endParaRPr>
          </a:p>
          <a:p>
            <a:r>
              <a:rPr lang="en-US" sz="1800" dirty="0">
                <a:solidFill>
                  <a:srgbClr val="0432FF"/>
                </a:solidFill>
                <a:latin typeface="Calibri" panose="020F0502020204030204" pitchFamily="34" charset="0"/>
                <a:ea typeface="KaiTi" panose="02010609060101010101" pitchFamily="49" charset="-122"/>
                <a:cs typeface="Calibri" panose="020F0502020204030204" pitchFamily="34" charset="0"/>
              </a:rPr>
              <a:t>is given by, is calculated by, is</a:t>
            </a:r>
            <a:r>
              <a:rPr lang="zh-CN" altLang="en-US" sz="1800" dirty="0">
                <a:solidFill>
                  <a:srgbClr val="0432FF"/>
                </a:solidFill>
                <a:latin typeface="Calibri" panose="020F0502020204030204" pitchFamily="34" charset="0"/>
                <a:ea typeface="KaiTi" panose="02010609060101010101" pitchFamily="49" charset="-122"/>
                <a:cs typeface="Calibri" panose="020F0502020204030204" pitchFamily="34" charset="0"/>
              </a:rPr>
              <a:t> </a:t>
            </a:r>
            <a:r>
              <a:rPr lang="en-US" sz="1800" dirty="0">
                <a:solidFill>
                  <a:srgbClr val="0432FF"/>
                </a:solidFill>
                <a:latin typeface="Calibri" panose="020F0502020204030204" pitchFamily="34" charset="0"/>
                <a:ea typeface="KaiTi" panose="02010609060101010101" pitchFamily="49" charset="-122"/>
                <a:cs typeface="Calibri" panose="020F0502020204030204" pitchFamily="34" charset="0"/>
              </a:rPr>
              <a:t>defined as, can be written as</a:t>
            </a:r>
            <a:r>
              <a:rPr lang="zh-CN" altLang="en-US" sz="1800" dirty="0">
                <a:solidFill>
                  <a:srgbClr val="0432FF"/>
                </a:solidFill>
                <a:latin typeface="Calibri" panose="020F0502020204030204" pitchFamily="34" charset="0"/>
                <a:ea typeface="KaiTi" panose="02010609060101010101" pitchFamily="49" charset="-122"/>
                <a:cs typeface="Calibri" panose="020F0502020204030204" pitchFamily="34" charset="0"/>
              </a:rPr>
              <a:t> </a:t>
            </a:r>
            <a:r>
              <a:rPr lang="en-US" altLang="zh-CN" sz="1800" dirty="0">
                <a:solidFill>
                  <a:srgbClr val="0432FF"/>
                </a:solidFill>
                <a:latin typeface="Calibri" panose="020F0502020204030204" pitchFamily="34" charset="0"/>
                <a:ea typeface="KaiTi" panose="02010609060101010101" pitchFamily="49" charset="-122"/>
                <a:cs typeface="Calibri" panose="020F0502020204030204" pitchFamily="34" charset="0"/>
              </a:rPr>
              <a:t>(as)</a:t>
            </a:r>
            <a:r>
              <a:rPr lang="en-US" sz="1800" dirty="0">
                <a:solidFill>
                  <a:srgbClr val="0432FF"/>
                </a:solidFill>
                <a:latin typeface="Calibri" panose="020F0502020204030204" pitchFamily="34" charset="0"/>
                <a:ea typeface="KaiTi" panose="02010609060101010101" pitchFamily="49" charset="-122"/>
                <a:cs typeface="Calibri" panose="020F0502020204030204" pitchFamily="34" charset="0"/>
              </a:rPr>
              <a:t>, leads to, …</a:t>
            </a:r>
          </a:p>
          <a:p>
            <a:r>
              <a:rPr lang="en-US" sz="1800" dirty="0">
                <a:solidFill>
                  <a:srgbClr val="0432FF"/>
                </a:solidFill>
                <a:latin typeface="Calibri" panose="020F0502020204030204" pitchFamily="34" charset="0"/>
                <a:ea typeface="KaiTi" panose="02010609060101010101" pitchFamily="49" charset="-122"/>
                <a:cs typeface="Calibri" panose="020F0502020204030204" pitchFamily="34" charset="0"/>
              </a:rPr>
              <a:t>Substituting … into …, solve, obtain, hence, thus, …</a:t>
            </a:r>
          </a:p>
        </p:txBody>
      </p:sp>
      <p:cxnSp>
        <p:nvCxnSpPr>
          <p:cNvPr id="30" name="Straight Connector 29">
            <a:extLst>
              <a:ext uri="{FF2B5EF4-FFF2-40B4-BE49-F238E27FC236}">
                <a16:creationId xmlns:a16="http://schemas.microsoft.com/office/drawing/2014/main" id="{9C095F86-B780-2B2A-2EE2-39E7F4F407D4}"/>
              </a:ext>
            </a:extLst>
          </p:cNvPr>
          <p:cNvCxnSpPr>
            <a:cxnSpLocks/>
          </p:cNvCxnSpPr>
          <p:nvPr/>
        </p:nvCxnSpPr>
        <p:spPr>
          <a:xfrm>
            <a:off x="7952371" y="4087505"/>
            <a:ext cx="685800" cy="0"/>
          </a:xfrm>
          <a:prstGeom prst="line">
            <a:avLst/>
          </a:prstGeom>
          <a:ln>
            <a:solidFill>
              <a:srgbClr val="0432FF"/>
            </a:solidFill>
          </a:ln>
          <a:effectLst/>
        </p:spPr>
        <p:style>
          <a:lnRef idx="2">
            <a:schemeClr val="accent1"/>
          </a:lnRef>
          <a:fillRef idx="0">
            <a:schemeClr val="accent1"/>
          </a:fillRef>
          <a:effectRef idx="1">
            <a:schemeClr val="accent1"/>
          </a:effectRef>
          <a:fontRef idx="minor">
            <a:schemeClr val="tx1"/>
          </a:fontRef>
        </p:style>
      </p:cxnSp>
      <p:cxnSp>
        <p:nvCxnSpPr>
          <p:cNvPr id="32" name="Straight Connector 31">
            <a:extLst>
              <a:ext uri="{FF2B5EF4-FFF2-40B4-BE49-F238E27FC236}">
                <a16:creationId xmlns:a16="http://schemas.microsoft.com/office/drawing/2014/main" id="{DB65D3F8-8291-4557-0599-6597D26556C6}"/>
              </a:ext>
            </a:extLst>
          </p:cNvPr>
          <p:cNvCxnSpPr>
            <a:cxnSpLocks/>
          </p:cNvCxnSpPr>
          <p:nvPr/>
        </p:nvCxnSpPr>
        <p:spPr>
          <a:xfrm>
            <a:off x="8104771" y="4636825"/>
            <a:ext cx="740392" cy="0"/>
          </a:xfrm>
          <a:prstGeom prst="line">
            <a:avLst/>
          </a:prstGeom>
          <a:ln>
            <a:solidFill>
              <a:srgbClr val="0432FF"/>
            </a:solidFill>
          </a:ln>
          <a:effectLst/>
        </p:spPr>
        <p:style>
          <a:lnRef idx="2">
            <a:schemeClr val="accent1"/>
          </a:lnRef>
          <a:fillRef idx="0">
            <a:schemeClr val="accent1"/>
          </a:fillRef>
          <a:effectRef idx="1">
            <a:schemeClr val="accent1"/>
          </a:effectRef>
          <a:fontRef idx="minor">
            <a:schemeClr val="tx1"/>
          </a:fontRef>
        </p:style>
      </p:cxnSp>
      <p:cxnSp>
        <p:nvCxnSpPr>
          <p:cNvPr id="34" name="Straight Connector 33">
            <a:extLst>
              <a:ext uri="{FF2B5EF4-FFF2-40B4-BE49-F238E27FC236}">
                <a16:creationId xmlns:a16="http://schemas.microsoft.com/office/drawing/2014/main" id="{C6E5A916-F03D-36B5-1E79-C4496CF53D30}"/>
              </a:ext>
            </a:extLst>
          </p:cNvPr>
          <p:cNvCxnSpPr>
            <a:cxnSpLocks/>
          </p:cNvCxnSpPr>
          <p:nvPr/>
        </p:nvCxnSpPr>
        <p:spPr>
          <a:xfrm>
            <a:off x="6725211" y="6056687"/>
            <a:ext cx="438912" cy="0"/>
          </a:xfrm>
          <a:prstGeom prst="line">
            <a:avLst/>
          </a:prstGeom>
          <a:ln>
            <a:solidFill>
              <a:srgbClr val="0432FF"/>
            </a:solidFill>
          </a:ln>
          <a:effectLst/>
        </p:spPr>
        <p:style>
          <a:lnRef idx="2">
            <a:schemeClr val="accent1"/>
          </a:lnRef>
          <a:fillRef idx="0">
            <a:schemeClr val="accent1"/>
          </a:fillRef>
          <a:effectRef idx="1">
            <a:schemeClr val="accent1"/>
          </a:effectRef>
          <a:fontRef idx="minor">
            <a:schemeClr val="tx1"/>
          </a:fontRef>
        </p:style>
      </p:cxnSp>
      <p:sp>
        <p:nvSpPr>
          <p:cNvPr id="38" name="TextBox 37">
            <a:extLst>
              <a:ext uri="{FF2B5EF4-FFF2-40B4-BE49-F238E27FC236}">
                <a16:creationId xmlns:a16="http://schemas.microsoft.com/office/drawing/2014/main" id="{9129D4E4-A913-D034-44C9-8F9D7FA660DA}"/>
              </a:ext>
            </a:extLst>
          </p:cNvPr>
          <p:cNvSpPr txBox="1"/>
          <p:nvPr/>
        </p:nvSpPr>
        <p:spPr>
          <a:xfrm>
            <a:off x="9321421" y="4940490"/>
            <a:ext cx="184731" cy="461665"/>
          </a:xfrm>
          <a:prstGeom prst="rect">
            <a:avLst/>
          </a:prstGeom>
          <a:noFill/>
        </p:spPr>
        <p:txBody>
          <a:bodyPr wrap="none" rtlCol="0">
            <a:spAutoFit/>
          </a:bodyPr>
          <a:lstStyle/>
          <a:p>
            <a:endParaRPr lang="en-US" dirty="0"/>
          </a:p>
        </p:txBody>
      </p:sp>
      <p:cxnSp>
        <p:nvCxnSpPr>
          <p:cNvPr id="2" name="Straight Connector 1">
            <a:extLst>
              <a:ext uri="{FF2B5EF4-FFF2-40B4-BE49-F238E27FC236}">
                <a16:creationId xmlns:a16="http://schemas.microsoft.com/office/drawing/2014/main" id="{EF8AC76E-A1D5-25D8-BB9B-4F18B95355EC}"/>
              </a:ext>
            </a:extLst>
          </p:cNvPr>
          <p:cNvCxnSpPr>
            <a:cxnSpLocks/>
          </p:cNvCxnSpPr>
          <p:nvPr/>
        </p:nvCxnSpPr>
        <p:spPr>
          <a:xfrm>
            <a:off x="906440" y="2639704"/>
            <a:ext cx="3821274" cy="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350D7EF2-D9E8-EECB-86B6-4BD1321C66A3}"/>
              </a:ext>
            </a:extLst>
          </p:cNvPr>
          <p:cNvCxnSpPr>
            <a:cxnSpLocks/>
          </p:cNvCxnSpPr>
          <p:nvPr/>
        </p:nvCxnSpPr>
        <p:spPr>
          <a:xfrm>
            <a:off x="762000" y="2881952"/>
            <a:ext cx="3965714" cy="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pic>
        <p:nvPicPr>
          <p:cNvPr id="14" name="Picture 13">
            <a:extLst>
              <a:ext uri="{FF2B5EF4-FFF2-40B4-BE49-F238E27FC236}">
                <a16:creationId xmlns:a16="http://schemas.microsoft.com/office/drawing/2014/main" id="{3B42DFDB-DFED-5C93-468C-0F2C21906597}"/>
              </a:ext>
            </a:extLst>
          </p:cNvPr>
          <p:cNvPicPr>
            <a:picLocks noChangeAspect="1"/>
          </p:cNvPicPr>
          <p:nvPr/>
        </p:nvPicPr>
        <p:blipFill>
          <a:blip r:embed="rId5"/>
          <a:srcRect l="2475" t="56862" b="16439"/>
          <a:stretch>
            <a:fillRect/>
          </a:stretch>
        </p:blipFill>
        <p:spPr>
          <a:xfrm>
            <a:off x="5467341" y="4116449"/>
            <a:ext cx="3600136" cy="289503"/>
          </a:xfrm>
          <a:prstGeom prst="rect">
            <a:avLst/>
          </a:prstGeom>
        </p:spPr>
      </p:pic>
    </p:spTree>
    <p:extLst>
      <p:ext uri="{BB962C8B-B14F-4D97-AF65-F5344CB8AC3E}">
        <p14:creationId xmlns:p14="http://schemas.microsoft.com/office/powerpoint/2010/main" val="15935809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395E02-3B22-DB4F-0D2B-810D722DB248}"/>
            </a:ext>
          </a:extLst>
        </p:cNvPr>
        <p:cNvGrpSpPr/>
        <p:nvPr/>
      </p:nvGrpSpPr>
      <p:grpSpPr>
        <a:xfrm>
          <a:off x="0" y="0"/>
          <a:ext cx="0" cy="0"/>
          <a:chOff x="0" y="0"/>
          <a:chExt cx="0" cy="0"/>
        </a:xfrm>
      </p:grpSpPr>
      <p:pic>
        <p:nvPicPr>
          <p:cNvPr id="22" name="Picture 21">
            <a:extLst>
              <a:ext uri="{FF2B5EF4-FFF2-40B4-BE49-F238E27FC236}">
                <a16:creationId xmlns:a16="http://schemas.microsoft.com/office/drawing/2014/main" id="{C0932DED-9C9B-0F2C-EBF6-106AB554845D}"/>
              </a:ext>
            </a:extLst>
          </p:cNvPr>
          <p:cNvPicPr>
            <a:picLocks noChangeAspect="1"/>
          </p:cNvPicPr>
          <p:nvPr/>
        </p:nvPicPr>
        <p:blipFill>
          <a:blip r:embed="rId3"/>
          <a:srcRect t="1687"/>
          <a:stretch>
            <a:fillRect/>
          </a:stretch>
        </p:blipFill>
        <p:spPr>
          <a:xfrm>
            <a:off x="4713220" y="2986612"/>
            <a:ext cx="3897380" cy="3576528"/>
          </a:xfrm>
          <a:prstGeom prst="rect">
            <a:avLst/>
          </a:prstGeom>
        </p:spPr>
      </p:pic>
      <p:sp>
        <p:nvSpPr>
          <p:cNvPr id="6" name="Rectangle 1">
            <a:extLst>
              <a:ext uri="{FF2B5EF4-FFF2-40B4-BE49-F238E27FC236}">
                <a16:creationId xmlns:a16="http://schemas.microsoft.com/office/drawing/2014/main" id="{DF81317F-05E3-C7ED-50D3-86BBAE012BDF}"/>
              </a:ext>
            </a:extLst>
          </p:cNvPr>
          <p:cNvSpPr txBox="1">
            <a:spLocks noChangeArrowheads="1"/>
          </p:cNvSpPr>
          <p:nvPr/>
        </p:nvSpPr>
        <p:spPr>
          <a:xfrm>
            <a:off x="-180528" y="228600"/>
            <a:ext cx="9577064" cy="504056"/>
          </a:xfrm>
          <a:prstGeom prst="rect">
            <a:avLst/>
          </a:prstGeom>
        </p:spPr>
        <p:txBody>
          <a:bodyPr/>
          <a:lstStyle>
            <a:lvl1pPr algn="l" rtl="0" eaLnBrk="0" fontAlgn="base" hangingPunct="0">
              <a:spcBef>
                <a:spcPct val="0"/>
              </a:spcBef>
              <a:spcAft>
                <a:spcPct val="0"/>
              </a:spcAft>
              <a:defRPr sz="2800">
                <a:solidFill>
                  <a:schemeClr val="tx1"/>
                </a:solidFill>
                <a:latin typeface="+mj-lt"/>
                <a:ea typeface="+mj-ea"/>
                <a:cs typeface="+mj-cs"/>
                <a:sym typeface="Helvetica Neue Light" charset="0"/>
              </a:defRPr>
            </a:lvl1pPr>
            <a:lvl2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2pPr>
            <a:lvl3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3pPr>
            <a:lvl4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4pPr>
            <a:lvl5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5pPr>
            <a:lvl6pPr marL="4572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6pPr>
            <a:lvl7pPr marL="9144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7pPr>
            <a:lvl8pPr marL="13716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8pPr>
            <a:lvl9pPr marL="18288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9pPr>
          </a:lstStyle>
          <a:p>
            <a:pPr algn="ctr" eaLnBrk="1" hangingPunct="1"/>
            <a:r>
              <a:rPr lang="zh-CN" altLang="en-US" sz="3600" b="1" dirty="0">
                <a:solidFill>
                  <a:srgbClr val="000090"/>
                </a:solidFill>
                <a:latin typeface="KaiTi" panose="02010609060101010101" pitchFamily="49" charset="-122"/>
                <a:ea typeface="KaiTi" panose="02010609060101010101" pitchFamily="49" charset="-122"/>
              </a:rPr>
              <a:t>写文章的小建议</a:t>
            </a:r>
            <a:r>
              <a:rPr lang="zh-CN" altLang="en-US" sz="3600" b="1" dirty="0">
                <a:solidFill>
                  <a:srgbClr val="000090"/>
                </a:solidFill>
                <a:latin typeface="KaiTi" panose="02010609060101010101" pitchFamily="49" charset="-122"/>
                <a:ea typeface="KaiTi" panose="02010609060101010101" pitchFamily="49" charset="-122"/>
                <a:cs typeface="+mn-cs"/>
              </a:rPr>
              <a:t>：充分使用数字、表格论述</a:t>
            </a:r>
            <a:endParaRPr lang="en-US" sz="3600" b="1" dirty="0">
              <a:solidFill>
                <a:srgbClr val="000090"/>
              </a:solidFill>
              <a:latin typeface="KaiTi" panose="02010609060101010101" pitchFamily="49" charset="-122"/>
              <a:ea typeface="KaiTi" panose="02010609060101010101" pitchFamily="49" charset="-122"/>
              <a:cs typeface="+mn-cs"/>
            </a:endParaRPr>
          </a:p>
        </p:txBody>
      </p:sp>
      <p:sp>
        <p:nvSpPr>
          <p:cNvPr id="7" name="灯片编号占位符 6">
            <a:extLst>
              <a:ext uri="{FF2B5EF4-FFF2-40B4-BE49-F238E27FC236}">
                <a16:creationId xmlns:a16="http://schemas.microsoft.com/office/drawing/2014/main" id="{221266D2-A16F-FC59-982E-7B4645EF0809}"/>
              </a:ext>
            </a:extLst>
          </p:cNvPr>
          <p:cNvSpPr>
            <a:spLocks noGrp="1"/>
          </p:cNvSpPr>
          <p:nvPr>
            <p:ph type="sldNum" sz="quarter" idx="12"/>
          </p:nvPr>
        </p:nvSpPr>
        <p:spPr/>
        <p:txBody>
          <a:bodyPr/>
          <a:lstStyle/>
          <a:p>
            <a:pPr>
              <a:defRPr/>
            </a:pPr>
            <a:fld id="{D01EE3DC-889D-CE4E-A95E-8CFA1A3DAD0A}" type="slidenum">
              <a:rPr lang="en-US" smtClean="0"/>
              <a:pPr>
                <a:defRPr/>
              </a:pPr>
              <a:t>16</a:t>
            </a:fld>
            <a:endParaRPr lang="en-US" dirty="0"/>
          </a:p>
        </p:txBody>
      </p:sp>
      <p:sp>
        <p:nvSpPr>
          <p:cNvPr id="8" name="TextBox 7">
            <a:extLst>
              <a:ext uri="{FF2B5EF4-FFF2-40B4-BE49-F238E27FC236}">
                <a16:creationId xmlns:a16="http://schemas.microsoft.com/office/drawing/2014/main" id="{CA218663-4A4B-2316-31AE-E717CC486284}"/>
              </a:ext>
            </a:extLst>
          </p:cNvPr>
          <p:cNvSpPr txBox="1"/>
          <p:nvPr/>
        </p:nvSpPr>
        <p:spPr>
          <a:xfrm>
            <a:off x="9558338" y="0"/>
            <a:ext cx="184731" cy="461665"/>
          </a:xfrm>
          <a:prstGeom prst="rect">
            <a:avLst/>
          </a:prstGeom>
          <a:noFill/>
        </p:spPr>
        <p:txBody>
          <a:bodyPr wrap="none" rtlCol="0">
            <a:spAutoFit/>
          </a:bodyPr>
          <a:lstStyle/>
          <a:p>
            <a:endParaRPr lang="en-US" dirty="0"/>
          </a:p>
        </p:txBody>
      </p:sp>
      <p:sp>
        <p:nvSpPr>
          <p:cNvPr id="3" name="TextBox 2">
            <a:extLst>
              <a:ext uri="{FF2B5EF4-FFF2-40B4-BE49-F238E27FC236}">
                <a16:creationId xmlns:a16="http://schemas.microsoft.com/office/drawing/2014/main" id="{7C8DA2FA-0E52-420D-46B7-EBCA7E2647A2}"/>
              </a:ext>
            </a:extLst>
          </p:cNvPr>
          <p:cNvSpPr txBox="1"/>
          <p:nvPr/>
        </p:nvSpPr>
        <p:spPr>
          <a:xfrm>
            <a:off x="-3605645" y="-758536"/>
            <a:ext cx="184731" cy="461665"/>
          </a:xfrm>
          <a:prstGeom prst="rect">
            <a:avLst/>
          </a:prstGeom>
          <a:noFill/>
        </p:spPr>
        <p:txBody>
          <a:bodyPr wrap="none" rtlCol="0">
            <a:spAutoFit/>
          </a:bodyPr>
          <a:lstStyle/>
          <a:p>
            <a:endParaRPr lang="en-US" dirty="0"/>
          </a:p>
        </p:txBody>
      </p:sp>
      <p:sp>
        <p:nvSpPr>
          <p:cNvPr id="9" name="TextBox 8">
            <a:extLst>
              <a:ext uri="{FF2B5EF4-FFF2-40B4-BE49-F238E27FC236}">
                <a16:creationId xmlns:a16="http://schemas.microsoft.com/office/drawing/2014/main" id="{C08444EC-F077-B25E-D55F-4E4F3183431A}"/>
              </a:ext>
            </a:extLst>
          </p:cNvPr>
          <p:cNvSpPr txBox="1"/>
          <p:nvPr/>
        </p:nvSpPr>
        <p:spPr>
          <a:xfrm>
            <a:off x="2722418" y="7003473"/>
            <a:ext cx="184731" cy="461665"/>
          </a:xfrm>
          <a:prstGeom prst="rect">
            <a:avLst/>
          </a:prstGeom>
          <a:noFill/>
        </p:spPr>
        <p:txBody>
          <a:bodyPr wrap="none" rtlCol="0">
            <a:spAutoFit/>
          </a:bodyPr>
          <a:lstStyle/>
          <a:p>
            <a:endParaRPr lang="en-US" dirty="0"/>
          </a:p>
        </p:txBody>
      </p:sp>
      <p:sp>
        <p:nvSpPr>
          <p:cNvPr id="49" name="TextBox 48">
            <a:extLst>
              <a:ext uri="{FF2B5EF4-FFF2-40B4-BE49-F238E27FC236}">
                <a16:creationId xmlns:a16="http://schemas.microsoft.com/office/drawing/2014/main" id="{A851F702-E870-2EAD-6539-123F42BF5893}"/>
              </a:ext>
            </a:extLst>
          </p:cNvPr>
          <p:cNvSpPr txBox="1"/>
          <p:nvPr/>
        </p:nvSpPr>
        <p:spPr>
          <a:xfrm>
            <a:off x="12409714" y="13193486"/>
            <a:ext cx="184731" cy="461665"/>
          </a:xfrm>
          <a:prstGeom prst="rect">
            <a:avLst/>
          </a:prstGeom>
          <a:noFill/>
        </p:spPr>
        <p:txBody>
          <a:bodyPr wrap="none" rtlCol="0">
            <a:spAutoFit/>
          </a:bodyPr>
          <a:lstStyle/>
          <a:p>
            <a:endParaRPr lang="en-US" dirty="0"/>
          </a:p>
        </p:txBody>
      </p:sp>
      <p:sp>
        <p:nvSpPr>
          <p:cNvPr id="23" name="TextBox 22">
            <a:extLst>
              <a:ext uri="{FF2B5EF4-FFF2-40B4-BE49-F238E27FC236}">
                <a16:creationId xmlns:a16="http://schemas.microsoft.com/office/drawing/2014/main" id="{DDDFA170-DE78-E73D-123C-67E7871BC933}"/>
              </a:ext>
            </a:extLst>
          </p:cNvPr>
          <p:cNvSpPr txBox="1"/>
          <p:nvPr/>
        </p:nvSpPr>
        <p:spPr>
          <a:xfrm>
            <a:off x="8126569" y="7031865"/>
            <a:ext cx="184731" cy="461665"/>
          </a:xfrm>
          <a:prstGeom prst="rect">
            <a:avLst/>
          </a:prstGeom>
          <a:noFill/>
        </p:spPr>
        <p:txBody>
          <a:bodyPr wrap="none" rtlCol="0">
            <a:spAutoFit/>
          </a:bodyPr>
          <a:lstStyle/>
          <a:p>
            <a:endParaRPr lang="en-US" dirty="0"/>
          </a:p>
        </p:txBody>
      </p:sp>
      <p:sp>
        <p:nvSpPr>
          <p:cNvPr id="10" name="TextBox 9">
            <a:extLst>
              <a:ext uri="{FF2B5EF4-FFF2-40B4-BE49-F238E27FC236}">
                <a16:creationId xmlns:a16="http://schemas.microsoft.com/office/drawing/2014/main" id="{CCE606DC-E917-8A49-7550-6823E249F9B6}"/>
              </a:ext>
            </a:extLst>
          </p:cNvPr>
          <p:cNvSpPr txBox="1"/>
          <p:nvPr/>
        </p:nvSpPr>
        <p:spPr>
          <a:xfrm>
            <a:off x="57968" y="829776"/>
            <a:ext cx="9009832" cy="2446824"/>
          </a:xfrm>
          <a:prstGeom prst="rect">
            <a:avLst/>
          </a:prstGeom>
          <a:noFill/>
        </p:spPr>
        <p:txBody>
          <a:bodyPr wrap="square">
            <a:spAutoFit/>
          </a:bodyPr>
          <a:lstStyle/>
          <a:p>
            <a:r>
              <a:rPr lang="zh-CN" altLang="en-US" sz="2000" dirty="0">
                <a:solidFill>
                  <a:srgbClr val="0432FF"/>
                </a:solidFill>
                <a:latin typeface="KaiTi" panose="02010609060101010101" pitchFamily="49" charset="-122"/>
                <a:ea typeface="KaiTi" panose="02010609060101010101" pitchFamily="49" charset="-122"/>
                <a:cs typeface="Calibri" panose="020F0502020204030204" pitchFamily="34" charset="0"/>
              </a:rPr>
              <a:t>科学文章要善于多穿插使用数字、表格来讲述故事：使论述更真实、逻辑更严密，增强说服力与表达的力量，例如：</a:t>
            </a:r>
            <a:endParaRPr lang="en-US" altLang="zh-CN" sz="2000" dirty="0">
              <a:solidFill>
                <a:srgbClr val="0432FF"/>
              </a:solidFill>
              <a:latin typeface="KaiTi" panose="02010609060101010101" pitchFamily="49" charset="-122"/>
              <a:ea typeface="KaiTi" panose="02010609060101010101" pitchFamily="49" charset="-122"/>
              <a:cs typeface="Calibri" panose="020F0502020204030204" pitchFamily="34" charset="0"/>
            </a:endParaRPr>
          </a:p>
          <a:p>
            <a:pPr marL="285750" indent="-285750">
              <a:spcBef>
                <a:spcPts val="600"/>
              </a:spcBef>
              <a:buFont typeface="Arial" panose="020B0604020202020204" pitchFamily="34" charset="0"/>
              <a:buChar char="•"/>
            </a:pPr>
            <a:r>
              <a:rPr lang="en-US" sz="1800" dirty="0">
                <a:latin typeface="Calibri" panose="020F0502020204030204" pitchFamily="34" charset="0"/>
                <a:cs typeface="Calibri" panose="020F0502020204030204" pitchFamily="34" charset="0"/>
              </a:rPr>
              <a:t>Each module of the AMS tracker has its own initial mechanical mounting precision varying from a few microns to thousands of microns: </a:t>
            </a:r>
            <a:r>
              <a:rPr lang="en-US" sz="1800" u="sng" dirty="0">
                <a:latin typeface="Calibri" panose="020F0502020204030204" pitchFamily="34" charset="0"/>
                <a:cs typeface="Calibri" panose="020F0502020204030204" pitchFamily="34" charset="0"/>
              </a:rPr>
              <a:t>the assembly accuracy for a sensor in the</a:t>
            </a:r>
            <a:r>
              <a:rPr lang="zh-CN" altLang="en-US" sz="1800" u="sng" dirty="0">
                <a:latin typeface="Calibri" panose="020F0502020204030204" pitchFamily="34" charset="0"/>
                <a:cs typeface="Calibri" panose="020F0502020204030204" pitchFamily="34" charset="0"/>
              </a:rPr>
              <a:t> </a:t>
            </a:r>
            <a:r>
              <a:rPr lang="en-US" sz="1800" u="sng" dirty="0">
                <a:latin typeface="Calibri" panose="020F0502020204030204" pitchFamily="34" charset="0"/>
                <a:cs typeface="Calibri" panose="020F0502020204030204" pitchFamily="34" charset="0"/>
              </a:rPr>
              <a:t>ladder is</a:t>
            </a:r>
            <a:r>
              <a:rPr lang="zh-CN" altLang="en-US" sz="1800" u="sng" dirty="0">
                <a:latin typeface="Calibri" panose="020F0502020204030204" pitchFamily="34" charset="0"/>
                <a:cs typeface="Calibri" panose="020F0502020204030204" pitchFamily="34" charset="0"/>
              </a:rPr>
              <a:t> </a:t>
            </a:r>
            <a:r>
              <a:rPr lang="en-US" sz="1800" u="sng" dirty="0">
                <a:solidFill>
                  <a:srgbClr val="0432FF"/>
                </a:solidFill>
                <a:latin typeface="Calibri" panose="020F0502020204030204" pitchFamily="34" charset="0"/>
                <a:cs typeface="Calibri" panose="020F0502020204030204" pitchFamily="34" charset="0"/>
              </a:rPr>
              <a:t>∼6 µm</a:t>
            </a:r>
            <a:r>
              <a:rPr lang="en-US" sz="1800" u="sng" dirty="0">
                <a:latin typeface="Calibri" panose="020F0502020204030204" pitchFamily="34" charset="0"/>
                <a:cs typeface="Calibri" panose="020F0502020204030204" pitchFamily="34" charset="0"/>
              </a:rPr>
              <a:t>, the mounting accuracy for a ladder on</a:t>
            </a:r>
            <a:r>
              <a:rPr lang="zh-CN" altLang="en-US" sz="1800" u="sng" dirty="0">
                <a:latin typeface="Calibri" panose="020F0502020204030204" pitchFamily="34" charset="0"/>
                <a:cs typeface="Calibri" panose="020F0502020204030204" pitchFamily="34" charset="0"/>
              </a:rPr>
              <a:t> </a:t>
            </a:r>
            <a:r>
              <a:rPr lang="en-US" sz="1800" u="sng" dirty="0">
                <a:latin typeface="Calibri" panose="020F0502020204030204" pitchFamily="34" charset="0"/>
                <a:cs typeface="Calibri" panose="020F0502020204030204" pitchFamily="34" charset="0"/>
              </a:rPr>
              <a:t>the layer is</a:t>
            </a:r>
            <a:r>
              <a:rPr lang="zh-CN" altLang="en-US" sz="1800" u="sng" dirty="0">
                <a:latin typeface="Calibri" panose="020F0502020204030204" pitchFamily="34" charset="0"/>
                <a:cs typeface="Calibri" panose="020F0502020204030204" pitchFamily="34" charset="0"/>
              </a:rPr>
              <a:t> </a:t>
            </a:r>
            <a:r>
              <a:rPr lang="en-US" sz="1800" u="sng" dirty="0">
                <a:solidFill>
                  <a:srgbClr val="0432FF"/>
                </a:solidFill>
                <a:latin typeface="Calibri" panose="020F0502020204030204" pitchFamily="34" charset="0"/>
                <a:cs typeface="Calibri" panose="020F0502020204030204" pitchFamily="34" charset="0"/>
              </a:rPr>
              <a:t>∼70 µm</a:t>
            </a:r>
            <a:r>
              <a:rPr lang="en-US" sz="1800" u="sng" dirty="0">
                <a:latin typeface="Calibri" panose="020F0502020204030204" pitchFamily="34" charset="0"/>
                <a:cs typeface="Calibri" panose="020F0502020204030204" pitchFamily="34" charset="0"/>
              </a:rPr>
              <a:t>, the installation accuracy for an inner</a:t>
            </a:r>
            <a:r>
              <a:rPr lang="zh-CN" altLang="en-US" sz="1800" u="sng" dirty="0">
                <a:latin typeface="Calibri" panose="020F0502020204030204" pitchFamily="34" charset="0"/>
                <a:cs typeface="Calibri" panose="020F0502020204030204" pitchFamily="34" charset="0"/>
              </a:rPr>
              <a:t> </a:t>
            </a:r>
            <a:r>
              <a:rPr lang="en-US" sz="1800" u="sng" dirty="0">
                <a:latin typeface="Calibri" panose="020F0502020204030204" pitchFamily="34" charset="0"/>
                <a:cs typeface="Calibri" panose="020F0502020204030204" pitchFamily="34" charset="0"/>
              </a:rPr>
              <a:t>tracker layer is</a:t>
            </a:r>
            <a:r>
              <a:rPr lang="zh-CN" altLang="en-US" sz="1800" u="sng" dirty="0">
                <a:latin typeface="Calibri" panose="020F0502020204030204" pitchFamily="34" charset="0"/>
                <a:cs typeface="Calibri" panose="020F0502020204030204" pitchFamily="34" charset="0"/>
              </a:rPr>
              <a:t> </a:t>
            </a:r>
            <a:r>
              <a:rPr lang="en-US" sz="1800" u="sng" dirty="0">
                <a:solidFill>
                  <a:srgbClr val="0432FF"/>
                </a:solidFill>
                <a:latin typeface="Calibri" panose="020F0502020204030204" pitchFamily="34" charset="0"/>
                <a:cs typeface="Calibri" panose="020F0502020204030204" pitchFamily="34" charset="0"/>
              </a:rPr>
              <a:t>∼40 µm</a:t>
            </a:r>
            <a:r>
              <a:rPr lang="en-US" sz="1800" u="sng" dirty="0">
                <a:latin typeface="Calibri" panose="020F0502020204030204" pitchFamily="34" charset="0"/>
                <a:cs typeface="Calibri" panose="020F0502020204030204" pitchFamily="34" charset="0"/>
              </a:rPr>
              <a:t> along </a:t>
            </a:r>
            <a:r>
              <a:rPr lang="en-US" sz="1800" i="1" u="sng" dirty="0">
                <a:latin typeface="Calibri" panose="020F0502020204030204" pitchFamily="34" charset="0"/>
                <a:cs typeface="Calibri" panose="020F0502020204030204" pitchFamily="34" charset="0"/>
              </a:rPr>
              <a:t>x</a:t>
            </a:r>
            <a:r>
              <a:rPr lang="en-US" sz="1800" u="sng" dirty="0">
                <a:latin typeface="Calibri" panose="020F0502020204030204" pitchFamily="34" charset="0"/>
                <a:cs typeface="Calibri" panose="020F0502020204030204" pitchFamily="34" charset="0"/>
              </a:rPr>
              <a:t> and</a:t>
            </a:r>
            <a:r>
              <a:rPr lang="en-US" sz="1800" i="1" u="sng" dirty="0">
                <a:latin typeface="Calibri" panose="020F0502020204030204" pitchFamily="34" charset="0"/>
                <a:cs typeface="Calibri" panose="020F0502020204030204" pitchFamily="34" charset="0"/>
              </a:rPr>
              <a:t> y </a:t>
            </a:r>
            <a:r>
              <a:rPr lang="en-US" sz="1800" u="sng" dirty="0">
                <a:latin typeface="Calibri" panose="020F0502020204030204" pitchFamily="34" charset="0"/>
                <a:cs typeface="Calibri" panose="020F0502020204030204" pitchFamily="34" charset="0"/>
              </a:rPr>
              <a:t>and</a:t>
            </a:r>
            <a:r>
              <a:rPr lang="zh-CN" altLang="en-US" sz="1800" u="sng" dirty="0">
                <a:latin typeface="Calibri" panose="020F0502020204030204" pitchFamily="34" charset="0"/>
                <a:cs typeface="Calibri" panose="020F0502020204030204" pitchFamily="34" charset="0"/>
              </a:rPr>
              <a:t> </a:t>
            </a:r>
            <a:r>
              <a:rPr lang="en-US" sz="1800" u="sng" dirty="0">
                <a:solidFill>
                  <a:srgbClr val="0432FF"/>
                </a:solidFill>
                <a:latin typeface="Calibri" panose="020F0502020204030204" pitchFamily="34" charset="0"/>
                <a:cs typeface="Calibri" panose="020F0502020204030204" pitchFamily="34" charset="0"/>
              </a:rPr>
              <a:t>∼200 µm </a:t>
            </a:r>
            <a:r>
              <a:rPr lang="en-US" sz="1800" u="sng" dirty="0">
                <a:latin typeface="Calibri" panose="020F0502020204030204" pitchFamily="34" charset="0"/>
                <a:cs typeface="Calibri" panose="020F0502020204030204" pitchFamily="34" charset="0"/>
              </a:rPr>
              <a:t>along</a:t>
            </a:r>
            <a:r>
              <a:rPr lang="zh-CN" altLang="en-US" sz="1800" i="1" u="sng" dirty="0">
                <a:latin typeface="Calibri" panose="020F0502020204030204" pitchFamily="34" charset="0"/>
                <a:cs typeface="Calibri" panose="020F0502020204030204" pitchFamily="34" charset="0"/>
              </a:rPr>
              <a:t> </a:t>
            </a:r>
            <a:r>
              <a:rPr lang="en-US" sz="1800" i="1" u="sng" dirty="0">
                <a:latin typeface="Calibri" panose="020F0502020204030204" pitchFamily="34" charset="0"/>
                <a:cs typeface="Calibri" panose="020F0502020204030204" pitchFamily="34" charset="0"/>
              </a:rPr>
              <a:t>z </a:t>
            </a:r>
            <a:r>
              <a:rPr lang="en-US" sz="1800" u="sng" dirty="0">
                <a:latin typeface="Calibri" panose="020F0502020204030204" pitchFamily="34" charset="0"/>
                <a:cs typeface="Calibri" panose="020F0502020204030204" pitchFamily="34" charset="0"/>
              </a:rPr>
              <a:t>while for an external layer it is</a:t>
            </a:r>
            <a:r>
              <a:rPr lang="zh-CN" altLang="en-US" sz="1800" u="sng" dirty="0">
                <a:latin typeface="Calibri" panose="020F0502020204030204" pitchFamily="34" charset="0"/>
                <a:cs typeface="Calibri" panose="020F0502020204030204" pitchFamily="34" charset="0"/>
              </a:rPr>
              <a:t> </a:t>
            </a:r>
            <a:r>
              <a:rPr lang="en-US" sz="1800" u="sng" dirty="0">
                <a:solidFill>
                  <a:srgbClr val="0432FF"/>
                </a:solidFill>
                <a:latin typeface="Calibri" panose="020F0502020204030204" pitchFamily="34" charset="0"/>
                <a:cs typeface="Calibri" panose="020F0502020204030204" pitchFamily="34" charset="0"/>
              </a:rPr>
              <a:t>∼1000 µm </a:t>
            </a:r>
            <a:r>
              <a:rPr lang="en-US" sz="1800" u="sng" dirty="0">
                <a:latin typeface="Calibri" panose="020F0502020204030204" pitchFamily="34" charset="0"/>
                <a:cs typeface="Calibri" panose="020F0502020204030204" pitchFamily="34" charset="0"/>
              </a:rPr>
              <a:t>for </a:t>
            </a:r>
            <a:r>
              <a:rPr lang="en-US" sz="1800" i="1" u="sng" dirty="0">
                <a:latin typeface="Calibri" panose="020F0502020204030204" pitchFamily="34" charset="0"/>
                <a:cs typeface="Calibri" panose="020F0502020204030204" pitchFamily="34" charset="0"/>
              </a:rPr>
              <a:t>x, y</a:t>
            </a:r>
            <a:r>
              <a:rPr lang="en-US" sz="1800" u="sng" dirty="0">
                <a:latin typeface="Calibri" panose="020F0502020204030204" pitchFamily="34" charset="0"/>
                <a:cs typeface="Calibri" panose="020F0502020204030204" pitchFamily="34" charset="0"/>
              </a:rPr>
              <a:t>, and</a:t>
            </a:r>
            <a:r>
              <a:rPr lang="en-US" sz="1800" i="1" u="sng" dirty="0">
                <a:latin typeface="Calibri" panose="020F0502020204030204" pitchFamily="34" charset="0"/>
                <a:cs typeface="Calibri" panose="020F0502020204030204" pitchFamily="34" charset="0"/>
              </a:rPr>
              <a:t> z</a:t>
            </a:r>
            <a:r>
              <a:rPr lang="en-US" sz="1800" dirty="0">
                <a:latin typeface="Calibri" panose="020F0502020204030204" pitchFamily="34" charset="0"/>
                <a:cs typeface="Calibri" panose="020F0502020204030204" pitchFamily="34" charset="0"/>
              </a:rPr>
              <a:t>.</a:t>
            </a:r>
            <a:r>
              <a:rPr lang="zh-CN" altLang="en-US" sz="1800" dirty="0">
                <a:latin typeface="Calibri" panose="020F0502020204030204" pitchFamily="34" charset="0"/>
                <a:cs typeface="Calibri" panose="020F0502020204030204" pitchFamily="34" charset="0"/>
              </a:rPr>
              <a:t> </a:t>
            </a:r>
            <a:r>
              <a:rPr lang="en-US" sz="1800" u="sng" dirty="0">
                <a:latin typeface="Calibri" panose="020F0502020204030204" pitchFamily="34" charset="0"/>
                <a:cs typeface="Calibri" panose="020F0502020204030204" pitchFamily="34" charset="0"/>
              </a:rPr>
              <a:t>A summary of the initial mounting precision can be found</a:t>
            </a:r>
            <a:r>
              <a:rPr lang="zh-CN" altLang="en-US" sz="1800" u="sng" dirty="0">
                <a:latin typeface="Calibri" panose="020F0502020204030204" pitchFamily="34" charset="0"/>
                <a:cs typeface="Calibri" panose="020F0502020204030204" pitchFamily="34" charset="0"/>
              </a:rPr>
              <a:t> </a:t>
            </a:r>
            <a:r>
              <a:rPr lang="en-US" sz="1800" u="sng" dirty="0">
                <a:latin typeface="Calibri" panose="020F0502020204030204" pitchFamily="34" charset="0"/>
                <a:cs typeface="Calibri" panose="020F0502020204030204" pitchFamily="34" charset="0"/>
              </a:rPr>
              <a:t>in </a:t>
            </a:r>
            <a:r>
              <a:rPr lang="en-US" sz="1800" u="sng" dirty="0">
                <a:solidFill>
                  <a:srgbClr val="0432FF"/>
                </a:solidFill>
                <a:latin typeface="Calibri" panose="020F0502020204030204" pitchFamily="34" charset="0"/>
                <a:cs typeface="Calibri" panose="020F0502020204030204" pitchFamily="34" charset="0"/>
              </a:rPr>
              <a:t>Table 1a</a:t>
            </a:r>
            <a:r>
              <a:rPr lang="en-US" sz="1800" u="sng" dirty="0">
                <a:latin typeface="Calibri" panose="020F0502020204030204" pitchFamily="34" charset="0"/>
                <a:cs typeface="Calibri" panose="020F0502020204030204" pitchFamily="34" charset="0"/>
              </a:rPr>
              <a:t>. </a:t>
            </a:r>
          </a:p>
        </p:txBody>
      </p:sp>
      <p:sp>
        <p:nvSpPr>
          <p:cNvPr id="38" name="TextBox 37">
            <a:extLst>
              <a:ext uri="{FF2B5EF4-FFF2-40B4-BE49-F238E27FC236}">
                <a16:creationId xmlns:a16="http://schemas.microsoft.com/office/drawing/2014/main" id="{994FD8EF-77B3-8A32-919A-4C9C459565D5}"/>
              </a:ext>
            </a:extLst>
          </p:cNvPr>
          <p:cNvSpPr txBox="1"/>
          <p:nvPr/>
        </p:nvSpPr>
        <p:spPr>
          <a:xfrm>
            <a:off x="9321421" y="4940490"/>
            <a:ext cx="184731" cy="461665"/>
          </a:xfrm>
          <a:prstGeom prst="rect">
            <a:avLst/>
          </a:prstGeom>
          <a:noFill/>
        </p:spPr>
        <p:txBody>
          <a:bodyPr wrap="none" rtlCol="0">
            <a:spAutoFit/>
          </a:bodyPr>
          <a:lstStyle/>
          <a:p>
            <a:endParaRPr lang="en-US" dirty="0"/>
          </a:p>
        </p:txBody>
      </p:sp>
      <p:sp>
        <p:nvSpPr>
          <p:cNvPr id="19" name="TextBox 18">
            <a:extLst>
              <a:ext uri="{FF2B5EF4-FFF2-40B4-BE49-F238E27FC236}">
                <a16:creationId xmlns:a16="http://schemas.microsoft.com/office/drawing/2014/main" id="{1CD68B49-23B5-FC63-410E-80CF30AD2F08}"/>
              </a:ext>
            </a:extLst>
          </p:cNvPr>
          <p:cNvSpPr txBox="1"/>
          <p:nvPr/>
        </p:nvSpPr>
        <p:spPr>
          <a:xfrm>
            <a:off x="74960" y="4369475"/>
            <a:ext cx="4725640" cy="2031325"/>
          </a:xfrm>
          <a:prstGeom prst="rect">
            <a:avLst/>
          </a:prstGeom>
          <a:noFill/>
        </p:spPr>
        <p:txBody>
          <a:bodyPr wrap="square">
            <a:spAutoFit/>
          </a:bodyPr>
          <a:lstStyle/>
          <a:p>
            <a:pPr marL="285750" indent="-285750">
              <a:spcBef>
                <a:spcPts val="600"/>
              </a:spcBef>
              <a:buFont typeface="Arial" panose="020B0604020202020204" pitchFamily="34" charset="0"/>
              <a:buChar char="•"/>
            </a:pPr>
            <a:r>
              <a:rPr lang="en-US" sz="1800" u="sng" dirty="0">
                <a:latin typeface="Calibri" panose="020F0502020204030204" pitchFamily="34" charset="0"/>
                <a:cs typeface="Calibri" panose="020F0502020204030204" pitchFamily="34" charset="0"/>
              </a:rPr>
              <a:t>With a total of </a:t>
            </a:r>
            <a:r>
              <a:rPr lang="en-US" sz="1800" u="sng" dirty="0">
                <a:solidFill>
                  <a:srgbClr val="0432FF"/>
                </a:solidFill>
                <a:latin typeface="Calibri" panose="020F0502020204030204" pitchFamily="34" charset="0"/>
                <a:cs typeface="Calibri" panose="020F0502020204030204" pitchFamily="34" charset="0"/>
              </a:rPr>
              <a:t>886 </a:t>
            </a:r>
            <a:r>
              <a:rPr lang="en-US" sz="1800" u="sng" dirty="0">
                <a:latin typeface="Calibri" panose="020F0502020204030204" pitchFamily="34" charset="0"/>
                <a:cs typeface="Calibri" panose="020F0502020204030204" pitchFamily="34" charset="0"/>
              </a:rPr>
              <a:t>beam spots distributed over </a:t>
            </a:r>
            <a:r>
              <a:rPr lang="en-US" sz="1800" u="sng" dirty="0">
                <a:solidFill>
                  <a:srgbClr val="0432FF"/>
                </a:solidFill>
                <a:latin typeface="Calibri" panose="020F0502020204030204" pitchFamily="34" charset="0"/>
                <a:cs typeface="Calibri" panose="020F0502020204030204" pitchFamily="34" charset="0"/>
              </a:rPr>
              <a:t>∼250 </a:t>
            </a:r>
            <a:r>
              <a:rPr lang="en-US" sz="1800" u="sng" dirty="0">
                <a:latin typeface="Calibri" panose="020F0502020204030204" pitchFamily="34" charset="0"/>
                <a:cs typeface="Calibri" panose="020F0502020204030204" pitchFamily="34" charset="0"/>
              </a:rPr>
              <a:t>sensors</a:t>
            </a:r>
            <a:r>
              <a:rPr lang="zh-CN" altLang="en-US" sz="1800" u="sng" dirty="0">
                <a:latin typeface="Calibri" panose="020F0502020204030204" pitchFamily="34" charset="0"/>
                <a:cs typeface="Calibri" panose="020F0502020204030204" pitchFamily="34" charset="0"/>
              </a:rPr>
              <a:t> </a:t>
            </a:r>
            <a:r>
              <a:rPr lang="en-US" sz="1800" u="sng" dirty="0">
                <a:latin typeface="Calibri" panose="020F0502020204030204" pitchFamily="34" charset="0"/>
                <a:cs typeface="Calibri" panose="020F0502020204030204" pitchFamily="34" charset="0"/>
              </a:rPr>
              <a:t>per layer, the</a:t>
            </a:r>
            <a:r>
              <a:rPr lang="zh-CN" altLang="en-US" sz="1800" u="sng" dirty="0">
                <a:latin typeface="Calibri" panose="020F0502020204030204" pitchFamily="34" charset="0"/>
                <a:cs typeface="Calibri" panose="020F0502020204030204" pitchFamily="34" charset="0"/>
              </a:rPr>
              <a:t> </a:t>
            </a:r>
            <a:r>
              <a:rPr lang="en-US" sz="1800" u="sng" dirty="0">
                <a:latin typeface="Calibri" panose="020F0502020204030204" pitchFamily="34" charset="0"/>
                <a:cs typeface="Calibri" panose="020F0502020204030204" pitchFamily="34" charset="0"/>
              </a:rPr>
              <a:t>average number of beam spots per sensor is</a:t>
            </a:r>
            <a:r>
              <a:rPr lang="zh-CN" altLang="en-US" sz="1800" u="sng" dirty="0">
                <a:latin typeface="Calibri" panose="020F0502020204030204" pitchFamily="34" charset="0"/>
                <a:cs typeface="Calibri" panose="020F0502020204030204" pitchFamily="34" charset="0"/>
              </a:rPr>
              <a:t> </a:t>
            </a:r>
            <a:r>
              <a:rPr lang="en-US" sz="1800" u="sng" dirty="0">
                <a:solidFill>
                  <a:srgbClr val="0432FF"/>
                </a:solidFill>
                <a:latin typeface="Calibri" panose="020F0502020204030204" pitchFamily="34" charset="0"/>
                <a:cs typeface="Calibri" panose="020F0502020204030204" pitchFamily="34" charset="0"/>
              </a:rPr>
              <a:t>∼3</a:t>
            </a:r>
            <a:r>
              <a:rPr lang="en-US" sz="1800" dirty="0">
                <a:latin typeface="Calibri" panose="020F0502020204030204" pitchFamily="34" charset="0"/>
                <a:cs typeface="Calibri" panose="020F0502020204030204" pitchFamily="34" charset="0"/>
              </a:rPr>
              <a:t>.</a:t>
            </a:r>
            <a:r>
              <a:rPr lang="zh-CN" altLang="en-US" sz="1800" dirty="0">
                <a:latin typeface="Calibri" panose="020F0502020204030204" pitchFamily="34" charset="0"/>
                <a:cs typeface="Calibri" panose="020F0502020204030204" pitchFamily="34" charset="0"/>
              </a:rPr>
              <a:t> </a:t>
            </a:r>
            <a:r>
              <a:rPr lang="en-US" sz="1800" dirty="0">
                <a:latin typeface="Calibri" panose="020F0502020204030204" pitchFamily="34" charset="0"/>
                <a:cs typeface="Calibri" panose="020F0502020204030204" pitchFamily="34" charset="0"/>
              </a:rPr>
              <a:t>Due to the limited beam positions and directions,</a:t>
            </a:r>
            <a:r>
              <a:rPr lang="zh-CN" altLang="en-US" sz="1800" dirty="0">
                <a:latin typeface="Calibri" panose="020F0502020204030204" pitchFamily="34" charset="0"/>
                <a:cs typeface="Calibri" panose="020F0502020204030204" pitchFamily="34" charset="0"/>
              </a:rPr>
              <a:t> </a:t>
            </a:r>
            <a:r>
              <a:rPr lang="en-US" sz="1800" dirty="0">
                <a:solidFill>
                  <a:srgbClr val="0432FF"/>
                </a:solidFill>
                <a:latin typeface="Calibri" panose="020F0502020204030204" pitchFamily="34" charset="0"/>
                <a:cs typeface="Calibri" panose="020F0502020204030204" pitchFamily="34" charset="0"/>
              </a:rPr>
              <a:t>∼75% </a:t>
            </a:r>
            <a:r>
              <a:rPr lang="en-US" sz="1800" dirty="0">
                <a:latin typeface="Calibri" panose="020F0502020204030204" pitchFamily="34" charset="0"/>
                <a:cs typeface="Calibri" panose="020F0502020204030204" pitchFamily="34" charset="0"/>
              </a:rPr>
              <a:t>of</a:t>
            </a:r>
            <a:r>
              <a:rPr lang="zh-CN" altLang="en-US" sz="1800" dirty="0">
                <a:latin typeface="Calibri" panose="020F0502020204030204" pitchFamily="34" charset="0"/>
                <a:cs typeface="Calibri" panose="020F0502020204030204" pitchFamily="34" charset="0"/>
              </a:rPr>
              <a:t> </a:t>
            </a:r>
            <a:r>
              <a:rPr lang="en-US" sz="1800" dirty="0">
                <a:latin typeface="Calibri" panose="020F0502020204030204" pitchFamily="34" charset="0"/>
                <a:cs typeface="Calibri" panose="020F0502020204030204" pitchFamily="34" charset="0"/>
              </a:rPr>
              <a:t>the sensors with the crucial sensor parameters of </a:t>
            </a:r>
            <a:r>
              <a:rPr lang="el-GR" sz="1800" dirty="0">
                <a:latin typeface="Calibri" panose="020F0502020204030204" pitchFamily="34" charset="0"/>
                <a:cs typeface="Calibri" panose="020F0502020204030204" pitchFamily="34" charset="0"/>
              </a:rPr>
              <a:t>Δ</a:t>
            </a:r>
            <a:r>
              <a:rPr lang="en-US" sz="1800" i="1" dirty="0">
                <a:latin typeface="Calibri" panose="020F0502020204030204" pitchFamily="34" charset="0"/>
                <a:cs typeface="Calibri" panose="020F0502020204030204" pitchFamily="34" charset="0"/>
              </a:rPr>
              <a:t>u</a:t>
            </a:r>
            <a:r>
              <a:rPr lang="en-US" sz="1800" i="1" baseline="-25000" dirty="0">
                <a:latin typeface="Calibri" panose="020F0502020204030204" pitchFamily="34" charset="0"/>
                <a:cs typeface="Calibri" panose="020F0502020204030204" pitchFamily="34" charset="0"/>
              </a:rPr>
              <a:t>s</a:t>
            </a:r>
            <a:r>
              <a:rPr lang="en-US" sz="1800" i="1" dirty="0">
                <a:latin typeface="Calibri" panose="020F0502020204030204" pitchFamily="34" charset="0"/>
                <a:cs typeface="Calibri" panose="020F0502020204030204" pitchFamily="34" charset="0"/>
              </a:rPr>
              <a:t> </a:t>
            </a:r>
            <a:r>
              <a:rPr lang="en-US" sz="1800" dirty="0">
                <a:latin typeface="Calibri" panose="020F0502020204030204" pitchFamily="34" charset="0"/>
                <a:cs typeface="Calibri" panose="020F0502020204030204" pitchFamily="34" charset="0"/>
              </a:rPr>
              <a:t>, </a:t>
            </a:r>
            <a:r>
              <a:rPr lang="el-GR" sz="1800" dirty="0">
                <a:latin typeface="Calibri" panose="020F0502020204030204" pitchFamily="34" charset="0"/>
                <a:cs typeface="Calibri" panose="020F0502020204030204" pitchFamily="34" charset="0"/>
              </a:rPr>
              <a:t>Δ</a:t>
            </a:r>
            <a:r>
              <a:rPr lang="en-US" sz="1800" i="1" dirty="0">
                <a:latin typeface="Calibri" panose="020F0502020204030204" pitchFamily="34" charset="0"/>
                <a:cs typeface="Calibri" panose="020F0502020204030204" pitchFamily="34" charset="0"/>
              </a:rPr>
              <a:t>v</a:t>
            </a:r>
            <a:r>
              <a:rPr lang="en-US" sz="1800" i="1" baseline="-25000" dirty="0">
                <a:latin typeface="Calibri" panose="020F0502020204030204" pitchFamily="34" charset="0"/>
                <a:cs typeface="Calibri" panose="020F0502020204030204" pitchFamily="34" charset="0"/>
              </a:rPr>
              <a:t>s</a:t>
            </a:r>
            <a:r>
              <a:rPr lang="en-US" sz="1800" i="1" dirty="0">
                <a:latin typeface="Calibri" panose="020F0502020204030204" pitchFamily="34" charset="0"/>
                <a:cs typeface="Calibri" panose="020F0502020204030204" pitchFamily="34" charset="0"/>
              </a:rPr>
              <a:t> </a:t>
            </a:r>
            <a:r>
              <a:rPr lang="en-US" sz="1800" dirty="0">
                <a:latin typeface="Calibri" panose="020F0502020204030204" pitchFamily="34" charset="0"/>
                <a:cs typeface="Calibri" panose="020F0502020204030204" pitchFamily="34" charset="0"/>
              </a:rPr>
              <a:t>,</a:t>
            </a:r>
            <a:r>
              <a:rPr lang="zh-CN" altLang="en-US" sz="1800" dirty="0">
                <a:latin typeface="Calibri" panose="020F0502020204030204" pitchFamily="34" charset="0"/>
                <a:cs typeface="Calibri" panose="020F0502020204030204" pitchFamily="34" charset="0"/>
              </a:rPr>
              <a:t> </a:t>
            </a:r>
            <a:r>
              <a:rPr lang="en-US" sz="1800" dirty="0">
                <a:latin typeface="Calibri" panose="020F0502020204030204" pitchFamily="34" charset="0"/>
                <a:cs typeface="Calibri" panose="020F0502020204030204" pitchFamily="34" charset="0"/>
              </a:rPr>
              <a:t>and </a:t>
            </a:r>
            <a:r>
              <a:rPr lang="el-GR" sz="1800" i="1" dirty="0">
                <a:latin typeface="Calibri" panose="020F0502020204030204" pitchFamily="34" charset="0"/>
                <a:cs typeface="Calibri" panose="020F0502020204030204" pitchFamily="34" charset="0"/>
              </a:rPr>
              <a:t>γ</a:t>
            </a:r>
            <a:r>
              <a:rPr lang="en-US" sz="1800" i="1" baseline="-25000" dirty="0">
                <a:latin typeface="Calibri" panose="020F0502020204030204" pitchFamily="34" charset="0"/>
                <a:cs typeface="Calibri" panose="020F0502020204030204" pitchFamily="34" charset="0"/>
              </a:rPr>
              <a:t>s</a:t>
            </a:r>
            <a:r>
              <a:rPr lang="en-US" sz="1800" i="1" dirty="0">
                <a:latin typeface="Calibri" panose="020F0502020204030204" pitchFamily="34" charset="0"/>
                <a:cs typeface="Calibri" panose="020F0502020204030204" pitchFamily="34" charset="0"/>
              </a:rPr>
              <a:t> </a:t>
            </a:r>
            <a:r>
              <a:rPr lang="en-US" sz="1800" dirty="0">
                <a:latin typeface="Calibri" panose="020F0502020204030204" pitchFamily="34" charset="0"/>
                <a:cs typeface="Calibri" panose="020F0502020204030204" pitchFamily="34" charset="0"/>
              </a:rPr>
              <a:t>can be aligned</a:t>
            </a:r>
            <a:r>
              <a:rPr lang="zh-CN" altLang="en-US" sz="1800" dirty="0">
                <a:latin typeface="Calibri" panose="020F0502020204030204" pitchFamily="34" charset="0"/>
                <a:cs typeface="Calibri" panose="020F0502020204030204" pitchFamily="34" charset="0"/>
              </a:rPr>
              <a:t> </a:t>
            </a:r>
            <a:r>
              <a:rPr lang="en-US" altLang="zh-CN" sz="1800" dirty="0">
                <a:latin typeface="Calibri" panose="020F0502020204030204" pitchFamily="34" charset="0"/>
                <a:cs typeface="Calibri" panose="020F0502020204030204" pitchFamily="34" charset="0"/>
              </a:rPr>
              <a:t>...</a:t>
            </a:r>
            <a:endParaRPr lang="en-US" sz="1800" dirty="0">
              <a:latin typeface="Calibri" panose="020F0502020204030204" pitchFamily="34" charset="0"/>
              <a:cs typeface="Calibri" panose="020F0502020204030204" pitchFamily="34" charset="0"/>
            </a:endParaRPr>
          </a:p>
        </p:txBody>
      </p:sp>
      <p:cxnSp>
        <p:nvCxnSpPr>
          <p:cNvPr id="25" name="Straight Connector 24">
            <a:extLst>
              <a:ext uri="{FF2B5EF4-FFF2-40B4-BE49-F238E27FC236}">
                <a16:creationId xmlns:a16="http://schemas.microsoft.com/office/drawing/2014/main" id="{A18E16B4-A1A1-B69D-3668-3E455109E444}"/>
              </a:ext>
            </a:extLst>
          </p:cNvPr>
          <p:cNvCxnSpPr>
            <a:cxnSpLocks/>
          </p:cNvCxnSpPr>
          <p:nvPr/>
        </p:nvCxnSpPr>
        <p:spPr>
          <a:xfrm>
            <a:off x="6705600" y="3438939"/>
            <a:ext cx="533400" cy="0"/>
          </a:xfrm>
          <a:prstGeom prst="line">
            <a:avLst/>
          </a:prstGeom>
          <a:ln>
            <a:solidFill>
              <a:srgbClr val="0432FF"/>
            </a:solidFill>
          </a:ln>
          <a:effectLst/>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9FB37D43-93AD-CAD9-B5C1-BDE6B2A9EAC6}"/>
              </a:ext>
            </a:extLst>
          </p:cNvPr>
          <p:cNvCxnSpPr>
            <a:cxnSpLocks/>
          </p:cNvCxnSpPr>
          <p:nvPr/>
        </p:nvCxnSpPr>
        <p:spPr>
          <a:xfrm>
            <a:off x="4800600" y="3899548"/>
            <a:ext cx="609600" cy="0"/>
          </a:xfrm>
          <a:prstGeom prst="line">
            <a:avLst/>
          </a:prstGeom>
          <a:ln>
            <a:solidFill>
              <a:srgbClr val="0432FF"/>
            </a:solidFill>
          </a:ln>
          <a:effectLst/>
        </p:spPr>
        <p:style>
          <a:lnRef idx="2">
            <a:schemeClr val="accent1"/>
          </a:lnRef>
          <a:fillRef idx="0">
            <a:schemeClr val="accent1"/>
          </a:fillRef>
          <a:effectRef idx="1">
            <a:schemeClr val="accent1"/>
          </a:effectRef>
          <a:fontRef idx="minor">
            <a:schemeClr val="tx1"/>
          </a:fontRef>
        </p:style>
      </p:cxnSp>
      <p:sp>
        <p:nvSpPr>
          <p:cNvPr id="35" name="TextBox 34">
            <a:extLst>
              <a:ext uri="{FF2B5EF4-FFF2-40B4-BE49-F238E27FC236}">
                <a16:creationId xmlns:a16="http://schemas.microsoft.com/office/drawing/2014/main" id="{3AD426DE-4A5F-FFCD-3899-5211D92B8A41}"/>
              </a:ext>
            </a:extLst>
          </p:cNvPr>
          <p:cNvSpPr txBox="1"/>
          <p:nvPr/>
        </p:nvSpPr>
        <p:spPr>
          <a:xfrm>
            <a:off x="457200" y="3251537"/>
            <a:ext cx="4327948" cy="923330"/>
          </a:xfrm>
          <a:prstGeom prst="rect">
            <a:avLst/>
          </a:prstGeom>
          <a:noFill/>
        </p:spPr>
        <p:txBody>
          <a:bodyPr wrap="square" rtlCol="0">
            <a:spAutoFit/>
          </a:bodyPr>
          <a:lstStyle/>
          <a:p>
            <a:r>
              <a:rPr lang="zh-CN" altLang="en-US" sz="1800" dirty="0">
                <a:solidFill>
                  <a:srgbClr val="C00000"/>
                </a:solidFill>
                <a:latin typeface="KaiTi" panose="02010609060101010101" pitchFamily="49" charset="-122"/>
                <a:ea typeface="KaiTi" panose="02010609060101010101" pitchFamily="49" charset="-122"/>
              </a:rPr>
              <a:t>“表格</a:t>
            </a:r>
            <a:r>
              <a:rPr lang="en-US" sz="1800" dirty="0" err="1">
                <a:solidFill>
                  <a:srgbClr val="C00000"/>
                </a:solidFill>
                <a:latin typeface="KaiTi" panose="02010609060101010101" pitchFamily="49" charset="-122"/>
                <a:ea typeface="KaiTi" panose="02010609060101010101" pitchFamily="49" charset="-122"/>
              </a:rPr>
              <a:t>说明</a:t>
            </a:r>
            <a:r>
              <a:rPr lang="zh-CN" altLang="en-US" sz="1800" dirty="0">
                <a:solidFill>
                  <a:srgbClr val="C00000"/>
                </a:solidFill>
                <a:latin typeface="KaiTi" panose="02010609060101010101" pitchFamily="49" charset="-122"/>
                <a:ea typeface="KaiTi" panose="02010609060101010101" pitchFamily="49" charset="-122"/>
              </a:rPr>
              <a:t>”：</a:t>
            </a:r>
            <a:r>
              <a:rPr lang="en-US" sz="1800" dirty="0" err="1">
                <a:solidFill>
                  <a:srgbClr val="C00000"/>
                </a:solidFill>
                <a:latin typeface="KaiTi" panose="02010609060101010101" pitchFamily="49" charset="-122"/>
                <a:ea typeface="KaiTi" panose="02010609060101010101" pitchFamily="49" charset="-122"/>
              </a:rPr>
              <a:t>应足够详细</a:t>
            </a:r>
            <a:r>
              <a:rPr lang="zh-CN" altLang="en-US" sz="1800" dirty="0">
                <a:solidFill>
                  <a:srgbClr val="C00000"/>
                </a:solidFill>
                <a:latin typeface="KaiTi" panose="02010609060101010101" pitchFamily="49" charset="-122"/>
                <a:ea typeface="KaiTi" panose="02010609060101010101" pitchFamily="49" charset="-122"/>
              </a:rPr>
              <a:t>，解释表格中的各类文字标注；脱离正文能自成体系、并被读者准确理解</a:t>
            </a:r>
            <a:endParaRPr lang="en-US" sz="1800" dirty="0">
              <a:solidFill>
                <a:srgbClr val="C00000"/>
              </a:solidFill>
              <a:latin typeface="KaiTi" panose="02010609060101010101" pitchFamily="49" charset="-122"/>
              <a:ea typeface="KaiTi" panose="02010609060101010101" pitchFamily="49" charset="-122"/>
            </a:endParaRPr>
          </a:p>
        </p:txBody>
      </p:sp>
    </p:spTree>
    <p:extLst>
      <p:ext uri="{BB962C8B-B14F-4D97-AF65-F5344CB8AC3E}">
        <p14:creationId xmlns:p14="http://schemas.microsoft.com/office/powerpoint/2010/main" val="26666799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3986D1-88E7-0896-37AD-6499E562D2F5}"/>
            </a:ext>
          </a:extLst>
        </p:cNvPr>
        <p:cNvGrpSpPr/>
        <p:nvPr/>
      </p:nvGrpSpPr>
      <p:grpSpPr>
        <a:xfrm>
          <a:off x="0" y="0"/>
          <a:ext cx="0" cy="0"/>
          <a:chOff x="0" y="0"/>
          <a:chExt cx="0" cy="0"/>
        </a:xfrm>
      </p:grpSpPr>
      <p:sp>
        <p:nvSpPr>
          <p:cNvPr id="6" name="Rectangle 1">
            <a:extLst>
              <a:ext uri="{FF2B5EF4-FFF2-40B4-BE49-F238E27FC236}">
                <a16:creationId xmlns:a16="http://schemas.microsoft.com/office/drawing/2014/main" id="{CBB83C75-E92C-6FF3-E499-D9E347B7FB04}"/>
              </a:ext>
            </a:extLst>
          </p:cNvPr>
          <p:cNvSpPr txBox="1">
            <a:spLocks noChangeArrowheads="1"/>
          </p:cNvSpPr>
          <p:nvPr/>
        </p:nvSpPr>
        <p:spPr>
          <a:xfrm>
            <a:off x="-180528" y="152400"/>
            <a:ext cx="9577064" cy="504056"/>
          </a:xfrm>
          <a:prstGeom prst="rect">
            <a:avLst/>
          </a:prstGeom>
        </p:spPr>
        <p:txBody>
          <a:bodyPr/>
          <a:lstStyle>
            <a:lvl1pPr algn="l" rtl="0" eaLnBrk="0" fontAlgn="base" hangingPunct="0">
              <a:spcBef>
                <a:spcPct val="0"/>
              </a:spcBef>
              <a:spcAft>
                <a:spcPct val="0"/>
              </a:spcAft>
              <a:defRPr sz="2800">
                <a:solidFill>
                  <a:schemeClr val="tx1"/>
                </a:solidFill>
                <a:latin typeface="+mj-lt"/>
                <a:ea typeface="+mj-ea"/>
                <a:cs typeface="+mj-cs"/>
                <a:sym typeface="Helvetica Neue Light" charset="0"/>
              </a:defRPr>
            </a:lvl1pPr>
            <a:lvl2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2pPr>
            <a:lvl3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3pPr>
            <a:lvl4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4pPr>
            <a:lvl5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5pPr>
            <a:lvl6pPr marL="4572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6pPr>
            <a:lvl7pPr marL="9144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7pPr>
            <a:lvl8pPr marL="13716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8pPr>
            <a:lvl9pPr marL="18288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9pPr>
          </a:lstStyle>
          <a:p>
            <a:pPr algn="ctr" eaLnBrk="1" hangingPunct="1"/>
            <a:r>
              <a:rPr lang="zh-CN" altLang="en-US" sz="3600" b="1" dirty="0">
                <a:solidFill>
                  <a:srgbClr val="000090"/>
                </a:solidFill>
                <a:latin typeface="KaiTi" panose="02010609060101010101" pitchFamily="49" charset="-122"/>
                <a:ea typeface="KaiTi" panose="02010609060101010101" pitchFamily="49" charset="-122"/>
                <a:cs typeface="+mn-cs"/>
              </a:rPr>
              <a:t>正文中“结果和讨论”部分的撰写</a:t>
            </a:r>
            <a:endParaRPr lang="en-US" sz="3600" b="1" dirty="0">
              <a:solidFill>
                <a:srgbClr val="000090"/>
              </a:solidFill>
              <a:latin typeface="KaiTi" panose="02010609060101010101" pitchFamily="49" charset="-122"/>
              <a:ea typeface="KaiTi" panose="02010609060101010101" pitchFamily="49" charset="-122"/>
              <a:cs typeface="+mn-cs"/>
            </a:endParaRPr>
          </a:p>
        </p:txBody>
      </p:sp>
      <p:sp>
        <p:nvSpPr>
          <p:cNvPr id="7" name="灯片编号占位符 6">
            <a:extLst>
              <a:ext uri="{FF2B5EF4-FFF2-40B4-BE49-F238E27FC236}">
                <a16:creationId xmlns:a16="http://schemas.microsoft.com/office/drawing/2014/main" id="{67C94620-F9C2-E568-287E-DCBF64186D9F}"/>
              </a:ext>
            </a:extLst>
          </p:cNvPr>
          <p:cNvSpPr>
            <a:spLocks noGrp="1"/>
          </p:cNvSpPr>
          <p:nvPr>
            <p:ph type="sldNum" sz="quarter" idx="12"/>
          </p:nvPr>
        </p:nvSpPr>
        <p:spPr/>
        <p:txBody>
          <a:bodyPr/>
          <a:lstStyle/>
          <a:p>
            <a:pPr>
              <a:defRPr/>
            </a:pPr>
            <a:fld id="{D01EE3DC-889D-CE4E-A95E-8CFA1A3DAD0A}" type="slidenum">
              <a:rPr lang="en-US" smtClean="0"/>
              <a:pPr>
                <a:defRPr/>
              </a:pPr>
              <a:t>17</a:t>
            </a:fld>
            <a:endParaRPr lang="en-US" dirty="0"/>
          </a:p>
        </p:txBody>
      </p:sp>
      <p:sp>
        <p:nvSpPr>
          <p:cNvPr id="8" name="TextBox 7">
            <a:extLst>
              <a:ext uri="{FF2B5EF4-FFF2-40B4-BE49-F238E27FC236}">
                <a16:creationId xmlns:a16="http://schemas.microsoft.com/office/drawing/2014/main" id="{C6DABF30-2299-EB96-61F4-50EAD758CCC0}"/>
              </a:ext>
            </a:extLst>
          </p:cNvPr>
          <p:cNvSpPr txBox="1"/>
          <p:nvPr/>
        </p:nvSpPr>
        <p:spPr>
          <a:xfrm>
            <a:off x="9558338" y="0"/>
            <a:ext cx="184731" cy="461665"/>
          </a:xfrm>
          <a:prstGeom prst="rect">
            <a:avLst/>
          </a:prstGeom>
          <a:noFill/>
        </p:spPr>
        <p:txBody>
          <a:bodyPr wrap="none" rtlCol="0">
            <a:spAutoFit/>
          </a:bodyPr>
          <a:lstStyle/>
          <a:p>
            <a:endParaRPr lang="en-US" dirty="0"/>
          </a:p>
        </p:txBody>
      </p:sp>
      <p:sp>
        <p:nvSpPr>
          <p:cNvPr id="3" name="TextBox 2">
            <a:extLst>
              <a:ext uri="{FF2B5EF4-FFF2-40B4-BE49-F238E27FC236}">
                <a16:creationId xmlns:a16="http://schemas.microsoft.com/office/drawing/2014/main" id="{A176DC4A-B3BA-5712-6D38-0E663EAB23E3}"/>
              </a:ext>
            </a:extLst>
          </p:cNvPr>
          <p:cNvSpPr txBox="1"/>
          <p:nvPr/>
        </p:nvSpPr>
        <p:spPr>
          <a:xfrm>
            <a:off x="-3605645" y="-758536"/>
            <a:ext cx="184731" cy="461665"/>
          </a:xfrm>
          <a:prstGeom prst="rect">
            <a:avLst/>
          </a:prstGeom>
          <a:noFill/>
        </p:spPr>
        <p:txBody>
          <a:bodyPr wrap="none" rtlCol="0">
            <a:spAutoFit/>
          </a:bodyPr>
          <a:lstStyle/>
          <a:p>
            <a:endParaRPr lang="en-US" dirty="0"/>
          </a:p>
        </p:txBody>
      </p:sp>
      <p:sp>
        <p:nvSpPr>
          <p:cNvPr id="4" name="TextBox 3">
            <a:extLst>
              <a:ext uri="{FF2B5EF4-FFF2-40B4-BE49-F238E27FC236}">
                <a16:creationId xmlns:a16="http://schemas.microsoft.com/office/drawing/2014/main" id="{8B9FC303-A529-7EAB-6DB8-854E687EFFEF}"/>
              </a:ext>
            </a:extLst>
          </p:cNvPr>
          <p:cNvSpPr txBox="1"/>
          <p:nvPr/>
        </p:nvSpPr>
        <p:spPr>
          <a:xfrm>
            <a:off x="9258300" y="3312985"/>
            <a:ext cx="184731" cy="461665"/>
          </a:xfrm>
          <a:prstGeom prst="rect">
            <a:avLst/>
          </a:prstGeom>
          <a:noFill/>
        </p:spPr>
        <p:txBody>
          <a:bodyPr wrap="none" rtlCol="0">
            <a:spAutoFit/>
          </a:bodyPr>
          <a:lstStyle/>
          <a:p>
            <a:endParaRPr lang="en-US" dirty="0"/>
          </a:p>
        </p:txBody>
      </p:sp>
      <p:sp>
        <p:nvSpPr>
          <p:cNvPr id="9" name="TextBox 8">
            <a:extLst>
              <a:ext uri="{FF2B5EF4-FFF2-40B4-BE49-F238E27FC236}">
                <a16:creationId xmlns:a16="http://schemas.microsoft.com/office/drawing/2014/main" id="{9E9024C5-5570-6F45-4BEC-11BA0630DA8F}"/>
              </a:ext>
            </a:extLst>
          </p:cNvPr>
          <p:cNvSpPr txBox="1"/>
          <p:nvPr/>
        </p:nvSpPr>
        <p:spPr>
          <a:xfrm>
            <a:off x="2722418" y="7003473"/>
            <a:ext cx="184731" cy="461665"/>
          </a:xfrm>
          <a:prstGeom prst="rect">
            <a:avLst/>
          </a:prstGeom>
          <a:noFill/>
        </p:spPr>
        <p:txBody>
          <a:bodyPr wrap="none" rtlCol="0">
            <a:spAutoFit/>
          </a:bodyPr>
          <a:lstStyle/>
          <a:p>
            <a:endParaRPr lang="en-US" dirty="0"/>
          </a:p>
        </p:txBody>
      </p:sp>
      <p:sp>
        <p:nvSpPr>
          <p:cNvPr id="49" name="TextBox 48">
            <a:extLst>
              <a:ext uri="{FF2B5EF4-FFF2-40B4-BE49-F238E27FC236}">
                <a16:creationId xmlns:a16="http://schemas.microsoft.com/office/drawing/2014/main" id="{1D66A160-BCE8-5DF4-EF99-45504161AA20}"/>
              </a:ext>
            </a:extLst>
          </p:cNvPr>
          <p:cNvSpPr txBox="1"/>
          <p:nvPr/>
        </p:nvSpPr>
        <p:spPr>
          <a:xfrm>
            <a:off x="12409714" y="13193486"/>
            <a:ext cx="184731" cy="461665"/>
          </a:xfrm>
          <a:prstGeom prst="rect">
            <a:avLst/>
          </a:prstGeom>
          <a:noFill/>
        </p:spPr>
        <p:txBody>
          <a:bodyPr wrap="none" rtlCol="0">
            <a:spAutoFit/>
          </a:bodyPr>
          <a:lstStyle/>
          <a:p>
            <a:endParaRPr lang="en-US" dirty="0"/>
          </a:p>
        </p:txBody>
      </p:sp>
      <p:sp>
        <p:nvSpPr>
          <p:cNvPr id="23" name="TextBox 22">
            <a:extLst>
              <a:ext uri="{FF2B5EF4-FFF2-40B4-BE49-F238E27FC236}">
                <a16:creationId xmlns:a16="http://schemas.microsoft.com/office/drawing/2014/main" id="{48A9540A-934D-1DBD-691F-912D0F1CCC82}"/>
              </a:ext>
            </a:extLst>
          </p:cNvPr>
          <p:cNvSpPr txBox="1"/>
          <p:nvPr/>
        </p:nvSpPr>
        <p:spPr>
          <a:xfrm>
            <a:off x="8126569" y="7031865"/>
            <a:ext cx="184731" cy="461665"/>
          </a:xfrm>
          <a:prstGeom prst="rect">
            <a:avLst/>
          </a:prstGeom>
          <a:noFill/>
        </p:spPr>
        <p:txBody>
          <a:bodyPr wrap="none" rtlCol="0">
            <a:spAutoFit/>
          </a:bodyPr>
          <a:lstStyle/>
          <a:p>
            <a:endParaRPr lang="en-US" dirty="0"/>
          </a:p>
        </p:txBody>
      </p:sp>
      <p:sp>
        <p:nvSpPr>
          <p:cNvPr id="12" name="TextBox 11">
            <a:extLst>
              <a:ext uri="{FF2B5EF4-FFF2-40B4-BE49-F238E27FC236}">
                <a16:creationId xmlns:a16="http://schemas.microsoft.com/office/drawing/2014/main" id="{0096C23E-CB2E-530B-BD9A-81BE92494FBD}"/>
              </a:ext>
            </a:extLst>
          </p:cNvPr>
          <p:cNvSpPr txBox="1"/>
          <p:nvPr/>
        </p:nvSpPr>
        <p:spPr>
          <a:xfrm>
            <a:off x="103933" y="762000"/>
            <a:ext cx="8753080" cy="5262979"/>
          </a:xfrm>
          <a:prstGeom prst="rect">
            <a:avLst/>
          </a:prstGeom>
          <a:noFill/>
        </p:spPr>
        <p:txBody>
          <a:bodyPr wrap="square">
            <a:spAutoFit/>
          </a:bodyPr>
          <a:lstStyle/>
          <a:p>
            <a:r>
              <a:rPr lang="en-US" sz="1800" dirty="0">
                <a:latin typeface="Calibri" panose="020F0502020204030204" pitchFamily="34" charset="0"/>
                <a:cs typeface="Calibri" panose="020F0502020204030204" pitchFamily="34" charset="0"/>
              </a:rPr>
              <a:t>The results of the static alignment are classified into several aspects shown in the following sections.</a:t>
            </a:r>
          </a:p>
          <a:p>
            <a:r>
              <a:rPr lang="en-US" sz="1800" i="1" dirty="0">
                <a:latin typeface="Calibri" panose="020F0502020204030204" pitchFamily="34" charset="0"/>
                <a:cs typeface="Calibri" panose="020F0502020204030204" pitchFamily="34" charset="0"/>
              </a:rPr>
              <a:t>8.4.1 Displacements of the tracker modules during launch …</a:t>
            </a:r>
          </a:p>
          <a:p>
            <a:r>
              <a:rPr lang="en-US" sz="1800" i="1" dirty="0">
                <a:latin typeface="Calibri" panose="020F0502020204030204" pitchFamily="34" charset="0"/>
                <a:cs typeface="Calibri" panose="020F0502020204030204" pitchFamily="34" charset="0"/>
              </a:rPr>
              <a:t>8.4.2 Stability of the tracker modules in space …</a:t>
            </a:r>
          </a:p>
          <a:p>
            <a:r>
              <a:rPr lang="en-US" sz="1800" i="1" dirty="0">
                <a:latin typeface="Calibri" panose="020F0502020204030204" pitchFamily="34" charset="0"/>
                <a:cs typeface="Calibri" panose="020F0502020204030204" pitchFamily="34" charset="0"/>
              </a:rPr>
              <a:t>8.4.3 Alignment precision</a:t>
            </a:r>
          </a:p>
          <a:p>
            <a:r>
              <a:rPr lang="en-US" sz="1800" dirty="0">
                <a:latin typeface="Calibri" panose="020F0502020204030204" pitchFamily="34" charset="0"/>
                <a:cs typeface="Calibri" panose="020F0502020204030204" pitchFamily="34" charset="0"/>
              </a:rPr>
              <a:t>After the static alignment, </a:t>
            </a:r>
            <a:r>
              <a:rPr lang="en-US" sz="1800" u="sng" dirty="0">
                <a:solidFill>
                  <a:srgbClr val="0432FF"/>
                </a:solidFill>
                <a:latin typeface="Calibri" panose="020F0502020204030204" pitchFamily="34" charset="0"/>
                <a:cs typeface="Calibri" panose="020F0502020204030204" pitchFamily="34" charset="0"/>
              </a:rPr>
              <a:t>the misalignment in the residual, or incoherent misalignment</a:t>
            </a:r>
            <a:r>
              <a:rPr lang="en-US" sz="1800" dirty="0">
                <a:latin typeface="Calibri" panose="020F0502020204030204" pitchFamily="34" charset="0"/>
                <a:cs typeface="Calibri" panose="020F0502020204030204" pitchFamily="34" charset="0"/>
              </a:rPr>
              <a:t>, is negligible (</a:t>
            </a:r>
            <a:r>
              <a:rPr lang="en-US" sz="1800" u="sng" dirty="0">
                <a:solidFill>
                  <a:srgbClr val="0432FF"/>
                </a:solidFill>
                <a:latin typeface="Calibri" panose="020F0502020204030204" pitchFamily="34" charset="0"/>
                <a:cs typeface="Calibri" panose="020F0502020204030204" pitchFamily="34" charset="0"/>
              </a:rPr>
              <a:t>under a micron as seen in Fig. 26</a:t>
            </a:r>
            <a:r>
              <a:rPr lang="en-US" sz="1800" dirty="0">
                <a:latin typeface="Calibri" panose="020F0502020204030204" pitchFamily="34" charset="0"/>
                <a:cs typeface="Calibri" panose="020F0502020204030204" pitchFamily="34" charset="0"/>
              </a:rPr>
              <a:t>) …</a:t>
            </a:r>
          </a:p>
          <a:p>
            <a:endParaRPr lang="en-US" altLang="zh-CN" sz="1000" dirty="0">
              <a:latin typeface="Calibri" panose="020F0502020204030204" pitchFamily="34" charset="0"/>
              <a:cs typeface="Calibri" panose="020F0502020204030204" pitchFamily="34" charset="0"/>
            </a:endParaRPr>
          </a:p>
          <a:p>
            <a:r>
              <a:rPr lang="en-US" sz="1800" dirty="0">
                <a:latin typeface="Calibri" panose="020F0502020204030204" pitchFamily="34" charset="0"/>
                <a:cs typeface="Calibri" panose="020F0502020204030204" pitchFamily="34" charset="0"/>
              </a:rPr>
              <a:t>Another source of the misalignment in the static alignment</a:t>
            </a:r>
            <a:r>
              <a:rPr lang="zh-CN" altLang="en-US" sz="1800" dirty="0">
                <a:latin typeface="Calibri" panose="020F0502020204030204" pitchFamily="34" charset="0"/>
                <a:cs typeface="Calibri" panose="020F0502020204030204" pitchFamily="34" charset="0"/>
              </a:rPr>
              <a:t> </a:t>
            </a:r>
            <a:r>
              <a:rPr lang="en-US" sz="1800" dirty="0">
                <a:latin typeface="Calibri" panose="020F0502020204030204" pitchFamily="34" charset="0"/>
                <a:cs typeface="Calibri" panose="020F0502020204030204" pitchFamily="34" charset="0"/>
              </a:rPr>
              <a:t>is </a:t>
            </a:r>
            <a:r>
              <a:rPr lang="en-US" sz="1800" u="sng" dirty="0">
                <a:solidFill>
                  <a:srgbClr val="0432FF"/>
                </a:solidFill>
                <a:latin typeface="Calibri" panose="020F0502020204030204" pitchFamily="34" charset="0"/>
                <a:cs typeface="Calibri" panose="020F0502020204030204" pitchFamily="34" charset="0"/>
              </a:rPr>
              <a:t>the misalignment of the curvature, or coherent misalignment</a:t>
            </a:r>
            <a:r>
              <a:rPr lang="en-US" sz="1800" dirty="0">
                <a:latin typeface="Calibri" panose="020F0502020204030204" pitchFamily="34" charset="0"/>
                <a:cs typeface="Calibri" panose="020F0502020204030204" pitchFamily="34" charset="0"/>
              </a:rPr>
              <a:t> ….</a:t>
            </a:r>
            <a:r>
              <a:rPr lang="zh-CN" altLang="en-US" sz="1800" dirty="0">
                <a:latin typeface="Calibri" panose="020F0502020204030204" pitchFamily="34" charset="0"/>
                <a:cs typeface="Calibri" panose="020F0502020204030204" pitchFamily="34" charset="0"/>
              </a:rPr>
              <a:t> </a:t>
            </a:r>
            <a:r>
              <a:rPr lang="en-US" sz="1800" u="sng" dirty="0">
                <a:solidFill>
                  <a:srgbClr val="0432FF"/>
                </a:solidFill>
                <a:latin typeface="Calibri" panose="020F0502020204030204" pitchFamily="34" charset="0"/>
                <a:cs typeface="Calibri" panose="020F0502020204030204" pitchFamily="34" charset="0"/>
              </a:rPr>
              <a:t>The curvature misalignment can be split into two parts:</a:t>
            </a:r>
            <a:r>
              <a:rPr lang="en-US" sz="1800" dirty="0">
                <a:solidFill>
                  <a:srgbClr val="0432FF"/>
                </a:solidFill>
                <a:latin typeface="Calibri" panose="020F0502020204030204" pitchFamily="34" charset="0"/>
                <a:cs typeface="Calibri" panose="020F0502020204030204" pitchFamily="34" charset="0"/>
              </a:rPr>
              <a:t> </a:t>
            </a:r>
            <a:r>
              <a:rPr lang="en-US" sz="1800" u="sng" dirty="0">
                <a:solidFill>
                  <a:srgbClr val="C00000"/>
                </a:solidFill>
                <a:latin typeface="Calibri" panose="020F0502020204030204" pitchFamily="34" charset="0"/>
                <a:cs typeface="Calibri" panose="020F0502020204030204" pitchFamily="34" charset="0"/>
              </a:rPr>
              <a:t>(a)</a:t>
            </a:r>
            <a:r>
              <a:rPr lang="zh-CN" altLang="en-US" sz="1800" u="sng" dirty="0">
                <a:solidFill>
                  <a:srgbClr val="C00000"/>
                </a:solidFill>
                <a:latin typeface="Calibri" panose="020F0502020204030204" pitchFamily="34" charset="0"/>
                <a:cs typeface="Calibri" panose="020F0502020204030204" pitchFamily="34" charset="0"/>
              </a:rPr>
              <a:t> </a:t>
            </a:r>
            <a:r>
              <a:rPr lang="en-US" sz="1800" u="sng" dirty="0">
                <a:solidFill>
                  <a:srgbClr val="C00000"/>
                </a:solidFill>
                <a:latin typeface="Calibri" panose="020F0502020204030204" pitchFamily="34" charset="0"/>
                <a:cs typeface="Calibri" panose="020F0502020204030204" pitchFamily="34" charset="0"/>
              </a:rPr>
              <a:t>the overall curvature bias</a:t>
            </a:r>
            <a:r>
              <a:rPr lang="en-US" sz="1800" dirty="0">
                <a:solidFill>
                  <a:srgbClr val="C00000"/>
                </a:solidFill>
                <a:latin typeface="Calibri" panose="020F0502020204030204" pitchFamily="34" charset="0"/>
                <a:cs typeface="Calibri" panose="020F0502020204030204" pitchFamily="34" charset="0"/>
              </a:rPr>
              <a:t> </a:t>
            </a:r>
            <a:r>
              <a:rPr lang="en-US" sz="1800" dirty="0">
                <a:latin typeface="Calibri" panose="020F0502020204030204" pitchFamily="34" charset="0"/>
                <a:cs typeface="Calibri" panose="020F0502020204030204" pitchFamily="34" charset="0"/>
              </a:rPr>
              <a:t>that will shift the mean of the measured rigidity and </a:t>
            </a:r>
            <a:r>
              <a:rPr lang="en-US" sz="1800" u="sng" dirty="0">
                <a:solidFill>
                  <a:srgbClr val="C00000"/>
                </a:solidFill>
                <a:latin typeface="Calibri" panose="020F0502020204030204" pitchFamily="34" charset="0"/>
                <a:cs typeface="Calibri" panose="020F0502020204030204" pitchFamily="34" charset="0"/>
              </a:rPr>
              <a:t>(b) the differential curvature bias</a:t>
            </a:r>
            <a:r>
              <a:rPr lang="en-US" sz="1800" dirty="0">
                <a:solidFill>
                  <a:srgbClr val="0432FF"/>
                </a:solidFill>
                <a:latin typeface="Calibri" panose="020F0502020204030204" pitchFamily="34" charset="0"/>
                <a:cs typeface="Calibri" panose="020F0502020204030204" pitchFamily="34" charset="0"/>
              </a:rPr>
              <a:t> </a:t>
            </a:r>
            <a:r>
              <a:rPr lang="en-US" sz="1800" dirty="0">
                <a:latin typeface="Calibri" panose="020F0502020204030204" pitchFamily="34" charset="0"/>
                <a:cs typeface="Calibri" panose="020F0502020204030204" pitchFamily="34" charset="0"/>
              </a:rPr>
              <a:t>that will</a:t>
            </a:r>
            <a:r>
              <a:rPr lang="zh-CN" altLang="en-US" sz="1800" dirty="0">
                <a:latin typeface="Calibri" panose="020F0502020204030204" pitchFamily="34" charset="0"/>
                <a:cs typeface="Calibri" panose="020F0502020204030204" pitchFamily="34" charset="0"/>
              </a:rPr>
              <a:t> </a:t>
            </a:r>
            <a:r>
              <a:rPr lang="en-US" sz="1800" dirty="0">
                <a:latin typeface="Calibri" panose="020F0502020204030204" pitchFamily="34" charset="0"/>
                <a:cs typeface="Calibri" panose="020F0502020204030204" pitchFamily="34" charset="0"/>
              </a:rPr>
              <a:t>degrade the rigidity resolution.</a:t>
            </a:r>
            <a:r>
              <a:rPr lang="zh-CN" altLang="en-US" sz="1800" dirty="0">
                <a:latin typeface="Calibri" panose="020F0502020204030204" pitchFamily="34" charset="0"/>
                <a:cs typeface="Calibri" panose="020F0502020204030204" pitchFamily="34" charset="0"/>
              </a:rPr>
              <a:t> </a:t>
            </a:r>
            <a:endParaRPr lang="en-US" altLang="zh-CN" sz="1800" dirty="0">
              <a:latin typeface="Calibri" panose="020F0502020204030204" pitchFamily="34" charset="0"/>
              <a:cs typeface="Calibri" panose="020F0502020204030204" pitchFamily="34" charset="0"/>
            </a:endParaRPr>
          </a:p>
          <a:p>
            <a:endParaRPr lang="en-US" sz="1000" dirty="0">
              <a:latin typeface="Calibri" panose="020F0502020204030204" pitchFamily="34" charset="0"/>
              <a:cs typeface="Calibri" panose="020F0502020204030204" pitchFamily="34" charset="0"/>
            </a:endParaRPr>
          </a:p>
          <a:p>
            <a:r>
              <a:rPr lang="en-US" sz="1800" dirty="0">
                <a:solidFill>
                  <a:srgbClr val="C00000"/>
                </a:solidFill>
                <a:latin typeface="Calibri" panose="020F0502020204030204" pitchFamily="34" charset="0"/>
                <a:cs typeface="Calibri" panose="020F0502020204030204" pitchFamily="34" charset="0"/>
              </a:rPr>
              <a:t>The overall curvature bias ….</a:t>
            </a:r>
          </a:p>
          <a:p>
            <a:endParaRPr lang="en-US" sz="1000" dirty="0">
              <a:latin typeface="Calibri" panose="020F0502020204030204" pitchFamily="34" charset="0"/>
              <a:cs typeface="Calibri" panose="020F0502020204030204" pitchFamily="34" charset="0"/>
            </a:endParaRPr>
          </a:p>
          <a:p>
            <a:r>
              <a:rPr lang="en-US" sz="1800" dirty="0">
                <a:solidFill>
                  <a:srgbClr val="C00000"/>
                </a:solidFill>
                <a:latin typeface="Calibri" panose="020F0502020204030204" pitchFamily="34" charset="0"/>
                <a:cs typeface="Calibri" panose="020F0502020204030204" pitchFamily="34" charset="0"/>
              </a:rPr>
              <a:t>The differential curvature biases </a:t>
            </a:r>
            <a:r>
              <a:rPr lang="en-US" sz="1800" dirty="0">
                <a:latin typeface="Calibri" panose="020F0502020204030204" pitchFamily="34" charset="0"/>
                <a:cs typeface="Calibri" panose="020F0502020204030204" pitchFamily="34" charset="0"/>
              </a:rPr>
              <a:t>…</a:t>
            </a:r>
            <a:r>
              <a:rPr lang="en-US" sz="1800" dirty="0">
                <a:solidFill>
                  <a:srgbClr val="C00000"/>
                </a:solidFill>
                <a:latin typeface="Calibri" panose="020F0502020204030204" pitchFamily="34" charset="0"/>
                <a:cs typeface="Calibri" panose="020F0502020204030204" pitchFamily="34" charset="0"/>
              </a:rPr>
              <a:t> </a:t>
            </a:r>
            <a:r>
              <a:rPr lang="en-US" sz="1800" u="sng" dirty="0">
                <a:solidFill>
                  <a:srgbClr val="C00000"/>
                </a:solidFill>
                <a:latin typeface="Calibri" panose="020F0502020204030204" pitchFamily="34" charset="0"/>
                <a:cs typeface="Calibri" panose="020F0502020204030204" pitchFamily="34" charset="0"/>
              </a:rPr>
              <a:t>As shown in Fig. 24</a:t>
            </a:r>
            <a:r>
              <a:rPr lang="en-US" sz="1800" dirty="0">
                <a:latin typeface="Calibri" panose="020F0502020204030204" pitchFamily="34" charset="0"/>
                <a:cs typeface="Calibri" panose="020F0502020204030204" pitchFamily="34" charset="0"/>
              </a:rPr>
              <a:t>, after the alignment, the standard deviations of the differential curvature biases</a:t>
            </a:r>
            <a:r>
              <a:rPr lang="zh-CN" altLang="en-US" sz="1800" dirty="0">
                <a:latin typeface="Calibri" panose="020F0502020204030204" pitchFamily="34" charset="0"/>
                <a:cs typeface="Calibri" panose="020F0502020204030204" pitchFamily="34" charset="0"/>
              </a:rPr>
              <a:t> </a:t>
            </a:r>
            <a:r>
              <a:rPr lang="en-US" sz="1800" dirty="0">
                <a:latin typeface="Calibri" panose="020F0502020204030204" pitchFamily="34" charset="0"/>
                <a:cs typeface="Calibri" panose="020F0502020204030204" pitchFamily="34" charset="0"/>
              </a:rPr>
              <a:t>… are the misalignments</a:t>
            </a:r>
            <a:r>
              <a:rPr lang="zh-CN" altLang="en-US" sz="1800" dirty="0">
                <a:latin typeface="Calibri" panose="020F0502020204030204" pitchFamily="34" charset="0"/>
                <a:cs typeface="Calibri" panose="020F0502020204030204" pitchFamily="34" charset="0"/>
              </a:rPr>
              <a:t> </a:t>
            </a:r>
            <a:r>
              <a:rPr lang="en-US" sz="1800" dirty="0">
                <a:latin typeface="Calibri" panose="020F0502020204030204" pitchFamily="34" charset="0"/>
                <a:cs typeface="Calibri" panose="020F0502020204030204" pitchFamily="34" charset="0"/>
              </a:rPr>
              <a:t>equivalent to</a:t>
            </a:r>
            <a:r>
              <a:rPr lang="zh-CN" altLang="en-US" sz="1800" dirty="0">
                <a:latin typeface="Calibri" panose="020F0502020204030204" pitchFamily="34" charset="0"/>
                <a:cs typeface="Calibri" panose="020F0502020204030204" pitchFamily="34" charset="0"/>
              </a:rPr>
              <a:t> </a:t>
            </a:r>
            <a:r>
              <a:rPr lang="en-US" sz="1800" dirty="0">
                <a:latin typeface="Calibri" panose="020F0502020204030204" pitchFamily="34" charset="0"/>
                <a:cs typeface="Calibri" panose="020F0502020204030204" pitchFamily="34" charset="0"/>
              </a:rPr>
              <a:t>... </a:t>
            </a:r>
            <a:r>
              <a:rPr lang="en-US" sz="1800" dirty="0">
                <a:solidFill>
                  <a:srgbClr val="C00000"/>
                </a:solidFill>
                <a:latin typeface="Calibri" panose="020F0502020204030204" pitchFamily="34" charset="0"/>
                <a:cs typeface="Calibri" panose="020F0502020204030204" pitchFamily="34" charset="0"/>
              </a:rPr>
              <a:t>Considering that the</a:t>
            </a:r>
            <a:r>
              <a:rPr lang="zh-CN" altLang="en-US" sz="1800" dirty="0">
                <a:solidFill>
                  <a:srgbClr val="C00000"/>
                </a:solidFill>
                <a:latin typeface="Calibri" panose="020F0502020204030204" pitchFamily="34" charset="0"/>
                <a:cs typeface="Calibri" panose="020F0502020204030204" pitchFamily="34" charset="0"/>
              </a:rPr>
              <a:t> </a:t>
            </a:r>
            <a:r>
              <a:rPr lang="en-US" sz="1800" dirty="0">
                <a:solidFill>
                  <a:srgbClr val="C00000"/>
                </a:solidFill>
                <a:latin typeface="Calibri" panose="020F0502020204030204" pitchFamily="34" charset="0"/>
                <a:cs typeface="Calibri" panose="020F0502020204030204" pitchFamily="34" charset="0"/>
              </a:rPr>
              <a:t>sensor position change … </a:t>
            </a:r>
            <a:r>
              <a:rPr lang="en-US" sz="1800" dirty="0">
                <a:latin typeface="Calibri" panose="020F0502020204030204" pitchFamily="34" charset="0"/>
                <a:cs typeface="Calibri" panose="020F0502020204030204" pitchFamily="34" charset="0"/>
              </a:rPr>
              <a:t>the total differential curvature misalignments</a:t>
            </a:r>
            <a:r>
              <a:rPr lang="zh-CN" altLang="en-US" sz="1800" dirty="0">
                <a:latin typeface="Calibri" panose="020F0502020204030204" pitchFamily="34" charset="0"/>
                <a:cs typeface="Calibri" panose="020F0502020204030204" pitchFamily="34" charset="0"/>
              </a:rPr>
              <a:t> </a:t>
            </a:r>
            <a:r>
              <a:rPr lang="en-US" sz="1800" dirty="0">
                <a:latin typeface="Calibri" panose="020F0502020204030204" pitchFamily="34" charset="0"/>
                <a:cs typeface="Calibri" panose="020F0502020204030204" pitchFamily="34" charset="0"/>
              </a:rPr>
              <a:t>equivalent to the position errors of each layer are </a:t>
            </a:r>
            <a:r>
              <a:rPr lang="en-US" sz="1800" u="sng" dirty="0">
                <a:solidFill>
                  <a:srgbClr val="C00000"/>
                </a:solidFill>
                <a:latin typeface="Calibri" panose="020F0502020204030204" pitchFamily="34" charset="0"/>
                <a:cs typeface="Calibri" panose="020F0502020204030204" pitchFamily="34" charset="0"/>
              </a:rPr>
              <a:t>2.1 µm,</a:t>
            </a:r>
            <a:r>
              <a:rPr lang="zh-CN" altLang="en-US" sz="1800" u="sng" dirty="0">
                <a:solidFill>
                  <a:srgbClr val="C00000"/>
                </a:solidFill>
                <a:latin typeface="Calibri" panose="020F0502020204030204" pitchFamily="34" charset="0"/>
                <a:cs typeface="Calibri" panose="020F0502020204030204" pitchFamily="34" charset="0"/>
              </a:rPr>
              <a:t> </a:t>
            </a:r>
            <a:r>
              <a:rPr lang="en-US" sz="1800" u="sng" dirty="0">
                <a:solidFill>
                  <a:srgbClr val="C00000"/>
                </a:solidFill>
                <a:latin typeface="Calibri" panose="020F0502020204030204" pitchFamily="34" charset="0"/>
                <a:cs typeface="Calibri" panose="020F0502020204030204" pitchFamily="34" charset="0"/>
              </a:rPr>
              <a:t>2.3 µm, and 3.3 µm </a:t>
            </a:r>
            <a:r>
              <a:rPr lang="en-US" sz="1800" dirty="0">
                <a:latin typeface="Calibri" panose="020F0502020204030204" pitchFamily="34" charset="0"/>
                <a:cs typeface="Calibri" panose="020F0502020204030204" pitchFamily="34" charset="0"/>
              </a:rPr>
              <a:t>for </a:t>
            </a:r>
            <a:r>
              <a:rPr lang="en-US" sz="1800" i="1" dirty="0">
                <a:latin typeface="Calibri" panose="020F0502020204030204" pitchFamily="34" charset="0"/>
                <a:cs typeface="Calibri" panose="020F0502020204030204" pitchFamily="34" charset="0"/>
              </a:rPr>
              <a:t>R</a:t>
            </a:r>
            <a:r>
              <a:rPr lang="en-US" sz="1800" baseline="-25000" dirty="0">
                <a:latin typeface="Calibri" panose="020F0502020204030204" pitchFamily="34" charset="0"/>
                <a:cs typeface="Calibri" panose="020F0502020204030204" pitchFamily="34" charset="0"/>
              </a:rPr>
              <a:t>28</a:t>
            </a:r>
            <a:r>
              <a:rPr lang="en-US" sz="1800" dirty="0">
                <a:latin typeface="Calibri" panose="020F0502020204030204" pitchFamily="34" charset="0"/>
                <a:cs typeface="Calibri" panose="020F0502020204030204" pitchFamily="34" charset="0"/>
              </a:rPr>
              <a:t>, </a:t>
            </a:r>
            <a:r>
              <a:rPr lang="en-US" sz="1800" i="1" dirty="0">
                <a:latin typeface="Calibri" panose="020F0502020204030204" pitchFamily="34" charset="0"/>
                <a:cs typeface="Calibri" panose="020F0502020204030204" pitchFamily="34" charset="0"/>
              </a:rPr>
              <a:t>R</a:t>
            </a:r>
            <a:r>
              <a:rPr lang="en-US" sz="1800" baseline="-25000" dirty="0">
                <a:latin typeface="Calibri" panose="020F0502020204030204" pitchFamily="34" charset="0"/>
                <a:cs typeface="Calibri" panose="020F0502020204030204" pitchFamily="34" charset="0"/>
              </a:rPr>
              <a:t>18</a:t>
            </a:r>
            <a:r>
              <a:rPr lang="en-US" sz="1800" dirty="0">
                <a:latin typeface="Calibri" panose="020F0502020204030204" pitchFamily="34" charset="0"/>
                <a:cs typeface="Calibri" panose="020F0502020204030204" pitchFamily="34" charset="0"/>
              </a:rPr>
              <a:t>, and </a:t>
            </a:r>
            <a:r>
              <a:rPr lang="en-US" sz="1800" i="1" dirty="0">
                <a:latin typeface="Calibri" panose="020F0502020204030204" pitchFamily="34" charset="0"/>
                <a:cs typeface="Calibri" panose="020F0502020204030204" pitchFamily="34" charset="0"/>
              </a:rPr>
              <a:t>R</a:t>
            </a:r>
            <a:r>
              <a:rPr lang="en-US" sz="1800" baseline="-25000" dirty="0">
                <a:latin typeface="Calibri" panose="020F0502020204030204" pitchFamily="34" charset="0"/>
                <a:cs typeface="Calibri" panose="020F0502020204030204" pitchFamily="34" charset="0"/>
              </a:rPr>
              <a:t>19</a:t>
            </a:r>
            <a:r>
              <a:rPr lang="en-US" sz="1800" dirty="0">
                <a:latin typeface="Calibri" panose="020F0502020204030204" pitchFamily="34" charset="0"/>
                <a:cs typeface="Calibri" panose="020F0502020204030204" pitchFamily="34" charset="0"/>
              </a:rPr>
              <a:t> respectively …</a:t>
            </a:r>
          </a:p>
        </p:txBody>
      </p:sp>
      <p:sp>
        <p:nvSpPr>
          <p:cNvPr id="16" name="TextBox 15">
            <a:extLst>
              <a:ext uri="{FF2B5EF4-FFF2-40B4-BE49-F238E27FC236}">
                <a16:creationId xmlns:a16="http://schemas.microsoft.com/office/drawing/2014/main" id="{C64947DF-2E3F-78AF-353C-707086058E00}"/>
              </a:ext>
            </a:extLst>
          </p:cNvPr>
          <p:cNvSpPr txBox="1"/>
          <p:nvPr/>
        </p:nvSpPr>
        <p:spPr>
          <a:xfrm>
            <a:off x="9353006" y="4362994"/>
            <a:ext cx="184731" cy="461665"/>
          </a:xfrm>
          <a:prstGeom prst="rect">
            <a:avLst/>
          </a:prstGeom>
          <a:noFill/>
        </p:spPr>
        <p:txBody>
          <a:bodyPr wrap="none" rtlCol="0">
            <a:spAutoFit/>
          </a:bodyPr>
          <a:lstStyle/>
          <a:p>
            <a:endParaRPr lang="en-US" dirty="0"/>
          </a:p>
        </p:txBody>
      </p:sp>
      <p:sp>
        <p:nvSpPr>
          <p:cNvPr id="18" name="Rectangle 17">
            <a:extLst>
              <a:ext uri="{FF2B5EF4-FFF2-40B4-BE49-F238E27FC236}">
                <a16:creationId xmlns:a16="http://schemas.microsoft.com/office/drawing/2014/main" id="{608A9C0A-C1F1-7AD0-EA5D-36A2292E1758}"/>
              </a:ext>
            </a:extLst>
          </p:cNvPr>
          <p:cNvSpPr/>
          <p:nvPr/>
        </p:nvSpPr>
        <p:spPr>
          <a:xfrm>
            <a:off x="113072" y="1354392"/>
            <a:ext cx="5678128" cy="808704"/>
          </a:xfrm>
          <a:prstGeom prst="rect">
            <a:avLst/>
          </a:prstGeom>
          <a:noFill/>
          <a:ln w="25400">
            <a:solidFill>
              <a:srgbClr val="C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C00000"/>
              </a:solidFill>
            </a:endParaRPr>
          </a:p>
        </p:txBody>
      </p:sp>
      <p:sp>
        <p:nvSpPr>
          <p:cNvPr id="20" name="Content Placeholder 2">
            <a:extLst>
              <a:ext uri="{FF2B5EF4-FFF2-40B4-BE49-F238E27FC236}">
                <a16:creationId xmlns:a16="http://schemas.microsoft.com/office/drawing/2014/main" id="{D8A18341-ABB1-72E6-E358-0CF10C9E9880}"/>
              </a:ext>
            </a:extLst>
          </p:cNvPr>
          <p:cNvSpPr txBox="1">
            <a:spLocks/>
          </p:cNvSpPr>
          <p:nvPr/>
        </p:nvSpPr>
        <p:spPr>
          <a:xfrm>
            <a:off x="6172200" y="1510379"/>
            <a:ext cx="2209800" cy="365125"/>
          </a:xfrm>
          <a:prstGeom prst="rect">
            <a:avLst/>
          </a:prstGeom>
          <a:noFill/>
        </p:spPr>
        <p:txBody>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1900" dirty="0">
                <a:solidFill>
                  <a:srgbClr val="C00000"/>
                </a:solidFill>
                <a:latin typeface="Calibri" panose="020F0502020204030204" pitchFamily="34" charset="0"/>
                <a:ea typeface="KaiTi" panose="02010609060101010101" pitchFamily="49" charset="-122"/>
                <a:cs typeface="Calibri" panose="020F0502020204030204" pitchFamily="34" charset="0"/>
              </a:rPr>
              <a:t>结果分模块讨论</a:t>
            </a:r>
            <a:endParaRPr lang="en-US" altLang="zh-CN" sz="1900" dirty="0">
              <a:solidFill>
                <a:srgbClr val="C00000"/>
              </a:solidFill>
              <a:latin typeface="Calibri" panose="020F0502020204030204" pitchFamily="34" charset="0"/>
              <a:ea typeface="KaiTi" panose="02010609060101010101" pitchFamily="49" charset="-122"/>
              <a:cs typeface="Calibri" panose="020F0502020204030204" pitchFamily="34" charset="0"/>
            </a:endParaRPr>
          </a:p>
        </p:txBody>
      </p:sp>
      <p:sp>
        <p:nvSpPr>
          <p:cNvPr id="22" name="Content Placeholder 2">
            <a:extLst>
              <a:ext uri="{FF2B5EF4-FFF2-40B4-BE49-F238E27FC236}">
                <a16:creationId xmlns:a16="http://schemas.microsoft.com/office/drawing/2014/main" id="{F5671D93-19CA-2E5D-6AA0-B4E92BFFADCD}"/>
              </a:ext>
            </a:extLst>
          </p:cNvPr>
          <p:cNvSpPr txBox="1">
            <a:spLocks/>
          </p:cNvSpPr>
          <p:nvPr/>
        </p:nvSpPr>
        <p:spPr>
          <a:xfrm>
            <a:off x="6189199" y="1905000"/>
            <a:ext cx="2487769" cy="365125"/>
          </a:xfrm>
          <a:prstGeom prst="rect">
            <a:avLst/>
          </a:prstGeom>
          <a:noFill/>
        </p:spPr>
        <p:txBody>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altLang="zh-CN" sz="1800" dirty="0">
                <a:solidFill>
                  <a:srgbClr val="C00000"/>
                </a:solidFill>
                <a:latin typeface="Calibri" panose="020F0502020204030204" pitchFamily="34" charset="0"/>
                <a:ea typeface="KaiTi" panose="02010609060101010101" pitchFamily="49" charset="-122"/>
                <a:cs typeface="Calibri" panose="020F0502020204030204" pitchFamily="34" charset="0"/>
              </a:rPr>
              <a:t>Misalignment</a:t>
            </a:r>
            <a:r>
              <a:rPr lang="zh-CN" altLang="en-US" sz="1800" dirty="0">
                <a:solidFill>
                  <a:srgbClr val="C00000"/>
                </a:solidFill>
                <a:latin typeface="Calibri" panose="020F0502020204030204" pitchFamily="34" charset="0"/>
                <a:ea typeface="KaiTi" panose="02010609060101010101" pitchFamily="49" charset="-122"/>
                <a:cs typeface="Calibri" panose="020F0502020204030204" pitchFamily="34" charset="0"/>
              </a:rPr>
              <a:t> 种类一</a:t>
            </a:r>
            <a:endParaRPr lang="en-US" altLang="zh-CN" sz="1800" dirty="0">
              <a:solidFill>
                <a:srgbClr val="C00000"/>
              </a:solidFill>
              <a:latin typeface="Calibri" panose="020F0502020204030204" pitchFamily="34" charset="0"/>
              <a:ea typeface="KaiTi" panose="02010609060101010101" pitchFamily="49" charset="-122"/>
              <a:cs typeface="Calibri" panose="020F0502020204030204" pitchFamily="34" charset="0"/>
            </a:endParaRPr>
          </a:p>
        </p:txBody>
      </p:sp>
      <p:sp>
        <p:nvSpPr>
          <p:cNvPr id="24" name="Content Placeholder 2">
            <a:extLst>
              <a:ext uri="{FF2B5EF4-FFF2-40B4-BE49-F238E27FC236}">
                <a16:creationId xmlns:a16="http://schemas.microsoft.com/office/drawing/2014/main" id="{98C9EAE3-C545-801B-8AB1-5B802EA47567}"/>
              </a:ext>
            </a:extLst>
          </p:cNvPr>
          <p:cNvSpPr txBox="1">
            <a:spLocks/>
          </p:cNvSpPr>
          <p:nvPr/>
        </p:nvSpPr>
        <p:spPr>
          <a:xfrm>
            <a:off x="6203438" y="2627672"/>
            <a:ext cx="2453866" cy="365125"/>
          </a:xfrm>
          <a:prstGeom prst="rect">
            <a:avLst/>
          </a:prstGeom>
          <a:noFill/>
        </p:spPr>
        <p:txBody>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altLang="zh-CN" sz="1800" dirty="0">
                <a:solidFill>
                  <a:srgbClr val="C00000"/>
                </a:solidFill>
                <a:latin typeface="Calibri" panose="020F0502020204030204" pitchFamily="34" charset="0"/>
                <a:ea typeface="KaiTi" panose="02010609060101010101" pitchFamily="49" charset="-122"/>
                <a:cs typeface="Calibri" panose="020F0502020204030204" pitchFamily="34" charset="0"/>
              </a:rPr>
              <a:t>Misalignment</a:t>
            </a:r>
            <a:r>
              <a:rPr lang="zh-CN" altLang="en-US" sz="1800" dirty="0">
                <a:solidFill>
                  <a:srgbClr val="C00000"/>
                </a:solidFill>
                <a:latin typeface="Calibri" panose="020F0502020204030204" pitchFamily="34" charset="0"/>
                <a:ea typeface="KaiTi" panose="02010609060101010101" pitchFamily="49" charset="-122"/>
                <a:cs typeface="Calibri" panose="020F0502020204030204" pitchFamily="34" charset="0"/>
              </a:rPr>
              <a:t> 种类二</a:t>
            </a:r>
            <a:endParaRPr lang="en-US" altLang="zh-CN" sz="1800" dirty="0">
              <a:solidFill>
                <a:srgbClr val="C00000"/>
              </a:solidFill>
              <a:latin typeface="Calibri" panose="020F0502020204030204" pitchFamily="34" charset="0"/>
              <a:ea typeface="KaiTi" panose="02010609060101010101" pitchFamily="49" charset="-122"/>
              <a:cs typeface="Calibri" panose="020F0502020204030204" pitchFamily="34" charset="0"/>
            </a:endParaRPr>
          </a:p>
        </p:txBody>
      </p:sp>
      <p:sp>
        <p:nvSpPr>
          <p:cNvPr id="26" name="Content Placeholder 2">
            <a:extLst>
              <a:ext uri="{FF2B5EF4-FFF2-40B4-BE49-F238E27FC236}">
                <a16:creationId xmlns:a16="http://schemas.microsoft.com/office/drawing/2014/main" id="{990A6388-3038-FCE1-6F9D-1F690F1078AE}"/>
              </a:ext>
            </a:extLst>
          </p:cNvPr>
          <p:cNvSpPr txBox="1">
            <a:spLocks/>
          </p:cNvSpPr>
          <p:nvPr/>
        </p:nvSpPr>
        <p:spPr>
          <a:xfrm>
            <a:off x="5943600" y="3896032"/>
            <a:ext cx="2764417" cy="365125"/>
          </a:xfrm>
          <a:prstGeom prst="rect">
            <a:avLst/>
          </a:prstGeom>
          <a:noFill/>
        </p:spPr>
        <p:txBody>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1800" dirty="0">
                <a:solidFill>
                  <a:srgbClr val="C00000"/>
                </a:solidFill>
                <a:latin typeface="Calibri" panose="020F0502020204030204" pitchFamily="34" charset="0"/>
                <a:ea typeface="KaiTi" panose="02010609060101010101" pitchFamily="49" charset="-122"/>
                <a:cs typeface="Calibri" panose="020F0502020204030204" pitchFamily="34" charset="0"/>
              </a:rPr>
              <a:t>再细分为两部分分别论述</a:t>
            </a:r>
            <a:endParaRPr lang="en-US" altLang="zh-CN" sz="1800" dirty="0">
              <a:solidFill>
                <a:srgbClr val="C00000"/>
              </a:solidFill>
              <a:latin typeface="Calibri" panose="020F0502020204030204" pitchFamily="34" charset="0"/>
              <a:ea typeface="KaiTi" panose="02010609060101010101" pitchFamily="49" charset="-122"/>
              <a:cs typeface="Calibri" panose="020F0502020204030204" pitchFamily="34" charset="0"/>
            </a:endParaRPr>
          </a:p>
        </p:txBody>
      </p:sp>
      <p:sp>
        <p:nvSpPr>
          <p:cNvPr id="28" name="Content Placeholder 2">
            <a:extLst>
              <a:ext uri="{FF2B5EF4-FFF2-40B4-BE49-F238E27FC236}">
                <a16:creationId xmlns:a16="http://schemas.microsoft.com/office/drawing/2014/main" id="{371AA689-FF26-3D6A-C74E-9551FE9C932D}"/>
              </a:ext>
            </a:extLst>
          </p:cNvPr>
          <p:cNvSpPr txBox="1">
            <a:spLocks/>
          </p:cNvSpPr>
          <p:nvPr/>
        </p:nvSpPr>
        <p:spPr>
          <a:xfrm>
            <a:off x="2849196" y="2657085"/>
            <a:ext cx="1181100" cy="365125"/>
          </a:xfrm>
          <a:prstGeom prst="rect">
            <a:avLst/>
          </a:prstGeom>
          <a:noFill/>
        </p:spPr>
        <p:txBody>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1800" dirty="0">
                <a:solidFill>
                  <a:srgbClr val="C00000"/>
                </a:solidFill>
                <a:latin typeface="Calibri" panose="020F0502020204030204" pitchFamily="34" charset="0"/>
                <a:ea typeface="KaiTi" panose="02010609060101010101" pitchFamily="49" charset="-122"/>
                <a:cs typeface="Calibri" panose="020F0502020204030204" pitchFamily="34" charset="0"/>
              </a:rPr>
              <a:t>图示论证</a:t>
            </a:r>
            <a:endParaRPr lang="en-US" altLang="zh-CN" sz="1800" dirty="0">
              <a:solidFill>
                <a:srgbClr val="C00000"/>
              </a:solidFill>
              <a:latin typeface="Calibri" panose="020F0502020204030204" pitchFamily="34" charset="0"/>
              <a:ea typeface="KaiTi" panose="02010609060101010101" pitchFamily="49" charset="-122"/>
              <a:cs typeface="Calibri" panose="020F0502020204030204" pitchFamily="34" charset="0"/>
            </a:endParaRPr>
          </a:p>
        </p:txBody>
      </p:sp>
      <p:sp>
        <p:nvSpPr>
          <p:cNvPr id="29" name="Content Placeholder 2">
            <a:extLst>
              <a:ext uri="{FF2B5EF4-FFF2-40B4-BE49-F238E27FC236}">
                <a16:creationId xmlns:a16="http://schemas.microsoft.com/office/drawing/2014/main" id="{D5A70F26-D2D5-8056-D175-310B9C4FF143}"/>
              </a:ext>
            </a:extLst>
          </p:cNvPr>
          <p:cNvSpPr txBox="1">
            <a:spLocks/>
          </p:cNvSpPr>
          <p:nvPr/>
        </p:nvSpPr>
        <p:spPr>
          <a:xfrm>
            <a:off x="3733800" y="4313904"/>
            <a:ext cx="1181100" cy="365125"/>
          </a:xfrm>
          <a:prstGeom prst="rect">
            <a:avLst/>
          </a:prstGeom>
          <a:noFill/>
        </p:spPr>
        <p:txBody>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1800" dirty="0">
                <a:solidFill>
                  <a:srgbClr val="C00000"/>
                </a:solidFill>
                <a:latin typeface="Calibri" panose="020F0502020204030204" pitchFamily="34" charset="0"/>
                <a:ea typeface="KaiTi" panose="02010609060101010101" pitchFamily="49" charset="-122"/>
                <a:cs typeface="Calibri" panose="020F0502020204030204" pitchFamily="34" charset="0"/>
              </a:rPr>
              <a:t>图示论证</a:t>
            </a:r>
            <a:endParaRPr lang="en-US" altLang="zh-CN" sz="1800" dirty="0">
              <a:solidFill>
                <a:srgbClr val="C00000"/>
              </a:solidFill>
              <a:latin typeface="Calibri" panose="020F0502020204030204" pitchFamily="34" charset="0"/>
              <a:ea typeface="KaiTi" panose="02010609060101010101" pitchFamily="49" charset="-122"/>
              <a:cs typeface="Calibri" panose="020F0502020204030204" pitchFamily="34" charset="0"/>
            </a:endParaRPr>
          </a:p>
        </p:txBody>
      </p:sp>
      <p:sp>
        <p:nvSpPr>
          <p:cNvPr id="30" name="Content Placeholder 2">
            <a:extLst>
              <a:ext uri="{FF2B5EF4-FFF2-40B4-BE49-F238E27FC236}">
                <a16:creationId xmlns:a16="http://schemas.microsoft.com/office/drawing/2014/main" id="{D796EB57-9F03-F093-FB29-04E6DC736C27}"/>
              </a:ext>
            </a:extLst>
          </p:cNvPr>
          <p:cNvSpPr txBox="1">
            <a:spLocks/>
          </p:cNvSpPr>
          <p:nvPr/>
        </p:nvSpPr>
        <p:spPr>
          <a:xfrm>
            <a:off x="5410200" y="5630358"/>
            <a:ext cx="1143000" cy="365125"/>
          </a:xfrm>
          <a:prstGeom prst="rect">
            <a:avLst/>
          </a:prstGeom>
          <a:noFill/>
        </p:spPr>
        <p:txBody>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1800" dirty="0">
                <a:solidFill>
                  <a:srgbClr val="C00000"/>
                </a:solidFill>
                <a:latin typeface="Calibri" panose="020F0502020204030204" pitchFamily="34" charset="0"/>
                <a:ea typeface="KaiTi" panose="02010609060101010101" pitchFamily="49" charset="-122"/>
                <a:cs typeface="Calibri" panose="020F0502020204030204" pitchFamily="34" charset="0"/>
              </a:rPr>
              <a:t>数字结果</a:t>
            </a:r>
            <a:endParaRPr lang="en-US" altLang="zh-CN" sz="1800" dirty="0">
              <a:solidFill>
                <a:srgbClr val="C00000"/>
              </a:solidFill>
              <a:latin typeface="Calibri" panose="020F0502020204030204" pitchFamily="34" charset="0"/>
              <a:ea typeface="KaiTi" panose="02010609060101010101" pitchFamily="49" charset="-122"/>
              <a:cs typeface="Calibri" panose="020F0502020204030204" pitchFamily="34" charset="0"/>
            </a:endParaRPr>
          </a:p>
        </p:txBody>
      </p:sp>
      <p:sp>
        <p:nvSpPr>
          <p:cNvPr id="31" name="TextBox 30">
            <a:extLst>
              <a:ext uri="{FF2B5EF4-FFF2-40B4-BE49-F238E27FC236}">
                <a16:creationId xmlns:a16="http://schemas.microsoft.com/office/drawing/2014/main" id="{2A12C05F-09D5-0DF0-2B9B-BE74922254A3}"/>
              </a:ext>
            </a:extLst>
          </p:cNvPr>
          <p:cNvSpPr txBox="1"/>
          <p:nvPr/>
        </p:nvSpPr>
        <p:spPr>
          <a:xfrm>
            <a:off x="297872" y="5943600"/>
            <a:ext cx="8753081" cy="707886"/>
          </a:xfrm>
          <a:prstGeom prst="rect">
            <a:avLst/>
          </a:prstGeom>
          <a:noFill/>
        </p:spPr>
        <p:txBody>
          <a:bodyPr wrap="square" rtlCol="0">
            <a:spAutoFit/>
          </a:bodyPr>
          <a:lstStyle/>
          <a:p>
            <a:pPr eaLnBrk="0" hangingPunct="0">
              <a:spcBef>
                <a:spcPct val="20000"/>
              </a:spcBef>
            </a:pPr>
            <a:r>
              <a:rPr lang="zh-CN" altLang="en-US" sz="2000" dirty="0">
                <a:solidFill>
                  <a:srgbClr val="0432FF"/>
                </a:solidFill>
                <a:latin typeface="Calibri" panose="020F0502020204030204" pitchFamily="34" charset="0"/>
                <a:ea typeface="KaiTi" panose="02010609060101010101" pitchFamily="49" charset="-122"/>
                <a:cs typeface="Calibri" panose="020F0502020204030204" pitchFamily="34" charset="0"/>
              </a:rPr>
              <a:t>“结果与讨论”要求：层次结构清晰，论据支持（包括图表和数据）充分，逻辑推理严密，结论明确。</a:t>
            </a:r>
            <a:endParaRPr lang="en-US" altLang="zh-CN" sz="2000" dirty="0">
              <a:solidFill>
                <a:srgbClr val="0432FF"/>
              </a:solidFill>
              <a:latin typeface="Calibri" panose="020F0502020204030204" pitchFamily="34" charset="0"/>
              <a:ea typeface="KaiTi" panose="02010609060101010101" pitchFamily="49" charset="-122"/>
              <a:cs typeface="Calibri" panose="020F0502020204030204" pitchFamily="34" charset="0"/>
            </a:endParaRPr>
          </a:p>
        </p:txBody>
      </p:sp>
    </p:spTree>
    <p:extLst>
      <p:ext uri="{BB962C8B-B14F-4D97-AF65-F5344CB8AC3E}">
        <p14:creationId xmlns:p14="http://schemas.microsoft.com/office/powerpoint/2010/main" val="10957925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7F9E7F-5FB7-61EC-B2AB-B23572EAA531}"/>
            </a:ext>
          </a:extLst>
        </p:cNvPr>
        <p:cNvGrpSpPr/>
        <p:nvPr/>
      </p:nvGrpSpPr>
      <p:grpSpPr>
        <a:xfrm>
          <a:off x="0" y="0"/>
          <a:ext cx="0" cy="0"/>
          <a:chOff x="0" y="0"/>
          <a:chExt cx="0" cy="0"/>
        </a:xfrm>
      </p:grpSpPr>
      <p:sp>
        <p:nvSpPr>
          <p:cNvPr id="6" name="Rectangle 1">
            <a:extLst>
              <a:ext uri="{FF2B5EF4-FFF2-40B4-BE49-F238E27FC236}">
                <a16:creationId xmlns:a16="http://schemas.microsoft.com/office/drawing/2014/main" id="{E825704D-72BE-780E-EE39-ECCAFE1DBCB0}"/>
              </a:ext>
            </a:extLst>
          </p:cNvPr>
          <p:cNvSpPr txBox="1">
            <a:spLocks noChangeArrowheads="1"/>
          </p:cNvSpPr>
          <p:nvPr/>
        </p:nvSpPr>
        <p:spPr>
          <a:xfrm>
            <a:off x="-180528" y="165463"/>
            <a:ext cx="9577064" cy="504056"/>
          </a:xfrm>
          <a:prstGeom prst="rect">
            <a:avLst/>
          </a:prstGeom>
        </p:spPr>
        <p:txBody>
          <a:bodyPr/>
          <a:lstStyle>
            <a:lvl1pPr algn="l" rtl="0" eaLnBrk="0" fontAlgn="base" hangingPunct="0">
              <a:spcBef>
                <a:spcPct val="0"/>
              </a:spcBef>
              <a:spcAft>
                <a:spcPct val="0"/>
              </a:spcAft>
              <a:defRPr sz="2800">
                <a:solidFill>
                  <a:schemeClr val="tx1"/>
                </a:solidFill>
                <a:latin typeface="+mj-lt"/>
                <a:ea typeface="+mj-ea"/>
                <a:cs typeface="+mj-cs"/>
                <a:sym typeface="Helvetica Neue Light" charset="0"/>
              </a:defRPr>
            </a:lvl1pPr>
            <a:lvl2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2pPr>
            <a:lvl3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3pPr>
            <a:lvl4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4pPr>
            <a:lvl5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5pPr>
            <a:lvl6pPr marL="4572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6pPr>
            <a:lvl7pPr marL="9144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7pPr>
            <a:lvl8pPr marL="13716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8pPr>
            <a:lvl9pPr marL="18288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9pPr>
          </a:lstStyle>
          <a:p>
            <a:pPr algn="ctr" eaLnBrk="1" hangingPunct="1"/>
            <a:r>
              <a:rPr lang="zh-CN" altLang="en-US" sz="3600" b="1" dirty="0">
                <a:solidFill>
                  <a:srgbClr val="000090"/>
                </a:solidFill>
                <a:latin typeface="KaiTi" panose="02010609060101010101" pitchFamily="49" charset="-122"/>
                <a:ea typeface="KaiTi" panose="02010609060101010101" pitchFamily="49" charset="-122"/>
                <a:cs typeface="+mn-cs"/>
              </a:rPr>
              <a:t>“结论”的撰写</a:t>
            </a:r>
            <a:endParaRPr lang="en-US" sz="3600" b="1" dirty="0">
              <a:solidFill>
                <a:srgbClr val="000090"/>
              </a:solidFill>
              <a:ea typeface="KaiTi" panose="02010609060101010101" pitchFamily="49" charset="-122"/>
              <a:cs typeface="+mn-cs"/>
            </a:endParaRPr>
          </a:p>
        </p:txBody>
      </p:sp>
      <p:sp>
        <p:nvSpPr>
          <p:cNvPr id="7" name="灯片编号占位符 6">
            <a:extLst>
              <a:ext uri="{FF2B5EF4-FFF2-40B4-BE49-F238E27FC236}">
                <a16:creationId xmlns:a16="http://schemas.microsoft.com/office/drawing/2014/main" id="{A4F172E1-1628-7EDA-F3A7-80570B311062}"/>
              </a:ext>
            </a:extLst>
          </p:cNvPr>
          <p:cNvSpPr>
            <a:spLocks noGrp="1"/>
          </p:cNvSpPr>
          <p:nvPr>
            <p:ph type="sldNum" sz="quarter" idx="12"/>
          </p:nvPr>
        </p:nvSpPr>
        <p:spPr/>
        <p:txBody>
          <a:bodyPr/>
          <a:lstStyle/>
          <a:p>
            <a:pPr>
              <a:defRPr/>
            </a:pPr>
            <a:fld id="{D01EE3DC-889D-CE4E-A95E-8CFA1A3DAD0A}" type="slidenum">
              <a:rPr lang="en-US" smtClean="0"/>
              <a:pPr>
                <a:defRPr/>
              </a:pPr>
              <a:t>18</a:t>
            </a:fld>
            <a:endParaRPr lang="en-US" dirty="0"/>
          </a:p>
        </p:txBody>
      </p:sp>
      <p:sp>
        <p:nvSpPr>
          <p:cNvPr id="8" name="TextBox 7">
            <a:extLst>
              <a:ext uri="{FF2B5EF4-FFF2-40B4-BE49-F238E27FC236}">
                <a16:creationId xmlns:a16="http://schemas.microsoft.com/office/drawing/2014/main" id="{120276D0-B1A3-E4BD-4297-8B320F900364}"/>
              </a:ext>
            </a:extLst>
          </p:cNvPr>
          <p:cNvSpPr txBox="1"/>
          <p:nvPr/>
        </p:nvSpPr>
        <p:spPr>
          <a:xfrm>
            <a:off x="9558338" y="0"/>
            <a:ext cx="184731" cy="461665"/>
          </a:xfrm>
          <a:prstGeom prst="rect">
            <a:avLst/>
          </a:prstGeom>
          <a:noFill/>
        </p:spPr>
        <p:txBody>
          <a:bodyPr wrap="none" rtlCol="0">
            <a:spAutoFit/>
          </a:bodyPr>
          <a:lstStyle/>
          <a:p>
            <a:endParaRPr lang="en-US" dirty="0"/>
          </a:p>
        </p:txBody>
      </p:sp>
      <p:sp>
        <p:nvSpPr>
          <p:cNvPr id="3" name="TextBox 2">
            <a:extLst>
              <a:ext uri="{FF2B5EF4-FFF2-40B4-BE49-F238E27FC236}">
                <a16:creationId xmlns:a16="http://schemas.microsoft.com/office/drawing/2014/main" id="{7F02541A-05AB-1D80-00C6-327DB14E68A8}"/>
              </a:ext>
            </a:extLst>
          </p:cNvPr>
          <p:cNvSpPr txBox="1"/>
          <p:nvPr/>
        </p:nvSpPr>
        <p:spPr>
          <a:xfrm>
            <a:off x="-3605645" y="-758536"/>
            <a:ext cx="184731" cy="461665"/>
          </a:xfrm>
          <a:prstGeom prst="rect">
            <a:avLst/>
          </a:prstGeom>
          <a:noFill/>
        </p:spPr>
        <p:txBody>
          <a:bodyPr wrap="none" rtlCol="0">
            <a:spAutoFit/>
          </a:bodyPr>
          <a:lstStyle/>
          <a:p>
            <a:endParaRPr lang="en-US" dirty="0"/>
          </a:p>
        </p:txBody>
      </p:sp>
      <p:sp>
        <p:nvSpPr>
          <p:cNvPr id="4" name="TextBox 3">
            <a:extLst>
              <a:ext uri="{FF2B5EF4-FFF2-40B4-BE49-F238E27FC236}">
                <a16:creationId xmlns:a16="http://schemas.microsoft.com/office/drawing/2014/main" id="{C437EEE5-EF62-D8BB-4932-3E3F6D560603}"/>
              </a:ext>
            </a:extLst>
          </p:cNvPr>
          <p:cNvSpPr txBox="1"/>
          <p:nvPr/>
        </p:nvSpPr>
        <p:spPr>
          <a:xfrm>
            <a:off x="9258300" y="2784764"/>
            <a:ext cx="184731" cy="461665"/>
          </a:xfrm>
          <a:prstGeom prst="rect">
            <a:avLst/>
          </a:prstGeom>
          <a:noFill/>
        </p:spPr>
        <p:txBody>
          <a:bodyPr wrap="none" rtlCol="0">
            <a:spAutoFit/>
          </a:bodyPr>
          <a:lstStyle/>
          <a:p>
            <a:endParaRPr lang="en-US" dirty="0"/>
          </a:p>
        </p:txBody>
      </p:sp>
      <p:sp>
        <p:nvSpPr>
          <p:cNvPr id="9" name="TextBox 8">
            <a:extLst>
              <a:ext uri="{FF2B5EF4-FFF2-40B4-BE49-F238E27FC236}">
                <a16:creationId xmlns:a16="http://schemas.microsoft.com/office/drawing/2014/main" id="{C28A7E63-D941-1FED-BA67-D98FF8B26F8E}"/>
              </a:ext>
            </a:extLst>
          </p:cNvPr>
          <p:cNvSpPr txBox="1"/>
          <p:nvPr/>
        </p:nvSpPr>
        <p:spPr>
          <a:xfrm>
            <a:off x="2722418" y="7003473"/>
            <a:ext cx="184731" cy="461665"/>
          </a:xfrm>
          <a:prstGeom prst="rect">
            <a:avLst/>
          </a:prstGeom>
          <a:noFill/>
        </p:spPr>
        <p:txBody>
          <a:bodyPr wrap="none" rtlCol="0">
            <a:spAutoFit/>
          </a:bodyPr>
          <a:lstStyle/>
          <a:p>
            <a:endParaRPr lang="en-US" dirty="0"/>
          </a:p>
        </p:txBody>
      </p:sp>
      <p:sp>
        <p:nvSpPr>
          <p:cNvPr id="49" name="TextBox 48">
            <a:extLst>
              <a:ext uri="{FF2B5EF4-FFF2-40B4-BE49-F238E27FC236}">
                <a16:creationId xmlns:a16="http://schemas.microsoft.com/office/drawing/2014/main" id="{534F3DFB-DD77-7228-AC51-61E08B3C5431}"/>
              </a:ext>
            </a:extLst>
          </p:cNvPr>
          <p:cNvSpPr txBox="1"/>
          <p:nvPr/>
        </p:nvSpPr>
        <p:spPr>
          <a:xfrm>
            <a:off x="12409714" y="13193486"/>
            <a:ext cx="184731" cy="461665"/>
          </a:xfrm>
          <a:prstGeom prst="rect">
            <a:avLst/>
          </a:prstGeom>
          <a:noFill/>
        </p:spPr>
        <p:txBody>
          <a:bodyPr wrap="none" rtlCol="0">
            <a:spAutoFit/>
          </a:bodyPr>
          <a:lstStyle/>
          <a:p>
            <a:endParaRPr lang="en-US" dirty="0"/>
          </a:p>
        </p:txBody>
      </p:sp>
      <p:sp>
        <p:nvSpPr>
          <p:cNvPr id="23" name="TextBox 22">
            <a:extLst>
              <a:ext uri="{FF2B5EF4-FFF2-40B4-BE49-F238E27FC236}">
                <a16:creationId xmlns:a16="http://schemas.microsoft.com/office/drawing/2014/main" id="{21AD4555-E971-03CA-6ACD-384E72B58498}"/>
              </a:ext>
            </a:extLst>
          </p:cNvPr>
          <p:cNvSpPr txBox="1"/>
          <p:nvPr/>
        </p:nvSpPr>
        <p:spPr>
          <a:xfrm>
            <a:off x="8126569" y="7031865"/>
            <a:ext cx="184731" cy="461665"/>
          </a:xfrm>
          <a:prstGeom prst="rect">
            <a:avLst/>
          </a:prstGeom>
          <a:noFill/>
        </p:spPr>
        <p:txBody>
          <a:bodyPr wrap="none" rtlCol="0">
            <a:spAutoFit/>
          </a:bodyPr>
          <a:lstStyle/>
          <a:p>
            <a:endParaRPr lang="en-US" dirty="0"/>
          </a:p>
        </p:txBody>
      </p:sp>
      <p:sp>
        <p:nvSpPr>
          <p:cNvPr id="39" name="TextBox 38">
            <a:extLst>
              <a:ext uri="{FF2B5EF4-FFF2-40B4-BE49-F238E27FC236}">
                <a16:creationId xmlns:a16="http://schemas.microsoft.com/office/drawing/2014/main" id="{F13A717C-9F24-4D09-1AFE-81A7AA54C212}"/>
              </a:ext>
            </a:extLst>
          </p:cNvPr>
          <p:cNvSpPr txBox="1"/>
          <p:nvPr/>
        </p:nvSpPr>
        <p:spPr>
          <a:xfrm>
            <a:off x="-914400" y="10972800"/>
            <a:ext cx="8610600" cy="677108"/>
          </a:xfrm>
          <a:prstGeom prst="rect">
            <a:avLst/>
          </a:prstGeom>
          <a:noFill/>
        </p:spPr>
        <p:txBody>
          <a:bodyPr wrap="square" rtlCol="0">
            <a:spAutoFit/>
          </a:bodyPr>
          <a:lstStyle/>
          <a:p>
            <a:pPr algn="ctr"/>
            <a:r>
              <a:rPr lang="zh-CN" altLang="en-US" sz="1900" dirty="0">
                <a:solidFill>
                  <a:srgbClr val="C00000"/>
                </a:solidFill>
                <a:latin typeface="KaiTi" panose="02010609060101010101" pitchFamily="49" charset="-122"/>
                <a:ea typeface="KaiTi" panose="02010609060101010101" pitchFamily="49" charset="-122"/>
              </a:rPr>
              <a:t>组织要点：叙事结构清晰、层次分明、逻辑严密、内容完整</a:t>
            </a:r>
            <a:endParaRPr lang="en-US" altLang="zh-CN" sz="1900" dirty="0">
              <a:solidFill>
                <a:srgbClr val="C00000"/>
              </a:solidFill>
              <a:latin typeface="KaiTi" panose="02010609060101010101" pitchFamily="49" charset="-122"/>
              <a:ea typeface="KaiTi" panose="02010609060101010101" pitchFamily="49" charset="-122"/>
            </a:endParaRPr>
          </a:p>
          <a:p>
            <a:pPr algn="ctr"/>
            <a:r>
              <a:rPr lang="en-US" altLang="zh-CN" sz="1900" dirty="0">
                <a:solidFill>
                  <a:srgbClr val="C00000"/>
                </a:solidFill>
                <a:latin typeface="KaiTi" panose="02010609060101010101" pitchFamily="49" charset="-122"/>
                <a:ea typeface="KaiTi" panose="02010609060101010101" pitchFamily="49" charset="-122"/>
              </a:rPr>
              <a:t>2</a:t>
            </a:r>
            <a:r>
              <a:rPr lang="zh-CN" altLang="en-US" sz="1900" dirty="0">
                <a:solidFill>
                  <a:srgbClr val="C00000"/>
                </a:solidFill>
                <a:latin typeface="KaiTi" panose="02010609060101010101" pitchFamily="49" charset="-122"/>
                <a:ea typeface="KaiTi" panose="02010609060101010101" pitchFamily="49" charset="-122"/>
              </a:rPr>
              <a:t>整体系统介绍→</a:t>
            </a:r>
            <a:r>
              <a:rPr lang="en-US" altLang="zh-CN" sz="1900" dirty="0">
                <a:solidFill>
                  <a:srgbClr val="C00000"/>
                </a:solidFill>
                <a:latin typeface="KaiTi" panose="02010609060101010101" pitchFamily="49" charset="-122"/>
                <a:ea typeface="KaiTi" panose="02010609060101010101" pitchFamily="49" charset="-122"/>
              </a:rPr>
              <a:t>3-6</a:t>
            </a:r>
            <a:r>
              <a:rPr lang="zh-CN" altLang="en-US" sz="1900" dirty="0">
                <a:solidFill>
                  <a:srgbClr val="C00000"/>
                </a:solidFill>
                <a:latin typeface="KaiTi" panose="02010609060101010101" pitchFamily="49" charset="-122"/>
                <a:ea typeface="KaiTi" panose="02010609060101010101" pitchFamily="49" charset="-122"/>
              </a:rPr>
              <a:t>参数与总体方法→</a:t>
            </a:r>
            <a:r>
              <a:rPr lang="en-US" altLang="zh-CN" sz="1900" dirty="0">
                <a:solidFill>
                  <a:srgbClr val="C00000"/>
                </a:solidFill>
                <a:latin typeface="KaiTi" panose="02010609060101010101" pitchFamily="49" charset="-122"/>
                <a:ea typeface="KaiTi" panose="02010609060101010101" pitchFamily="49" charset="-122"/>
              </a:rPr>
              <a:t>6</a:t>
            </a:r>
            <a:r>
              <a:rPr lang="zh-CN" altLang="en-US" sz="1900" dirty="0">
                <a:solidFill>
                  <a:srgbClr val="C00000"/>
                </a:solidFill>
                <a:latin typeface="KaiTi" panose="02010609060101010101" pitchFamily="49" charset="-122"/>
                <a:ea typeface="KaiTi" panose="02010609060101010101" pitchFamily="49" charset="-122"/>
              </a:rPr>
              <a:t>地面测试→</a:t>
            </a:r>
            <a:r>
              <a:rPr lang="en-US" altLang="zh-CN" sz="1900" dirty="0">
                <a:solidFill>
                  <a:srgbClr val="C00000"/>
                </a:solidFill>
                <a:latin typeface="KaiTi" panose="02010609060101010101" pitchFamily="49" charset="-122"/>
                <a:ea typeface="KaiTi" panose="02010609060101010101" pitchFamily="49" charset="-122"/>
              </a:rPr>
              <a:t>7</a:t>
            </a:r>
            <a:r>
              <a:rPr lang="zh-CN" altLang="en-US" sz="1900" dirty="0">
                <a:solidFill>
                  <a:srgbClr val="C00000"/>
                </a:solidFill>
                <a:latin typeface="KaiTi" panose="02010609060101010101" pitchFamily="49" charset="-122"/>
                <a:ea typeface="KaiTi" panose="02010609060101010101" pitchFamily="49" charset="-122"/>
              </a:rPr>
              <a:t>空间运行处理→准直结果</a:t>
            </a:r>
            <a:endParaRPr lang="en-US" sz="1900" dirty="0">
              <a:solidFill>
                <a:srgbClr val="C00000"/>
              </a:solidFill>
              <a:latin typeface="KaiTi" panose="02010609060101010101" pitchFamily="49" charset="-122"/>
              <a:ea typeface="KaiTi" panose="02010609060101010101" pitchFamily="49" charset="-122"/>
            </a:endParaRPr>
          </a:p>
        </p:txBody>
      </p:sp>
      <p:sp>
        <p:nvSpPr>
          <p:cNvPr id="12" name="TextBox 11">
            <a:extLst>
              <a:ext uri="{FF2B5EF4-FFF2-40B4-BE49-F238E27FC236}">
                <a16:creationId xmlns:a16="http://schemas.microsoft.com/office/drawing/2014/main" id="{FC552250-94D2-5941-B13E-571D7803F6EF}"/>
              </a:ext>
            </a:extLst>
          </p:cNvPr>
          <p:cNvSpPr txBox="1"/>
          <p:nvPr/>
        </p:nvSpPr>
        <p:spPr>
          <a:xfrm>
            <a:off x="103933" y="1442677"/>
            <a:ext cx="7592268" cy="5078313"/>
          </a:xfrm>
          <a:prstGeom prst="rect">
            <a:avLst/>
          </a:prstGeom>
          <a:noFill/>
        </p:spPr>
        <p:txBody>
          <a:bodyPr wrap="square">
            <a:spAutoFit/>
          </a:bodyPr>
          <a:lstStyle/>
          <a:p>
            <a:r>
              <a:rPr lang="en-US" sz="1800" dirty="0">
                <a:solidFill>
                  <a:srgbClr val="C00000"/>
                </a:solidFill>
                <a:latin typeface="Calibri" panose="020F0502020204030204" pitchFamily="34" charset="0"/>
                <a:cs typeface="Calibri" panose="020F0502020204030204" pitchFamily="34" charset="0"/>
              </a:rPr>
              <a:t>Precise alignment of the silicon tracker is </a:t>
            </a:r>
            <a:r>
              <a:rPr lang="en-US" sz="1800" u="sng" dirty="0">
                <a:solidFill>
                  <a:schemeClr val="accent5">
                    <a:lumMod val="50000"/>
                  </a:schemeClr>
                </a:solidFill>
                <a:latin typeface="Calibri" panose="020F0502020204030204" pitchFamily="34" charset="0"/>
                <a:cs typeface="Calibri" panose="020F0502020204030204" pitchFamily="34" charset="0"/>
              </a:rPr>
              <a:t>invaluable</a:t>
            </a:r>
            <a:r>
              <a:rPr lang="en-US" sz="1800" u="sng" dirty="0">
                <a:solidFill>
                  <a:srgbClr val="C00000"/>
                </a:solidFill>
                <a:latin typeface="Calibri" panose="020F0502020204030204" pitchFamily="34" charset="0"/>
                <a:cs typeface="Calibri" panose="020F0502020204030204" pitchFamily="34" charset="0"/>
              </a:rPr>
              <a:t> for the</a:t>
            </a:r>
            <a:r>
              <a:rPr lang="zh-CN" altLang="en-US" sz="1800" u="sng" dirty="0">
                <a:solidFill>
                  <a:srgbClr val="C00000"/>
                </a:solidFill>
                <a:latin typeface="Calibri" panose="020F0502020204030204" pitchFamily="34" charset="0"/>
                <a:cs typeface="Calibri" panose="020F0502020204030204" pitchFamily="34" charset="0"/>
              </a:rPr>
              <a:t> </a:t>
            </a:r>
            <a:r>
              <a:rPr lang="en-US" sz="1800" u="sng" dirty="0">
                <a:solidFill>
                  <a:srgbClr val="C00000"/>
                </a:solidFill>
                <a:latin typeface="Calibri" panose="020F0502020204030204" pitchFamily="34" charset="0"/>
                <a:cs typeface="Calibri" panose="020F0502020204030204" pitchFamily="34" charset="0"/>
              </a:rPr>
              <a:t>success of the AMS mission</a:t>
            </a:r>
            <a:r>
              <a:rPr lang="en-US" sz="1800" dirty="0">
                <a:solidFill>
                  <a:srgbClr val="C00000"/>
                </a:solidFill>
                <a:latin typeface="Calibri" panose="020F0502020204030204" pitchFamily="34" charset="0"/>
                <a:cs typeface="Calibri" panose="020F0502020204030204" pitchFamily="34" charset="0"/>
              </a:rPr>
              <a:t>. </a:t>
            </a:r>
            <a:r>
              <a:rPr lang="en-US" sz="1800" dirty="0">
                <a:solidFill>
                  <a:srgbClr val="0432FF"/>
                </a:solidFill>
                <a:latin typeface="Calibri" panose="020F0502020204030204" pitchFamily="34" charset="0"/>
                <a:cs typeface="Calibri" panose="020F0502020204030204" pitchFamily="34" charset="0"/>
              </a:rPr>
              <a:t>We have presented </a:t>
            </a:r>
            <a:r>
              <a:rPr lang="en-US" sz="1800" u="sng" dirty="0">
                <a:solidFill>
                  <a:srgbClr val="0432FF"/>
                </a:solidFill>
                <a:latin typeface="Calibri" panose="020F0502020204030204" pitchFamily="34" charset="0"/>
                <a:cs typeface="Calibri" panose="020F0502020204030204" pitchFamily="34" charset="0"/>
              </a:rPr>
              <a:t>a series of</a:t>
            </a:r>
            <a:r>
              <a:rPr lang="zh-CN" altLang="en-US" sz="1800" u="sng" dirty="0">
                <a:solidFill>
                  <a:srgbClr val="0432FF"/>
                </a:solidFill>
                <a:latin typeface="Calibri" panose="020F0502020204030204" pitchFamily="34" charset="0"/>
                <a:cs typeface="Calibri" panose="020F0502020204030204" pitchFamily="34" charset="0"/>
              </a:rPr>
              <a:t> </a:t>
            </a:r>
            <a:r>
              <a:rPr lang="en-US" sz="1800" u="sng" dirty="0">
                <a:solidFill>
                  <a:schemeClr val="accent5">
                    <a:lumMod val="50000"/>
                  </a:schemeClr>
                </a:solidFill>
                <a:latin typeface="Calibri" panose="020F0502020204030204" pitchFamily="34" charset="0"/>
                <a:cs typeface="Calibri" panose="020F0502020204030204" pitchFamily="34" charset="0"/>
              </a:rPr>
              <a:t>new methods </a:t>
            </a:r>
            <a:r>
              <a:rPr lang="en-US" sz="1800" u="sng" dirty="0">
                <a:solidFill>
                  <a:srgbClr val="0432FF"/>
                </a:solidFill>
                <a:latin typeface="Calibri" panose="020F0502020204030204" pitchFamily="34" charset="0"/>
                <a:cs typeface="Calibri" panose="020F0502020204030204" pitchFamily="34" charset="0"/>
              </a:rPr>
              <a:t>to align the large permanent magnetic spectrometer for the space experiment</a:t>
            </a:r>
            <a:r>
              <a:rPr lang="en-US" sz="1800" dirty="0">
                <a:solidFill>
                  <a:srgbClr val="0432FF"/>
                </a:solidFill>
                <a:latin typeface="Calibri" panose="020F0502020204030204" pitchFamily="34" charset="0"/>
                <a:cs typeface="Calibri" panose="020F0502020204030204" pitchFamily="34" charset="0"/>
              </a:rPr>
              <a:t>, </a:t>
            </a:r>
            <a:r>
              <a:rPr lang="en-US" sz="1800" u="sng" dirty="0">
                <a:solidFill>
                  <a:srgbClr val="0432FF"/>
                </a:solidFill>
                <a:latin typeface="Calibri" panose="020F0502020204030204" pitchFamily="34" charset="0"/>
                <a:cs typeface="Calibri" panose="020F0502020204030204" pitchFamily="34" charset="0"/>
              </a:rPr>
              <a:t>starting from the alignment with the test beam data on the ground through the alignment with the cosmic-ray events in space</a:t>
            </a:r>
            <a:r>
              <a:rPr lang="en-US" sz="1800" dirty="0">
                <a:solidFill>
                  <a:srgbClr val="0432FF"/>
                </a:solidFill>
                <a:latin typeface="Calibri" panose="020F0502020204030204" pitchFamily="34" charset="0"/>
                <a:cs typeface="Calibri" panose="020F0502020204030204" pitchFamily="34" charset="0"/>
              </a:rPr>
              <a:t>, </a:t>
            </a:r>
            <a:r>
              <a:rPr lang="en-US" sz="1800" u="sng" dirty="0">
                <a:solidFill>
                  <a:schemeClr val="accent5">
                    <a:lumMod val="50000"/>
                  </a:schemeClr>
                </a:solidFill>
                <a:latin typeface="Calibri" panose="020F0502020204030204" pitchFamily="34" charset="0"/>
                <a:cs typeface="Calibri" panose="020F0502020204030204" pitchFamily="34" charset="0"/>
              </a:rPr>
              <a:t>with an ultimate</a:t>
            </a:r>
            <a:r>
              <a:rPr lang="zh-CN" altLang="en-US" sz="1800" u="sng" dirty="0">
                <a:solidFill>
                  <a:schemeClr val="accent5">
                    <a:lumMod val="50000"/>
                  </a:schemeClr>
                </a:solidFill>
                <a:latin typeface="Calibri" panose="020F0502020204030204" pitchFamily="34" charset="0"/>
                <a:cs typeface="Calibri" panose="020F0502020204030204" pitchFamily="34" charset="0"/>
              </a:rPr>
              <a:t> </a:t>
            </a:r>
            <a:r>
              <a:rPr lang="en-US" sz="1800" u="sng" dirty="0">
                <a:solidFill>
                  <a:schemeClr val="accent5">
                    <a:lumMod val="50000"/>
                  </a:schemeClr>
                </a:solidFill>
                <a:latin typeface="Calibri" panose="020F0502020204030204" pitchFamily="34" charset="0"/>
                <a:cs typeface="Calibri" panose="020F0502020204030204" pitchFamily="34" charset="0"/>
              </a:rPr>
              <a:t>precision of a few microns achieved under harsh conditions</a:t>
            </a:r>
            <a:r>
              <a:rPr lang="en-US" sz="1800" u="sng" dirty="0">
                <a:solidFill>
                  <a:srgbClr val="0432FF"/>
                </a:solidFill>
                <a:latin typeface="Calibri" panose="020F0502020204030204" pitchFamily="34" charset="0"/>
                <a:cs typeface="Calibri" panose="020F0502020204030204" pitchFamily="34" charset="0"/>
              </a:rPr>
              <a:t>.</a:t>
            </a:r>
            <a:r>
              <a:rPr lang="zh-CN" altLang="en-US" sz="1800" dirty="0">
                <a:latin typeface="Calibri" panose="020F0502020204030204" pitchFamily="34" charset="0"/>
                <a:cs typeface="Calibri" panose="020F0502020204030204" pitchFamily="34" charset="0"/>
              </a:rPr>
              <a:t> </a:t>
            </a:r>
            <a:r>
              <a:rPr lang="en-US" sz="1800" u="sng" dirty="0">
                <a:solidFill>
                  <a:srgbClr val="C00000"/>
                </a:solidFill>
                <a:latin typeface="Calibri" panose="020F0502020204030204" pitchFamily="34" charset="0"/>
                <a:cs typeface="Calibri" panose="020F0502020204030204" pitchFamily="34" charset="0"/>
              </a:rPr>
              <a:t>This allows AMS to accurately measure cosmic rays up to the</a:t>
            </a:r>
            <a:r>
              <a:rPr lang="zh-CN" altLang="en-US" sz="1800" u="sng" dirty="0">
                <a:solidFill>
                  <a:srgbClr val="C00000"/>
                </a:solidFill>
                <a:latin typeface="Calibri" panose="020F0502020204030204" pitchFamily="34" charset="0"/>
                <a:cs typeface="Calibri" panose="020F0502020204030204" pitchFamily="34" charset="0"/>
              </a:rPr>
              <a:t> </a:t>
            </a:r>
            <a:r>
              <a:rPr lang="en-US" sz="1800" u="sng" dirty="0">
                <a:solidFill>
                  <a:srgbClr val="C00000"/>
                </a:solidFill>
                <a:latin typeface="Calibri" panose="020F0502020204030204" pitchFamily="34" charset="0"/>
                <a:cs typeface="Calibri" panose="020F0502020204030204" pitchFamily="34" charset="0"/>
              </a:rPr>
              <a:t>multi-TV region.</a:t>
            </a:r>
            <a:r>
              <a:rPr lang="en-US" sz="1800" dirty="0">
                <a:solidFill>
                  <a:srgbClr val="C00000"/>
                </a:solidFill>
                <a:latin typeface="Calibri" panose="020F0502020204030204" pitchFamily="34" charset="0"/>
                <a:cs typeface="Calibri" panose="020F0502020204030204" pitchFamily="34" charset="0"/>
              </a:rPr>
              <a:t> </a:t>
            </a:r>
            <a:r>
              <a:rPr lang="en-US" sz="1800" dirty="0">
                <a:latin typeface="Calibri" panose="020F0502020204030204" pitchFamily="34" charset="0"/>
                <a:cs typeface="Calibri" panose="020F0502020204030204" pitchFamily="34" charset="0"/>
              </a:rPr>
              <a:t>As an example, </a:t>
            </a:r>
            <a:r>
              <a:rPr lang="en-US" sz="1800" u="sng" dirty="0">
                <a:latin typeface="Calibri" panose="020F0502020204030204" pitchFamily="34" charset="0"/>
                <a:cs typeface="Calibri" panose="020F0502020204030204" pitchFamily="34" charset="0"/>
              </a:rPr>
              <a:t>Fig. 29 </a:t>
            </a:r>
            <a:r>
              <a:rPr lang="en-US" sz="1800" dirty="0">
                <a:latin typeface="Calibri" panose="020F0502020204030204" pitchFamily="34" charset="0"/>
                <a:cs typeface="Calibri" panose="020F0502020204030204" pitchFamily="34" charset="0"/>
              </a:rPr>
              <a:t>shows the rigidity</a:t>
            </a:r>
            <a:r>
              <a:rPr lang="zh-CN" altLang="en-US" sz="1800" dirty="0">
                <a:latin typeface="Calibri" panose="020F0502020204030204" pitchFamily="34" charset="0"/>
                <a:cs typeface="Calibri" panose="020F0502020204030204" pitchFamily="34" charset="0"/>
              </a:rPr>
              <a:t> </a:t>
            </a:r>
            <a:r>
              <a:rPr lang="en-US" sz="1800" dirty="0">
                <a:latin typeface="Calibri" panose="020F0502020204030204" pitchFamily="34" charset="0"/>
                <a:cs typeface="Calibri" panose="020F0502020204030204" pitchFamily="34" charset="0"/>
              </a:rPr>
              <a:t>resolutions of L1-inner track pattern, </a:t>
            </a:r>
            <a:r>
              <a:rPr lang="el-GR" sz="1800" dirty="0">
                <a:latin typeface="Calibri" panose="020F0502020204030204" pitchFamily="34" charset="0"/>
                <a:cs typeface="Calibri" panose="020F0502020204030204" pitchFamily="34" charset="0"/>
              </a:rPr>
              <a:t>σ(1/</a:t>
            </a:r>
            <a:r>
              <a:rPr lang="en-US" sz="1800" i="1" dirty="0">
                <a:latin typeface="Calibri" panose="020F0502020204030204" pitchFamily="34" charset="0"/>
                <a:cs typeface="Calibri" panose="020F0502020204030204" pitchFamily="34" charset="0"/>
              </a:rPr>
              <a:t>R</a:t>
            </a:r>
            <a:r>
              <a:rPr lang="en-US" sz="1800" baseline="-25000" dirty="0">
                <a:latin typeface="Calibri" panose="020F0502020204030204" pitchFamily="34" charset="0"/>
                <a:cs typeface="Calibri" panose="020F0502020204030204" pitchFamily="34" charset="0"/>
              </a:rPr>
              <a:t>18</a:t>
            </a:r>
            <a:r>
              <a:rPr lang="en-US" sz="1800" dirty="0">
                <a:latin typeface="Calibri" panose="020F0502020204030204" pitchFamily="34" charset="0"/>
                <a:cs typeface="Calibri" panose="020F0502020204030204" pitchFamily="34" charset="0"/>
              </a:rPr>
              <a:t>), and of full-span track pattern,</a:t>
            </a:r>
            <a:r>
              <a:rPr lang="zh-CN" altLang="en-US" sz="1800" dirty="0">
                <a:latin typeface="Calibri" panose="020F0502020204030204" pitchFamily="34" charset="0"/>
                <a:cs typeface="Calibri" panose="020F0502020204030204" pitchFamily="34" charset="0"/>
              </a:rPr>
              <a:t> </a:t>
            </a:r>
            <a:r>
              <a:rPr lang="el-GR" sz="1800" dirty="0">
                <a:latin typeface="Calibri" panose="020F0502020204030204" pitchFamily="34" charset="0"/>
                <a:cs typeface="Calibri" panose="020F0502020204030204" pitchFamily="34" charset="0"/>
              </a:rPr>
              <a:t>σ(1/</a:t>
            </a:r>
            <a:r>
              <a:rPr lang="en-US" sz="1800" dirty="0">
                <a:latin typeface="Calibri" panose="020F0502020204030204" pitchFamily="34" charset="0"/>
                <a:cs typeface="Calibri" panose="020F0502020204030204" pitchFamily="34" charset="0"/>
              </a:rPr>
              <a:t>R</a:t>
            </a:r>
            <a:r>
              <a:rPr lang="en-US" sz="1800" baseline="-25000" dirty="0">
                <a:latin typeface="Calibri" panose="020F0502020204030204" pitchFamily="34" charset="0"/>
                <a:cs typeface="Calibri" panose="020F0502020204030204" pitchFamily="34" charset="0"/>
              </a:rPr>
              <a:t>19</a:t>
            </a:r>
            <a:r>
              <a:rPr lang="en-US" sz="1800" dirty="0">
                <a:latin typeface="Calibri" panose="020F0502020204030204" pitchFamily="34" charset="0"/>
                <a:cs typeface="Calibri" panose="020F0502020204030204" pitchFamily="34" charset="0"/>
              </a:rPr>
              <a:t>), as functions of the true rigidity for carbon nuclei after the full alignment procedure. </a:t>
            </a:r>
            <a:r>
              <a:rPr lang="en-US" sz="1800" u="sng" dirty="0">
                <a:latin typeface="Calibri" panose="020F0502020204030204" pitchFamily="34" charset="0"/>
                <a:cs typeface="Calibri" panose="020F0502020204030204" pitchFamily="34" charset="0"/>
              </a:rPr>
              <a:t>The</a:t>
            </a:r>
            <a:r>
              <a:rPr lang="zh-CN" altLang="en-US" sz="1800" u="sng" dirty="0">
                <a:latin typeface="Calibri" panose="020F0502020204030204" pitchFamily="34" charset="0"/>
                <a:cs typeface="Calibri" panose="020F0502020204030204" pitchFamily="34" charset="0"/>
              </a:rPr>
              <a:t> </a:t>
            </a:r>
            <a:r>
              <a:rPr lang="en-US" sz="1800" u="sng" dirty="0">
                <a:latin typeface="Calibri" panose="020F0502020204030204" pitchFamily="34" charset="0"/>
                <a:cs typeface="Calibri" panose="020F0502020204030204" pitchFamily="34" charset="0"/>
              </a:rPr>
              <a:t>maximal detectable rigidities, </a:t>
            </a:r>
            <a:r>
              <a:rPr lang="en-US" sz="1800" i="1" u="sng" dirty="0">
                <a:latin typeface="Calibri" panose="020F0502020204030204" pitchFamily="34" charset="0"/>
                <a:cs typeface="Calibri" panose="020F0502020204030204" pitchFamily="34" charset="0"/>
              </a:rPr>
              <a:t>R</a:t>
            </a:r>
            <a:r>
              <a:rPr lang="en-US" sz="1800" u="sng" baseline="30000" dirty="0">
                <a:latin typeface="Calibri" panose="020F0502020204030204" pitchFamily="34" charset="0"/>
                <a:cs typeface="Calibri" panose="020F0502020204030204" pitchFamily="34" charset="0"/>
              </a:rPr>
              <a:t>M</a:t>
            </a:r>
            <a:r>
              <a:rPr lang="en-US" sz="1800" u="sng" dirty="0">
                <a:latin typeface="Calibri" panose="020F0502020204030204" pitchFamily="34" charset="0"/>
                <a:cs typeface="Calibri" panose="020F0502020204030204" pitchFamily="34" charset="0"/>
              </a:rPr>
              <a:t>, with </a:t>
            </a:r>
            <a:r>
              <a:rPr lang="en-US" sz="1800" i="1" u="sng" dirty="0">
                <a:latin typeface="Calibri" panose="020F0502020204030204" pitchFamily="34" charset="0"/>
                <a:cs typeface="Calibri" panose="020F0502020204030204" pitchFamily="34" charset="0"/>
              </a:rPr>
              <a:t>R</a:t>
            </a:r>
            <a:r>
              <a:rPr lang="en-US" sz="1800" u="sng" baseline="30000" dirty="0">
                <a:latin typeface="Calibri" panose="020F0502020204030204" pitchFamily="34" charset="0"/>
                <a:cs typeface="Calibri" panose="020F0502020204030204" pitchFamily="34" charset="0"/>
              </a:rPr>
              <a:t>M </a:t>
            </a:r>
            <a:r>
              <a:rPr lang="el-GR" sz="1800" u="sng" dirty="0">
                <a:latin typeface="Calibri" panose="020F0502020204030204" pitchFamily="34" charset="0"/>
                <a:cs typeface="Calibri" panose="020F0502020204030204" pitchFamily="34" charset="0"/>
              </a:rPr>
              <a:t>σ(1/</a:t>
            </a:r>
            <a:r>
              <a:rPr lang="en-US" sz="1800" i="1" u="sng" dirty="0">
                <a:latin typeface="Calibri" panose="020F0502020204030204" pitchFamily="34" charset="0"/>
                <a:cs typeface="Calibri" panose="020F0502020204030204" pitchFamily="34" charset="0"/>
              </a:rPr>
              <a:t>R</a:t>
            </a:r>
            <a:r>
              <a:rPr lang="en-US" sz="1800" u="sng" baseline="30000" dirty="0">
                <a:latin typeface="Calibri" panose="020F0502020204030204" pitchFamily="34" charset="0"/>
                <a:cs typeface="Calibri" panose="020F0502020204030204" pitchFamily="34" charset="0"/>
              </a:rPr>
              <a:t>M</a:t>
            </a:r>
            <a:r>
              <a:rPr lang="en-US" sz="1800" u="sng" dirty="0">
                <a:latin typeface="Calibri" panose="020F0502020204030204" pitchFamily="34" charset="0"/>
                <a:cs typeface="Calibri" panose="020F0502020204030204" pitchFamily="34" charset="0"/>
              </a:rPr>
              <a:t> ) ≡ 1,</a:t>
            </a:r>
            <a:r>
              <a:rPr lang="zh-CN" altLang="en-US" sz="1800" u="sng" dirty="0">
                <a:latin typeface="Calibri" panose="020F0502020204030204" pitchFamily="34" charset="0"/>
                <a:cs typeface="Calibri" panose="020F0502020204030204" pitchFamily="34" charset="0"/>
              </a:rPr>
              <a:t> </a:t>
            </a:r>
            <a:r>
              <a:rPr lang="en-US" sz="1800" u="sng" dirty="0">
                <a:latin typeface="Calibri" panose="020F0502020204030204" pitchFamily="34" charset="0"/>
                <a:cs typeface="Calibri" panose="020F0502020204030204" pitchFamily="34" charset="0"/>
              </a:rPr>
              <a:t>are </a:t>
            </a:r>
            <a:r>
              <a:rPr lang="en-US" sz="1800" i="1" u="sng" dirty="0">
                <a:latin typeface="Calibri" panose="020F0502020204030204" pitchFamily="34" charset="0"/>
                <a:cs typeface="Calibri" panose="020F0502020204030204" pitchFamily="34" charset="0"/>
              </a:rPr>
              <a:t>R</a:t>
            </a:r>
            <a:r>
              <a:rPr lang="en-US" sz="1800" u="sng" baseline="30000" dirty="0">
                <a:latin typeface="Calibri" panose="020F0502020204030204" pitchFamily="34" charset="0"/>
                <a:cs typeface="Calibri" panose="020F0502020204030204" pitchFamily="34" charset="0"/>
              </a:rPr>
              <a:t>M</a:t>
            </a:r>
            <a:r>
              <a:rPr lang="en-US" sz="1800" u="sng" baseline="-25000" dirty="0">
                <a:latin typeface="Calibri" panose="020F0502020204030204" pitchFamily="34" charset="0"/>
                <a:cs typeface="Calibri" panose="020F0502020204030204" pitchFamily="34" charset="0"/>
              </a:rPr>
              <a:t>18</a:t>
            </a:r>
            <a:r>
              <a:rPr lang="en-US" sz="1800" u="sng" dirty="0">
                <a:latin typeface="Calibri" panose="020F0502020204030204" pitchFamily="34" charset="0"/>
                <a:cs typeface="Calibri" panose="020F0502020204030204" pitchFamily="34" charset="0"/>
              </a:rPr>
              <a:t> = 1.6 TV and </a:t>
            </a:r>
            <a:r>
              <a:rPr lang="en-US" sz="1800" i="1" u="sng" dirty="0">
                <a:latin typeface="Calibri" panose="020F0502020204030204" pitchFamily="34" charset="0"/>
                <a:cs typeface="Calibri" panose="020F0502020204030204" pitchFamily="34" charset="0"/>
              </a:rPr>
              <a:t>R</a:t>
            </a:r>
            <a:r>
              <a:rPr lang="en-US" sz="1800" u="sng" baseline="30000" dirty="0">
                <a:latin typeface="Calibri" panose="020F0502020204030204" pitchFamily="34" charset="0"/>
                <a:cs typeface="Calibri" panose="020F0502020204030204" pitchFamily="34" charset="0"/>
              </a:rPr>
              <a:t>M</a:t>
            </a:r>
            <a:r>
              <a:rPr lang="en-US" sz="1800" u="sng" baseline="-25000" dirty="0">
                <a:latin typeface="Calibri" panose="020F0502020204030204" pitchFamily="34" charset="0"/>
                <a:cs typeface="Calibri" panose="020F0502020204030204" pitchFamily="34" charset="0"/>
              </a:rPr>
              <a:t>19</a:t>
            </a:r>
            <a:r>
              <a:rPr lang="en-US" sz="1800" u="sng" dirty="0">
                <a:latin typeface="Calibri" panose="020F0502020204030204" pitchFamily="34" charset="0"/>
                <a:cs typeface="Calibri" panose="020F0502020204030204" pitchFamily="34" charset="0"/>
              </a:rPr>
              <a:t> = 3.6 TV, correspondingly.</a:t>
            </a:r>
          </a:p>
          <a:p>
            <a:endParaRPr lang="en-US" sz="1800" dirty="0">
              <a:latin typeface="Calibri" panose="020F0502020204030204" pitchFamily="34" charset="0"/>
              <a:cs typeface="Calibri" panose="020F0502020204030204" pitchFamily="34" charset="0"/>
            </a:endParaRPr>
          </a:p>
          <a:p>
            <a:endParaRPr lang="en-US" sz="1800" u="sng" dirty="0">
              <a:solidFill>
                <a:srgbClr val="0432FF"/>
              </a:solidFill>
              <a:latin typeface="Calibri" panose="020F0502020204030204" pitchFamily="34" charset="0"/>
              <a:cs typeface="Calibri" panose="020F0502020204030204" pitchFamily="34" charset="0"/>
            </a:endParaRPr>
          </a:p>
          <a:p>
            <a:r>
              <a:rPr lang="en-US" sz="1800" u="sng" dirty="0">
                <a:solidFill>
                  <a:srgbClr val="0432FF"/>
                </a:solidFill>
                <a:latin typeface="Calibri" panose="020F0502020204030204" pitchFamily="34" charset="0"/>
                <a:cs typeface="Calibri" panose="020F0502020204030204" pitchFamily="34" charset="0"/>
              </a:rPr>
              <a:t>The developments of the </a:t>
            </a:r>
            <a:r>
              <a:rPr lang="en-US" sz="1800" u="sng" dirty="0">
                <a:solidFill>
                  <a:schemeClr val="accent5">
                    <a:lumMod val="50000"/>
                  </a:schemeClr>
                </a:solidFill>
                <a:latin typeface="Calibri" panose="020F0502020204030204" pitchFamily="34" charset="0"/>
                <a:cs typeface="Calibri" panose="020F0502020204030204" pitchFamily="34" charset="0"/>
              </a:rPr>
              <a:t>new mathematical alignment</a:t>
            </a:r>
            <a:r>
              <a:rPr lang="zh-CN" altLang="en-US" sz="1800" u="sng" dirty="0">
                <a:solidFill>
                  <a:schemeClr val="accent5">
                    <a:lumMod val="50000"/>
                  </a:schemeClr>
                </a:solidFill>
                <a:latin typeface="Calibri" panose="020F0502020204030204" pitchFamily="34" charset="0"/>
                <a:cs typeface="Calibri" panose="020F0502020204030204" pitchFamily="34" charset="0"/>
              </a:rPr>
              <a:t> </a:t>
            </a:r>
            <a:r>
              <a:rPr lang="en-US" sz="1800" u="sng" dirty="0">
                <a:solidFill>
                  <a:schemeClr val="accent5">
                    <a:lumMod val="50000"/>
                  </a:schemeClr>
                </a:solidFill>
                <a:latin typeface="Calibri" panose="020F0502020204030204" pitchFamily="34" charset="0"/>
                <a:cs typeface="Calibri" panose="020F0502020204030204" pitchFamily="34" charset="0"/>
              </a:rPr>
              <a:t>algorithms</a:t>
            </a:r>
            <a:r>
              <a:rPr lang="en-US" sz="1800" u="sng" dirty="0">
                <a:solidFill>
                  <a:srgbClr val="0432FF"/>
                </a:solidFill>
                <a:latin typeface="Calibri" panose="020F0502020204030204" pitchFamily="34" charset="0"/>
                <a:cs typeface="Calibri" panose="020F0502020204030204" pitchFamily="34" charset="0"/>
              </a:rPr>
              <a:t>,</a:t>
            </a:r>
            <a:r>
              <a:rPr lang="en-US" sz="1800" dirty="0">
                <a:solidFill>
                  <a:srgbClr val="0432FF"/>
                </a:solidFill>
                <a:latin typeface="Calibri" panose="020F0502020204030204" pitchFamily="34" charset="0"/>
                <a:cs typeface="Calibri" panose="020F0502020204030204" pitchFamily="34" charset="0"/>
              </a:rPr>
              <a:t> </a:t>
            </a:r>
            <a:r>
              <a:rPr lang="en-US" sz="1800" u="sng" dirty="0">
                <a:solidFill>
                  <a:srgbClr val="0432FF"/>
                </a:solidFill>
                <a:latin typeface="Calibri" panose="020F0502020204030204" pitchFamily="34" charset="0"/>
                <a:cs typeface="Calibri" panose="020F0502020204030204" pitchFamily="34" charset="0"/>
              </a:rPr>
              <a:t>such as the alignment for the composite detector structure</a:t>
            </a:r>
            <a:r>
              <a:rPr lang="en-US" sz="1800" dirty="0">
                <a:solidFill>
                  <a:srgbClr val="0432FF"/>
                </a:solidFill>
                <a:latin typeface="Calibri" panose="020F0502020204030204" pitchFamily="34" charset="0"/>
                <a:cs typeface="Calibri" panose="020F0502020204030204" pitchFamily="34" charset="0"/>
              </a:rPr>
              <a:t>, </a:t>
            </a:r>
            <a:r>
              <a:rPr lang="en-US" sz="1800" u="sng" dirty="0">
                <a:solidFill>
                  <a:srgbClr val="0432FF"/>
                </a:solidFill>
                <a:latin typeface="Calibri" panose="020F0502020204030204" pitchFamily="34" charset="0"/>
                <a:cs typeface="Calibri" panose="020F0502020204030204" pitchFamily="34" charset="0"/>
              </a:rPr>
              <a:t>the alignment for the dynamic system</a:t>
            </a:r>
            <a:r>
              <a:rPr lang="en-US" sz="1800" dirty="0">
                <a:solidFill>
                  <a:srgbClr val="0432FF"/>
                </a:solidFill>
                <a:latin typeface="Calibri" panose="020F0502020204030204" pitchFamily="34" charset="0"/>
                <a:cs typeface="Calibri" panose="020F0502020204030204" pitchFamily="34" charset="0"/>
              </a:rPr>
              <a:t>, </a:t>
            </a:r>
            <a:r>
              <a:rPr lang="en-US" sz="1800" u="sng" dirty="0">
                <a:solidFill>
                  <a:srgbClr val="0432FF"/>
                </a:solidFill>
                <a:latin typeface="Calibri" panose="020F0502020204030204" pitchFamily="34" charset="0"/>
                <a:cs typeface="Calibri" panose="020F0502020204030204" pitchFamily="34" charset="0"/>
              </a:rPr>
              <a:t>and the</a:t>
            </a:r>
            <a:r>
              <a:rPr lang="zh-CN" altLang="en-US" sz="1800" u="sng" dirty="0">
                <a:solidFill>
                  <a:srgbClr val="0432FF"/>
                </a:solidFill>
                <a:latin typeface="Calibri" panose="020F0502020204030204" pitchFamily="34" charset="0"/>
                <a:cs typeface="Calibri" panose="020F0502020204030204" pitchFamily="34" charset="0"/>
              </a:rPr>
              <a:t> </a:t>
            </a:r>
            <a:r>
              <a:rPr lang="en-US" sz="1800" u="sng" dirty="0">
                <a:solidFill>
                  <a:srgbClr val="0432FF"/>
                </a:solidFill>
                <a:latin typeface="Calibri" panose="020F0502020204030204" pitchFamily="34" charset="0"/>
                <a:cs typeface="Calibri" panose="020F0502020204030204" pitchFamily="34" charset="0"/>
              </a:rPr>
              <a:t>alignment in the presence of the magnetic field</a:t>
            </a:r>
            <a:r>
              <a:rPr lang="en-US" sz="1800" dirty="0">
                <a:solidFill>
                  <a:schemeClr val="accent6">
                    <a:lumMod val="50000"/>
                  </a:schemeClr>
                </a:solidFill>
                <a:latin typeface="Calibri" panose="020F0502020204030204" pitchFamily="34" charset="0"/>
                <a:cs typeface="Calibri" panose="020F0502020204030204" pitchFamily="34" charset="0"/>
              </a:rPr>
              <a:t>, </a:t>
            </a:r>
            <a:r>
              <a:rPr lang="en-US" sz="1800" u="sng" dirty="0">
                <a:solidFill>
                  <a:srgbClr val="C00000"/>
                </a:solidFill>
                <a:latin typeface="Calibri" panose="020F0502020204030204" pitchFamily="34" charset="0"/>
                <a:cs typeface="Calibri" panose="020F0502020204030204" pitchFamily="34" charset="0"/>
              </a:rPr>
              <a:t>are useful for</a:t>
            </a:r>
            <a:r>
              <a:rPr lang="zh-CN" altLang="en-US" sz="1800" u="sng" dirty="0">
                <a:solidFill>
                  <a:srgbClr val="C00000"/>
                </a:solidFill>
                <a:latin typeface="Calibri" panose="020F0502020204030204" pitchFamily="34" charset="0"/>
                <a:cs typeface="Calibri" panose="020F0502020204030204" pitchFamily="34" charset="0"/>
              </a:rPr>
              <a:t> </a:t>
            </a:r>
            <a:r>
              <a:rPr lang="en-US" sz="1800" u="sng" dirty="0">
                <a:solidFill>
                  <a:srgbClr val="C00000"/>
                </a:solidFill>
                <a:latin typeface="Calibri" panose="020F0502020204030204" pitchFamily="34" charset="0"/>
                <a:cs typeface="Calibri" panose="020F0502020204030204" pitchFamily="34" charset="0"/>
              </a:rPr>
              <a:t>various HEP experiments </a:t>
            </a:r>
            <a:r>
              <a:rPr lang="en-US" sz="1800" dirty="0">
                <a:solidFill>
                  <a:srgbClr val="C00000"/>
                </a:solidFill>
                <a:latin typeface="Calibri" panose="020F0502020204030204" pitchFamily="34" charset="0"/>
                <a:cs typeface="Calibri" panose="020F0502020204030204" pitchFamily="34" charset="0"/>
              </a:rPr>
              <a:t>equipped with the tracking detectors and </a:t>
            </a:r>
            <a:r>
              <a:rPr lang="en-US" sz="1800" u="sng" dirty="0">
                <a:solidFill>
                  <a:schemeClr val="accent5">
                    <a:lumMod val="50000"/>
                  </a:schemeClr>
                </a:solidFill>
                <a:latin typeface="Calibri" panose="020F0502020204030204" pitchFamily="34" charset="0"/>
                <a:cs typeface="Calibri" panose="020F0502020204030204" pitchFamily="34" charset="0"/>
              </a:rPr>
              <a:t>particularly valuable</a:t>
            </a:r>
            <a:r>
              <a:rPr lang="en-US" sz="1800" u="sng" dirty="0">
                <a:solidFill>
                  <a:srgbClr val="C00000"/>
                </a:solidFill>
                <a:latin typeface="Calibri" panose="020F0502020204030204" pitchFamily="34" charset="0"/>
                <a:cs typeface="Calibri" panose="020F0502020204030204" pitchFamily="34" charset="0"/>
              </a:rPr>
              <a:t> for the future spaceborne magnetic spectrometers.</a:t>
            </a:r>
          </a:p>
        </p:txBody>
      </p:sp>
      <p:sp>
        <p:nvSpPr>
          <p:cNvPr id="5" name="Content Placeholder 2">
            <a:extLst>
              <a:ext uri="{FF2B5EF4-FFF2-40B4-BE49-F238E27FC236}">
                <a16:creationId xmlns:a16="http://schemas.microsoft.com/office/drawing/2014/main" id="{FA13FA2F-E21D-48E7-F169-591A041AFA9D}"/>
              </a:ext>
            </a:extLst>
          </p:cNvPr>
          <p:cNvSpPr txBox="1">
            <a:spLocks/>
          </p:cNvSpPr>
          <p:nvPr/>
        </p:nvSpPr>
        <p:spPr>
          <a:xfrm>
            <a:off x="768308" y="1196622"/>
            <a:ext cx="3117891" cy="434267"/>
          </a:xfrm>
          <a:prstGeom prst="rect">
            <a:avLst/>
          </a:prstGeom>
          <a:noFill/>
        </p:spPr>
        <p:txBody>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1900" dirty="0">
                <a:solidFill>
                  <a:srgbClr val="C00000"/>
                </a:solidFill>
                <a:latin typeface="Calibri" panose="020F0502020204030204" pitchFamily="34" charset="0"/>
                <a:ea typeface="KaiTi" panose="02010609060101010101" pitchFamily="49" charset="-122"/>
                <a:cs typeface="Calibri" panose="020F0502020204030204" pitchFamily="34" charset="0"/>
              </a:rPr>
              <a:t>概述这项工作的重要性</a:t>
            </a:r>
            <a:endParaRPr lang="en-US" altLang="zh-CN" sz="1900" dirty="0">
              <a:solidFill>
                <a:srgbClr val="C00000"/>
              </a:solidFill>
              <a:latin typeface="Calibri" panose="020F0502020204030204" pitchFamily="34" charset="0"/>
              <a:ea typeface="KaiTi" panose="02010609060101010101" pitchFamily="49" charset="-122"/>
              <a:cs typeface="Calibri" panose="020F0502020204030204" pitchFamily="34" charset="0"/>
            </a:endParaRPr>
          </a:p>
        </p:txBody>
      </p:sp>
      <p:sp>
        <p:nvSpPr>
          <p:cNvPr id="10" name="Content Placeholder 2">
            <a:extLst>
              <a:ext uri="{FF2B5EF4-FFF2-40B4-BE49-F238E27FC236}">
                <a16:creationId xmlns:a16="http://schemas.microsoft.com/office/drawing/2014/main" id="{AB6A4E47-281A-5657-46A2-609222B03BC7}"/>
              </a:ext>
            </a:extLst>
          </p:cNvPr>
          <p:cNvSpPr txBox="1">
            <a:spLocks/>
          </p:cNvSpPr>
          <p:nvPr/>
        </p:nvSpPr>
        <p:spPr>
          <a:xfrm>
            <a:off x="138335" y="822125"/>
            <a:ext cx="8929465" cy="560961"/>
          </a:xfrm>
          <a:prstGeom prst="rect">
            <a:avLst/>
          </a:prstGeom>
          <a:noFill/>
        </p:spPr>
        <p:txBody>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2000" dirty="0">
                <a:solidFill>
                  <a:srgbClr val="0432FF"/>
                </a:solidFill>
                <a:latin typeface="KaiTi" panose="02010609060101010101" pitchFamily="49" charset="-122"/>
                <a:ea typeface="KaiTi" panose="02010609060101010101" pitchFamily="49" charset="-122"/>
                <a:cs typeface="Calibri" panose="020F0502020204030204" pitchFamily="34" charset="0"/>
              </a:rPr>
              <a:t>结论：凝练重点、表述严谨、条理清晰，突出成果、创新和意义。</a:t>
            </a:r>
            <a:endParaRPr lang="en-US" altLang="zh-CN" sz="2000" dirty="0">
              <a:solidFill>
                <a:srgbClr val="0432FF"/>
              </a:solidFill>
              <a:latin typeface="KaiTi" panose="02010609060101010101" pitchFamily="49" charset="-122"/>
              <a:ea typeface="KaiTi" panose="02010609060101010101" pitchFamily="49" charset="-122"/>
              <a:cs typeface="Calibri" panose="020F0502020204030204" pitchFamily="34" charset="0"/>
            </a:endParaRPr>
          </a:p>
        </p:txBody>
      </p:sp>
      <p:sp>
        <p:nvSpPr>
          <p:cNvPr id="11" name="Content Placeholder 2">
            <a:extLst>
              <a:ext uri="{FF2B5EF4-FFF2-40B4-BE49-F238E27FC236}">
                <a16:creationId xmlns:a16="http://schemas.microsoft.com/office/drawing/2014/main" id="{865F1BB4-C1D5-78FE-AC01-BB7932FDB973}"/>
              </a:ext>
            </a:extLst>
          </p:cNvPr>
          <p:cNvSpPr txBox="1">
            <a:spLocks/>
          </p:cNvSpPr>
          <p:nvPr/>
        </p:nvSpPr>
        <p:spPr>
          <a:xfrm>
            <a:off x="7433733" y="1823677"/>
            <a:ext cx="1740725" cy="609600"/>
          </a:xfrm>
          <a:prstGeom prst="rect">
            <a:avLst/>
          </a:prstGeom>
          <a:noFill/>
        </p:spPr>
        <p:txBody>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1900" dirty="0">
                <a:solidFill>
                  <a:srgbClr val="0432FF"/>
                </a:solidFill>
                <a:latin typeface="Calibri" panose="020F0502020204030204" pitchFamily="34" charset="0"/>
                <a:ea typeface="KaiTi" panose="02010609060101010101" pitchFamily="49" charset="-122"/>
                <a:cs typeface="Calibri" panose="020F0502020204030204" pitchFamily="34" charset="0"/>
              </a:rPr>
              <a:t>总结研究的亮点内容和成果</a:t>
            </a:r>
            <a:endParaRPr lang="en-US" altLang="zh-CN" sz="1900" dirty="0">
              <a:solidFill>
                <a:srgbClr val="0432FF"/>
              </a:solidFill>
              <a:latin typeface="Calibri" panose="020F0502020204030204" pitchFamily="34" charset="0"/>
              <a:ea typeface="KaiTi" panose="02010609060101010101" pitchFamily="49" charset="-122"/>
              <a:cs typeface="Calibri" panose="020F0502020204030204" pitchFamily="34" charset="0"/>
            </a:endParaRPr>
          </a:p>
        </p:txBody>
      </p:sp>
      <p:sp>
        <p:nvSpPr>
          <p:cNvPr id="13" name="Content Placeholder 2">
            <a:extLst>
              <a:ext uri="{FF2B5EF4-FFF2-40B4-BE49-F238E27FC236}">
                <a16:creationId xmlns:a16="http://schemas.microsoft.com/office/drawing/2014/main" id="{598659E7-3288-27CB-63FC-9A1354AEA5BF}"/>
              </a:ext>
            </a:extLst>
          </p:cNvPr>
          <p:cNvSpPr txBox="1">
            <a:spLocks/>
          </p:cNvSpPr>
          <p:nvPr/>
        </p:nvSpPr>
        <p:spPr>
          <a:xfrm>
            <a:off x="7479474" y="2755132"/>
            <a:ext cx="1740726" cy="609600"/>
          </a:xfrm>
          <a:prstGeom prst="rect">
            <a:avLst/>
          </a:prstGeom>
          <a:noFill/>
        </p:spPr>
        <p:txBody>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1900" dirty="0">
                <a:solidFill>
                  <a:srgbClr val="C00000"/>
                </a:solidFill>
                <a:latin typeface="Calibri" panose="020F0502020204030204" pitchFamily="34" charset="0"/>
                <a:ea typeface="KaiTi" panose="02010609060101010101" pitchFamily="49" charset="-122"/>
                <a:cs typeface="Calibri" panose="020F0502020204030204" pitchFamily="34" charset="0"/>
              </a:rPr>
              <a:t>系统论述研究的重要意义</a:t>
            </a:r>
            <a:endParaRPr lang="en-US" altLang="zh-CN" sz="1900" dirty="0">
              <a:solidFill>
                <a:srgbClr val="C00000"/>
              </a:solidFill>
              <a:latin typeface="Calibri" panose="020F0502020204030204" pitchFamily="34" charset="0"/>
              <a:ea typeface="KaiTi" panose="02010609060101010101" pitchFamily="49" charset="-122"/>
              <a:cs typeface="Calibri" panose="020F0502020204030204" pitchFamily="34" charset="0"/>
            </a:endParaRPr>
          </a:p>
        </p:txBody>
      </p:sp>
      <p:sp>
        <p:nvSpPr>
          <p:cNvPr id="14" name="Content Placeholder 2">
            <a:extLst>
              <a:ext uri="{FF2B5EF4-FFF2-40B4-BE49-F238E27FC236}">
                <a16:creationId xmlns:a16="http://schemas.microsoft.com/office/drawing/2014/main" id="{E0E9502F-73B0-A98C-A889-635089E3FD40}"/>
              </a:ext>
            </a:extLst>
          </p:cNvPr>
          <p:cNvSpPr txBox="1">
            <a:spLocks/>
          </p:cNvSpPr>
          <p:nvPr/>
        </p:nvSpPr>
        <p:spPr>
          <a:xfrm>
            <a:off x="7185378" y="3633077"/>
            <a:ext cx="2133600" cy="434267"/>
          </a:xfrm>
          <a:prstGeom prst="rect">
            <a:avLst/>
          </a:prstGeom>
          <a:noFill/>
        </p:spPr>
        <p:txBody>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1900" dirty="0">
                <a:latin typeface="Calibri" panose="020F0502020204030204" pitchFamily="34" charset="0"/>
                <a:ea typeface="KaiTi" panose="02010609060101010101" pitchFamily="49" charset="-122"/>
                <a:cs typeface="Calibri" panose="020F0502020204030204" pitchFamily="34" charset="0"/>
              </a:rPr>
              <a:t>摆事实数据论证</a:t>
            </a:r>
            <a:endParaRPr lang="en-US" altLang="zh-CN" sz="1900" dirty="0">
              <a:latin typeface="Calibri" panose="020F0502020204030204" pitchFamily="34" charset="0"/>
              <a:ea typeface="KaiTi" panose="02010609060101010101" pitchFamily="49" charset="-122"/>
              <a:cs typeface="Calibri" panose="020F0502020204030204" pitchFamily="34" charset="0"/>
            </a:endParaRPr>
          </a:p>
        </p:txBody>
      </p:sp>
      <p:sp>
        <p:nvSpPr>
          <p:cNvPr id="15" name="Content Placeholder 2">
            <a:extLst>
              <a:ext uri="{FF2B5EF4-FFF2-40B4-BE49-F238E27FC236}">
                <a16:creationId xmlns:a16="http://schemas.microsoft.com/office/drawing/2014/main" id="{3648084F-EE93-05C7-1CF2-264ECB56752D}"/>
              </a:ext>
            </a:extLst>
          </p:cNvPr>
          <p:cNvSpPr txBox="1">
            <a:spLocks/>
          </p:cNvSpPr>
          <p:nvPr/>
        </p:nvSpPr>
        <p:spPr>
          <a:xfrm>
            <a:off x="762000" y="4749240"/>
            <a:ext cx="8154246" cy="315714"/>
          </a:xfrm>
          <a:prstGeom prst="rect">
            <a:avLst/>
          </a:prstGeom>
          <a:noFill/>
        </p:spPr>
        <p:txBody>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1900" dirty="0">
                <a:solidFill>
                  <a:srgbClr val="0432FF"/>
                </a:solidFill>
                <a:latin typeface="Calibri" panose="020F0502020204030204" pitchFamily="34" charset="0"/>
                <a:ea typeface="KaiTi" panose="02010609060101010101" pitchFamily="49" charset="-122"/>
                <a:cs typeface="Calibri" panose="020F0502020204030204" pitchFamily="34" charset="0"/>
              </a:rPr>
              <a:t>层层递进枚举研究的亮点成果与创新，</a:t>
            </a:r>
            <a:r>
              <a:rPr lang="zh-CN" altLang="en-US" sz="1900" dirty="0">
                <a:solidFill>
                  <a:srgbClr val="C00000"/>
                </a:solidFill>
                <a:latin typeface="Calibri" panose="020F0502020204030204" pitchFamily="34" charset="0"/>
                <a:ea typeface="KaiTi" panose="02010609060101010101" pitchFamily="49" charset="-122"/>
                <a:cs typeface="Calibri" panose="020F0502020204030204" pitchFamily="34" charset="0"/>
              </a:rPr>
              <a:t>并进一步阐述对相关领域的深远意义</a:t>
            </a:r>
            <a:endParaRPr lang="en-US" altLang="zh-CN" sz="1900" dirty="0">
              <a:solidFill>
                <a:srgbClr val="C00000"/>
              </a:solidFill>
              <a:latin typeface="Calibri" panose="020F0502020204030204" pitchFamily="34" charset="0"/>
              <a:ea typeface="KaiTi" panose="02010609060101010101" pitchFamily="49" charset="-122"/>
              <a:cs typeface="Calibri" panose="020F0502020204030204" pitchFamily="34" charset="0"/>
            </a:endParaRPr>
          </a:p>
        </p:txBody>
      </p:sp>
      <p:sp>
        <p:nvSpPr>
          <p:cNvPr id="16" name="TextBox 15">
            <a:extLst>
              <a:ext uri="{FF2B5EF4-FFF2-40B4-BE49-F238E27FC236}">
                <a16:creationId xmlns:a16="http://schemas.microsoft.com/office/drawing/2014/main" id="{89A05362-F342-02C2-0B18-FF428B3C8179}"/>
              </a:ext>
            </a:extLst>
          </p:cNvPr>
          <p:cNvSpPr txBox="1"/>
          <p:nvPr/>
        </p:nvSpPr>
        <p:spPr>
          <a:xfrm>
            <a:off x="7969956" y="4797778"/>
            <a:ext cx="184731" cy="461665"/>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5411334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38CA92-03BB-335D-F419-8698D9412212}"/>
            </a:ext>
          </a:extLst>
        </p:cNvPr>
        <p:cNvGrpSpPr/>
        <p:nvPr/>
      </p:nvGrpSpPr>
      <p:grpSpPr>
        <a:xfrm>
          <a:off x="0" y="0"/>
          <a:ext cx="0" cy="0"/>
          <a:chOff x="0" y="0"/>
          <a:chExt cx="0" cy="0"/>
        </a:xfrm>
      </p:grpSpPr>
      <p:sp>
        <p:nvSpPr>
          <p:cNvPr id="6" name="Rectangle 1">
            <a:extLst>
              <a:ext uri="{FF2B5EF4-FFF2-40B4-BE49-F238E27FC236}">
                <a16:creationId xmlns:a16="http://schemas.microsoft.com/office/drawing/2014/main" id="{97C43611-9490-0CC0-243B-A59965E23F6F}"/>
              </a:ext>
            </a:extLst>
          </p:cNvPr>
          <p:cNvSpPr txBox="1">
            <a:spLocks noChangeArrowheads="1"/>
          </p:cNvSpPr>
          <p:nvPr/>
        </p:nvSpPr>
        <p:spPr>
          <a:xfrm>
            <a:off x="-180528" y="152400"/>
            <a:ext cx="9577064" cy="504056"/>
          </a:xfrm>
          <a:prstGeom prst="rect">
            <a:avLst/>
          </a:prstGeom>
        </p:spPr>
        <p:txBody>
          <a:bodyPr/>
          <a:lstStyle>
            <a:lvl1pPr algn="l" rtl="0" eaLnBrk="0" fontAlgn="base" hangingPunct="0">
              <a:spcBef>
                <a:spcPct val="0"/>
              </a:spcBef>
              <a:spcAft>
                <a:spcPct val="0"/>
              </a:spcAft>
              <a:defRPr sz="2800">
                <a:solidFill>
                  <a:schemeClr val="tx1"/>
                </a:solidFill>
                <a:latin typeface="+mj-lt"/>
                <a:ea typeface="+mj-ea"/>
                <a:cs typeface="+mj-cs"/>
                <a:sym typeface="Helvetica Neue Light" charset="0"/>
              </a:defRPr>
            </a:lvl1pPr>
            <a:lvl2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2pPr>
            <a:lvl3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3pPr>
            <a:lvl4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4pPr>
            <a:lvl5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5pPr>
            <a:lvl6pPr marL="4572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6pPr>
            <a:lvl7pPr marL="9144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7pPr>
            <a:lvl8pPr marL="13716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8pPr>
            <a:lvl9pPr marL="18288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9pPr>
          </a:lstStyle>
          <a:p>
            <a:pPr algn="ctr" eaLnBrk="1" hangingPunct="1"/>
            <a:r>
              <a:rPr lang="en-US" sz="3600" b="1" dirty="0" err="1">
                <a:solidFill>
                  <a:srgbClr val="000090"/>
                </a:solidFill>
                <a:latin typeface="KaiTi" panose="02010609060101010101" pitchFamily="49" charset="-122"/>
                <a:ea typeface="KaiTi" panose="02010609060101010101" pitchFamily="49" charset="-122"/>
                <a:cs typeface="+mn-cs"/>
              </a:rPr>
              <a:t>撰写</a:t>
            </a:r>
            <a:r>
              <a:rPr lang="zh-CN" altLang="en-US" sz="3600" b="1" dirty="0">
                <a:solidFill>
                  <a:srgbClr val="000090"/>
                </a:solidFill>
                <a:latin typeface="KaiTi" panose="02010609060101010101" pitchFamily="49" charset="-122"/>
                <a:ea typeface="KaiTi" panose="02010609060101010101" pitchFamily="49" charset="-122"/>
                <a:cs typeface="+mn-cs"/>
              </a:rPr>
              <a:t>“致谢”和“附录”</a:t>
            </a:r>
            <a:endParaRPr lang="en-US" sz="3600" b="1" dirty="0">
              <a:solidFill>
                <a:srgbClr val="000090"/>
              </a:solidFill>
              <a:latin typeface="KaiTi" panose="02010609060101010101" pitchFamily="49" charset="-122"/>
              <a:ea typeface="KaiTi" panose="02010609060101010101" pitchFamily="49" charset="-122"/>
              <a:cs typeface="+mn-cs"/>
            </a:endParaRPr>
          </a:p>
        </p:txBody>
      </p:sp>
      <p:sp>
        <p:nvSpPr>
          <p:cNvPr id="7" name="灯片编号占位符 6">
            <a:extLst>
              <a:ext uri="{FF2B5EF4-FFF2-40B4-BE49-F238E27FC236}">
                <a16:creationId xmlns:a16="http://schemas.microsoft.com/office/drawing/2014/main" id="{A4EE31BA-0BBC-2A94-C734-BD664896D6CA}"/>
              </a:ext>
            </a:extLst>
          </p:cNvPr>
          <p:cNvSpPr>
            <a:spLocks noGrp="1"/>
          </p:cNvSpPr>
          <p:nvPr>
            <p:ph type="sldNum" sz="quarter" idx="12"/>
          </p:nvPr>
        </p:nvSpPr>
        <p:spPr/>
        <p:txBody>
          <a:bodyPr/>
          <a:lstStyle/>
          <a:p>
            <a:pPr>
              <a:defRPr/>
            </a:pPr>
            <a:fld id="{D01EE3DC-889D-CE4E-A95E-8CFA1A3DAD0A}" type="slidenum">
              <a:rPr lang="en-US" smtClean="0"/>
              <a:pPr>
                <a:defRPr/>
              </a:pPr>
              <a:t>19</a:t>
            </a:fld>
            <a:endParaRPr lang="en-US" dirty="0"/>
          </a:p>
        </p:txBody>
      </p:sp>
      <p:sp>
        <p:nvSpPr>
          <p:cNvPr id="8" name="TextBox 7">
            <a:extLst>
              <a:ext uri="{FF2B5EF4-FFF2-40B4-BE49-F238E27FC236}">
                <a16:creationId xmlns:a16="http://schemas.microsoft.com/office/drawing/2014/main" id="{29807158-288E-0CD3-96C1-E6DFB68B0AB1}"/>
              </a:ext>
            </a:extLst>
          </p:cNvPr>
          <p:cNvSpPr txBox="1"/>
          <p:nvPr/>
        </p:nvSpPr>
        <p:spPr>
          <a:xfrm>
            <a:off x="9558338" y="0"/>
            <a:ext cx="184731" cy="461665"/>
          </a:xfrm>
          <a:prstGeom prst="rect">
            <a:avLst/>
          </a:prstGeom>
          <a:noFill/>
        </p:spPr>
        <p:txBody>
          <a:bodyPr wrap="none" rtlCol="0">
            <a:spAutoFit/>
          </a:bodyPr>
          <a:lstStyle/>
          <a:p>
            <a:endParaRPr lang="en-US" dirty="0"/>
          </a:p>
        </p:txBody>
      </p:sp>
      <p:sp>
        <p:nvSpPr>
          <p:cNvPr id="3" name="TextBox 2">
            <a:extLst>
              <a:ext uri="{FF2B5EF4-FFF2-40B4-BE49-F238E27FC236}">
                <a16:creationId xmlns:a16="http://schemas.microsoft.com/office/drawing/2014/main" id="{128FFAD7-D630-8A3D-E9FC-607329CD2195}"/>
              </a:ext>
            </a:extLst>
          </p:cNvPr>
          <p:cNvSpPr txBox="1"/>
          <p:nvPr/>
        </p:nvSpPr>
        <p:spPr>
          <a:xfrm>
            <a:off x="-3605645" y="-758536"/>
            <a:ext cx="184731" cy="461665"/>
          </a:xfrm>
          <a:prstGeom prst="rect">
            <a:avLst/>
          </a:prstGeom>
          <a:noFill/>
        </p:spPr>
        <p:txBody>
          <a:bodyPr wrap="none" rtlCol="0">
            <a:spAutoFit/>
          </a:bodyPr>
          <a:lstStyle/>
          <a:p>
            <a:endParaRPr lang="en-US" dirty="0"/>
          </a:p>
        </p:txBody>
      </p:sp>
      <p:sp>
        <p:nvSpPr>
          <p:cNvPr id="4" name="TextBox 3">
            <a:extLst>
              <a:ext uri="{FF2B5EF4-FFF2-40B4-BE49-F238E27FC236}">
                <a16:creationId xmlns:a16="http://schemas.microsoft.com/office/drawing/2014/main" id="{EC1AF089-6D67-CA23-A3FA-F7A0E18957E4}"/>
              </a:ext>
            </a:extLst>
          </p:cNvPr>
          <p:cNvSpPr txBox="1"/>
          <p:nvPr/>
        </p:nvSpPr>
        <p:spPr>
          <a:xfrm>
            <a:off x="9258300" y="2784764"/>
            <a:ext cx="184731" cy="461665"/>
          </a:xfrm>
          <a:prstGeom prst="rect">
            <a:avLst/>
          </a:prstGeom>
          <a:noFill/>
        </p:spPr>
        <p:txBody>
          <a:bodyPr wrap="none" rtlCol="0">
            <a:spAutoFit/>
          </a:bodyPr>
          <a:lstStyle/>
          <a:p>
            <a:endParaRPr lang="en-US" dirty="0"/>
          </a:p>
        </p:txBody>
      </p:sp>
      <p:sp>
        <p:nvSpPr>
          <p:cNvPr id="9" name="TextBox 8">
            <a:extLst>
              <a:ext uri="{FF2B5EF4-FFF2-40B4-BE49-F238E27FC236}">
                <a16:creationId xmlns:a16="http://schemas.microsoft.com/office/drawing/2014/main" id="{D8BF7CB6-0095-7AD6-B614-B54D9097FA4B}"/>
              </a:ext>
            </a:extLst>
          </p:cNvPr>
          <p:cNvSpPr txBox="1"/>
          <p:nvPr/>
        </p:nvSpPr>
        <p:spPr>
          <a:xfrm>
            <a:off x="2722418" y="7003473"/>
            <a:ext cx="184731" cy="461665"/>
          </a:xfrm>
          <a:prstGeom prst="rect">
            <a:avLst/>
          </a:prstGeom>
          <a:noFill/>
        </p:spPr>
        <p:txBody>
          <a:bodyPr wrap="none" rtlCol="0">
            <a:spAutoFit/>
          </a:bodyPr>
          <a:lstStyle/>
          <a:p>
            <a:endParaRPr lang="en-US" dirty="0"/>
          </a:p>
        </p:txBody>
      </p:sp>
      <p:sp>
        <p:nvSpPr>
          <p:cNvPr id="49" name="TextBox 48">
            <a:extLst>
              <a:ext uri="{FF2B5EF4-FFF2-40B4-BE49-F238E27FC236}">
                <a16:creationId xmlns:a16="http://schemas.microsoft.com/office/drawing/2014/main" id="{203D803B-2CBA-544C-B2CC-321D51605E47}"/>
              </a:ext>
            </a:extLst>
          </p:cNvPr>
          <p:cNvSpPr txBox="1"/>
          <p:nvPr/>
        </p:nvSpPr>
        <p:spPr>
          <a:xfrm>
            <a:off x="12409714" y="13193486"/>
            <a:ext cx="184731" cy="461665"/>
          </a:xfrm>
          <a:prstGeom prst="rect">
            <a:avLst/>
          </a:prstGeom>
          <a:noFill/>
        </p:spPr>
        <p:txBody>
          <a:bodyPr wrap="none" rtlCol="0">
            <a:spAutoFit/>
          </a:bodyPr>
          <a:lstStyle/>
          <a:p>
            <a:endParaRPr lang="en-US" dirty="0"/>
          </a:p>
        </p:txBody>
      </p:sp>
      <p:sp>
        <p:nvSpPr>
          <p:cNvPr id="23" name="TextBox 22">
            <a:extLst>
              <a:ext uri="{FF2B5EF4-FFF2-40B4-BE49-F238E27FC236}">
                <a16:creationId xmlns:a16="http://schemas.microsoft.com/office/drawing/2014/main" id="{A6F49C5B-FDC0-118B-8689-1750D028706D}"/>
              </a:ext>
            </a:extLst>
          </p:cNvPr>
          <p:cNvSpPr txBox="1"/>
          <p:nvPr/>
        </p:nvSpPr>
        <p:spPr>
          <a:xfrm>
            <a:off x="8126569" y="7031865"/>
            <a:ext cx="184731" cy="461665"/>
          </a:xfrm>
          <a:prstGeom prst="rect">
            <a:avLst/>
          </a:prstGeom>
          <a:noFill/>
        </p:spPr>
        <p:txBody>
          <a:bodyPr wrap="none" rtlCol="0">
            <a:spAutoFit/>
          </a:bodyPr>
          <a:lstStyle/>
          <a:p>
            <a:endParaRPr lang="en-US" dirty="0"/>
          </a:p>
        </p:txBody>
      </p:sp>
      <p:sp>
        <p:nvSpPr>
          <p:cNvPr id="39" name="TextBox 38">
            <a:extLst>
              <a:ext uri="{FF2B5EF4-FFF2-40B4-BE49-F238E27FC236}">
                <a16:creationId xmlns:a16="http://schemas.microsoft.com/office/drawing/2014/main" id="{DBD08CF1-2A4D-B63F-1B92-966102AD3A25}"/>
              </a:ext>
            </a:extLst>
          </p:cNvPr>
          <p:cNvSpPr txBox="1"/>
          <p:nvPr/>
        </p:nvSpPr>
        <p:spPr>
          <a:xfrm>
            <a:off x="-914400" y="10972800"/>
            <a:ext cx="8610600" cy="677108"/>
          </a:xfrm>
          <a:prstGeom prst="rect">
            <a:avLst/>
          </a:prstGeom>
          <a:noFill/>
        </p:spPr>
        <p:txBody>
          <a:bodyPr wrap="square" rtlCol="0">
            <a:spAutoFit/>
          </a:bodyPr>
          <a:lstStyle/>
          <a:p>
            <a:pPr algn="ctr"/>
            <a:r>
              <a:rPr lang="zh-CN" altLang="en-US" sz="1900" dirty="0">
                <a:solidFill>
                  <a:srgbClr val="C00000"/>
                </a:solidFill>
                <a:latin typeface="KaiTi" panose="02010609060101010101" pitchFamily="49" charset="-122"/>
                <a:ea typeface="KaiTi" panose="02010609060101010101" pitchFamily="49" charset="-122"/>
              </a:rPr>
              <a:t>组织要点：叙事结构清晰、层次分明、逻辑严密、内容完整</a:t>
            </a:r>
            <a:endParaRPr lang="en-US" altLang="zh-CN" sz="1900" dirty="0">
              <a:solidFill>
                <a:srgbClr val="C00000"/>
              </a:solidFill>
              <a:latin typeface="KaiTi" panose="02010609060101010101" pitchFamily="49" charset="-122"/>
              <a:ea typeface="KaiTi" panose="02010609060101010101" pitchFamily="49" charset="-122"/>
            </a:endParaRPr>
          </a:p>
          <a:p>
            <a:pPr algn="ctr"/>
            <a:r>
              <a:rPr lang="en-US" altLang="zh-CN" sz="1900" dirty="0">
                <a:solidFill>
                  <a:srgbClr val="C00000"/>
                </a:solidFill>
                <a:latin typeface="KaiTi" panose="02010609060101010101" pitchFamily="49" charset="-122"/>
                <a:ea typeface="KaiTi" panose="02010609060101010101" pitchFamily="49" charset="-122"/>
              </a:rPr>
              <a:t>2</a:t>
            </a:r>
            <a:r>
              <a:rPr lang="zh-CN" altLang="en-US" sz="1900" dirty="0">
                <a:solidFill>
                  <a:srgbClr val="C00000"/>
                </a:solidFill>
                <a:latin typeface="KaiTi" panose="02010609060101010101" pitchFamily="49" charset="-122"/>
                <a:ea typeface="KaiTi" panose="02010609060101010101" pitchFamily="49" charset="-122"/>
              </a:rPr>
              <a:t>整体系统介绍→</a:t>
            </a:r>
            <a:r>
              <a:rPr lang="en-US" altLang="zh-CN" sz="1900" dirty="0">
                <a:solidFill>
                  <a:srgbClr val="C00000"/>
                </a:solidFill>
                <a:latin typeface="KaiTi" panose="02010609060101010101" pitchFamily="49" charset="-122"/>
                <a:ea typeface="KaiTi" panose="02010609060101010101" pitchFamily="49" charset="-122"/>
              </a:rPr>
              <a:t>3-6</a:t>
            </a:r>
            <a:r>
              <a:rPr lang="zh-CN" altLang="en-US" sz="1900" dirty="0">
                <a:solidFill>
                  <a:srgbClr val="C00000"/>
                </a:solidFill>
                <a:latin typeface="KaiTi" panose="02010609060101010101" pitchFamily="49" charset="-122"/>
                <a:ea typeface="KaiTi" panose="02010609060101010101" pitchFamily="49" charset="-122"/>
              </a:rPr>
              <a:t>参数与总体方法→</a:t>
            </a:r>
            <a:r>
              <a:rPr lang="en-US" altLang="zh-CN" sz="1900" dirty="0">
                <a:solidFill>
                  <a:srgbClr val="C00000"/>
                </a:solidFill>
                <a:latin typeface="KaiTi" panose="02010609060101010101" pitchFamily="49" charset="-122"/>
                <a:ea typeface="KaiTi" panose="02010609060101010101" pitchFamily="49" charset="-122"/>
              </a:rPr>
              <a:t>6</a:t>
            </a:r>
            <a:r>
              <a:rPr lang="zh-CN" altLang="en-US" sz="1900" dirty="0">
                <a:solidFill>
                  <a:srgbClr val="C00000"/>
                </a:solidFill>
                <a:latin typeface="KaiTi" panose="02010609060101010101" pitchFamily="49" charset="-122"/>
                <a:ea typeface="KaiTi" panose="02010609060101010101" pitchFamily="49" charset="-122"/>
              </a:rPr>
              <a:t>地面测试→</a:t>
            </a:r>
            <a:r>
              <a:rPr lang="en-US" altLang="zh-CN" sz="1900" dirty="0">
                <a:solidFill>
                  <a:srgbClr val="C00000"/>
                </a:solidFill>
                <a:latin typeface="KaiTi" panose="02010609060101010101" pitchFamily="49" charset="-122"/>
                <a:ea typeface="KaiTi" panose="02010609060101010101" pitchFamily="49" charset="-122"/>
              </a:rPr>
              <a:t>7</a:t>
            </a:r>
            <a:r>
              <a:rPr lang="zh-CN" altLang="en-US" sz="1900" dirty="0">
                <a:solidFill>
                  <a:srgbClr val="C00000"/>
                </a:solidFill>
                <a:latin typeface="KaiTi" panose="02010609060101010101" pitchFamily="49" charset="-122"/>
                <a:ea typeface="KaiTi" panose="02010609060101010101" pitchFamily="49" charset="-122"/>
              </a:rPr>
              <a:t>空间运行处理→准直结果</a:t>
            </a:r>
            <a:endParaRPr lang="en-US" sz="1900" dirty="0">
              <a:solidFill>
                <a:srgbClr val="C00000"/>
              </a:solidFill>
              <a:latin typeface="KaiTi" panose="02010609060101010101" pitchFamily="49" charset="-122"/>
              <a:ea typeface="KaiTi" panose="02010609060101010101" pitchFamily="49" charset="-122"/>
            </a:endParaRPr>
          </a:p>
        </p:txBody>
      </p:sp>
      <p:sp>
        <p:nvSpPr>
          <p:cNvPr id="12" name="TextBox 11">
            <a:extLst>
              <a:ext uri="{FF2B5EF4-FFF2-40B4-BE49-F238E27FC236}">
                <a16:creationId xmlns:a16="http://schemas.microsoft.com/office/drawing/2014/main" id="{4EA01043-DE37-1924-4090-7B6DEE3FF51D}"/>
              </a:ext>
            </a:extLst>
          </p:cNvPr>
          <p:cNvSpPr txBox="1"/>
          <p:nvPr/>
        </p:nvSpPr>
        <p:spPr>
          <a:xfrm>
            <a:off x="228601" y="1504965"/>
            <a:ext cx="8610599" cy="1200329"/>
          </a:xfrm>
          <a:prstGeom prst="rect">
            <a:avLst/>
          </a:prstGeom>
          <a:noFill/>
        </p:spPr>
        <p:txBody>
          <a:bodyPr wrap="square">
            <a:spAutoFit/>
          </a:bodyPr>
          <a:lstStyle/>
          <a:p>
            <a:r>
              <a:rPr lang="en-US" sz="1800" b="1" dirty="0">
                <a:latin typeface="Calibri" panose="020F0502020204030204" pitchFamily="34" charset="0"/>
                <a:cs typeface="Calibri" panose="020F0502020204030204" pitchFamily="34" charset="0"/>
              </a:rPr>
              <a:t>Acknowledgements</a:t>
            </a:r>
            <a:r>
              <a:rPr lang="en-US" sz="1800" dirty="0">
                <a:latin typeface="Calibri" panose="020F0502020204030204" pitchFamily="34" charset="0"/>
                <a:cs typeface="Calibri" panose="020F0502020204030204" pitchFamily="34" charset="0"/>
              </a:rPr>
              <a:t> We acknowledge the continuous support from</a:t>
            </a:r>
            <a:r>
              <a:rPr lang="zh-CN" altLang="en-US" sz="1800" dirty="0">
                <a:latin typeface="Calibri" panose="020F0502020204030204" pitchFamily="34" charset="0"/>
                <a:cs typeface="Calibri" panose="020F0502020204030204" pitchFamily="34" charset="0"/>
              </a:rPr>
              <a:t> </a:t>
            </a:r>
            <a:r>
              <a:rPr lang="en-US" sz="1800" dirty="0">
                <a:latin typeface="Calibri" panose="020F0502020204030204" pitchFamily="34" charset="0"/>
                <a:cs typeface="Calibri" panose="020F0502020204030204" pitchFamily="34" charset="0"/>
              </a:rPr>
              <a:t>MIT and its School of Science. We are grateful for the support of the U.S.</a:t>
            </a:r>
            <a:r>
              <a:rPr lang="zh-CN" altLang="en-US" sz="1800" dirty="0">
                <a:latin typeface="Calibri" panose="020F0502020204030204" pitchFamily="34" charset="0"/>
                <a:cs typeface="Calibri" panose="020F0502020204030204" pitchFamily="34" charset="0"/>
              </a:rPr>
              <a:t> </a:t>
            </a:r>
            <a:r>
              <a:rPr lang="en-US" sz="1800" dirty="0">
                <a:latin typeface="Calibri" panose="020F0502020204030204" pitchFamily="34" charset="0"/>
                <a:cs typeface="Calibri" panose="020F0502020204030204" pitchFamily="34" charset="0"/>
              </a:rPr>
              <a:t>Department of Energy (DOE), Office of Science (DE-SC-0011848).</a:t>
            </a:r>
            <a:r>
              <a:rPr lang="zh-CN" altLang="en-US" sz="1800" dirty="0">
                <a:latin typeface="Calibri" panose="020F0502020204030204" pitchFamily="34" charset="0"/>
                <a:cs typeface="Calibri" panose="020F0502020204030204" pitchFamily="34" charset="0"/>
              </a:rPr>
              <a:t> </a:t>
            </a:r>
            <a:r>
              <a:rPr lang="en-US" sz="1800" dirty="0">
                <a:latin typeface="Calibri" panose="020F0502020204030204" pitchFamily="34" charset="0"/>
                <a:cs typeface="Calibri" panose="020F0502020204030204" pitchFamily="34" charset="0"/>
              </a:rPr>
              <a:t>We thank the strong support from CERN IT department. We thank Dr.</a:t>
            </a:r>
            <a:r>
              <a:rPr lang="zh-CN" altLang="en-US" sz="1800" dirty="0">
                <a:latin typeface="Calibri" panose="020F0502020204030204" pitchFamily="34" charset="0"/>
                <a:cs typeface="Calibri" panose="020F0502020204030204" pitchFamily="34" charset="0"/>
              </a:rPr>
              <a:t> </a:t>
            </a:r>
            <a:r>
              <a:rPr lang="en-US" sz="1800" dirty="0">
                <a:latin typeface="Calibri" panose="020F0502020204030204" pitchFamily="34" charset="0"/>
                <a:cs typeface="Calibri" panose="020F0502020204030204" pitchFamily="34" charset="0"/>
              </a:rPr>
              <a:t>Michael Capell for his diligent proofreading of the manuscript.</a:t>
            </a:r>
          </a:p>
        </p:txBody>
      </p:sp>
      <p:sp>
        <p:nvSpPr>
          <p:cNvPr id="10" name="Content Placeholder 2">
            <a:extLst>
              <a:ext uri="{FF2B5EF4-FFF2-40B4-BE49-F238E27FC236}">
                <a16:creationId xmlns:a16="http://schemas.microsoft.com/office/drawing/2014/main" id="{C5304761-7ABB-FCAA-36AC-194909571F0E}"/>
              </a:ext>
            </a:extLst>
          </p:cNvPr>
          <p:cNvSpPr txBox="1">
            <a:spLocks/>
          </p:cNvSpPr>
          <p:nvPr/>
        </p:nvSpPr>
        <p:spPr>
          <a:xfrm>
            <a:off x="143271" y="838200"/>
            <a:ext cx="8929465" cy="560961"/>
          </a:xfrm>
          <a:prstGeom prst="rect">
            <a:avLst/>
          </a:prstGeom>
          <a:noFill/>
        </p:spPr>
        <p:txBody>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2000" dirty="0">
                <a:solidFill>
                  <a:srgbClr val="0432FF"/>
                </a:solidFill>
                <a:latin typeface="KaiTi" panose="02010609060101010101" pitchFamily="49" charset="-122"/>
                <a:ea typeface="KaiTi" panose="02010609060101010101" pitchFamily="49" charset="-122"/>
                <a:cs typeface="Calibri" panose="020F0502020204030204" pitchFamily="34" charset="0"/>
              </a:rPr>
              <a:t>致谢也是专业素养的体现，致谢对象可以是单位、资助机构、以及帮助校稿的个人（不能包括合作者）：</a:t>
            </a:r>
            <a:endParaRPr lang="en-US" altLang="zh-CN" sz="2000" dirty="0">
              <a:solidFill>
                <a:srgbClr val="0432FF"/>
              </a:solidFill>
              <a:latin typeface="KaiTi" panose="02010609060101010101" pitchFamily="49" charset="-122"/>
              <a:ea typeface="KaiTi" panose="02010609060101010101" pitchFamily="49" charset="-122"/>
              <a:cs typeface="Calibri" panose="020F0502020204030204" pitchFamily="34" charset="0"/>
            </a:endParaRPr>
          </a:p>
        </p:txBody>
      </p:sp>
      <p:sp>
        <p:nvSpPr>
          <p:cNvPr id="16" name="TextBox 15">
            <a:extLst>
              <a:ext uri="{FF2B5EF4-FFF2-40B4-BE49-F238E27FC236}">
                <a16:creationId xmlns:a16="http://schemas.microsoft.com/office/drawing/2014/main" id="{B4984A88-2736-88E3-AA80-EF0B7CD22D09}"/>
              </a:ext>
            </a:extLst>
          </p:cNvPr>
          <p:cNvSpPr txBox="1"/>
          <p:nvPr/>
        </p:nvSpPr>
        <p:spPr>
          <a:xfrm>
            <a:off x="7969956" y="4797778"/>
            <a:ext cx="184731" cy="461665"/>
          </a:xfrm>
          <a:prstGeom prst="rect">
            <a:avLst/>
          </a:prstGeom>
          <a:noFill/>
        </p:spPr>
        <p:txBody>
          <a:bodyPr wrap="none" rtlCol="0">
            <a:spAutoFit/>
          </a:bodyPr>
          <a:lstStyle/>
          <a:p>
            <a:endParaRPr lang="en-US" dirty="0"/>
          </a:p>
        </p:txBody>
      </p:sp>
      <p:sp>
        <p:nvSpPr>
          <p:cNvPr id="2" name="Content Placeholder 2">
            <a:extLst>
              <a:ext uri="{FF2B5EF4-FFF2-40B4-BE49-F238E27FC236}">
                <a16:creationId xmlns:a16="http://schemas.microsoft.com/office/drawing/2014/main" id="{75D63E32-AEBB-E822-75AA-80BF1E863877}"/>
              </a:ext>
            </a:extLst>
          </p:cNvPr>
          <p:cNvSpPr txBox="1">
            <a:spLocks/>
          </p:cNvSpPr>
          <p:nvPr/>
        </p:nvSpPr>
        <p:spPr>
          <a:xfrm>
            <a:off x="107267" y="2850982"/>
            <a:ext cx="9151033" cy="560960"/>
          </a:xfrm>
          <a:prstGeom prst="rect">
            <a:avLst/>
          </a:prstGeom>
          <a:noFill/>
        </p:spPr>
        <p:txBody>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2000" dirty="0">
                <a:solidFill>
                  <a:srgbClr val="0432FF"/>
                </a:solidFill>
                <a:latin typeface="KaiTi" panose="02010609060101010101" pitchFamily="49" charset="-122"/>
                <a:ea typeface="KaiTi" panose="02010609060101010101" pitchFamily="49" charset="-122"/>
                <a:cs typeface="Calibri" panose="020F0502020204030204" pitchFamily="34" charset="0"/>
              </a:rPr>
              <a:t>附录：可放置正文“不必须”的细节，提供补充信息，详细数据、计算过程等</a:t>
            </a:r>
            <a:endParaRPr lang="en-US" altLang="zh-CN" sz="2000" dirty="0">
              <a:solidFill>
                <a:srgbClr val="0432FF"/>
              </a:solidFill>
              <a:latin typeface="KaiTi" panose="02010609060101010101" pitchFamily="49" charset="-122"/>
              <a:ea typeface="KaiTi" panose="02010609060101010101" pitchFamily="49" charset="-122"/>
              <a:cs typeface="Calibri" panose="020F0502020204030204" pitchFamily="34" charset="0"/>
            </a:endParaRPr>
          </a:p>
        </p:txBody>
      </p:sp>
      <p:pic>
        <p:nvPicPr>
          <p:cNvPr id="18" name="Picture 17">
            <a:extLst>
              <a:ext uri="{FF2B5EF4-FFF2-40B4-BE49-F238E27FC236}">
                <a16:creationId xmlns:a16="http://schemas.microsoft.com/office/drawing/2014/main" id="{1671BC7D-1609-3F65-D554-AAF8B15F7B9D}"/>
              </a:ext>
            </a:extLst>
          </p:cNvPr>
          <p:cNvPicPr>
            <a:picLocks noChangeAspect="1"/>
          </p:cNvPicPr>
          <p:nvPr/>
        </p:nvPicPr>
        <p:blipFill>
          <a:blip r:embed="rId3"/>
          <a:srcRect t="2110" b="19756"/>
          <a:stretch>
            <a:fillRect/>
          </a:stretch>
        </p:blipFill>
        <p:spPr>
          <a:xfrm>
            <a:off x="381000" y="3327218"/>
            <a:ext cx="3886200" cy="3302182"/>
          </a:xfrm>
          <a:prstGeom prst="rect">
            <a:avLst/>
          </a:prstGeom>
        </p:spPr>
      </p:pic>
      <p:pic>
        <p:nvPicPr>
          <p:cNvPr id="5" name="Picture 4">
            <a:extLst>
              <a:ext uri="{FF2B5EF4-FFF2-40B4-BE49-F238E27FC236}">
                <a16:creationId xmlns:a16="http://schemas.microsoft.com/office/drawing/2014/main" id="{ABDB3F8C-B9B3-15E6-727F-34A2EDB47D89}"/>
              </a:ext>
            </a:extLst>
          </p:cNvPr>
          <p:cNvPicPr>
            <a:picLocks noChangeAspect="1"/>
          </p:cNvPicPr>
          <p:nvPr/>
        </p:nvPicPr>
        <p:blipFill>
          <a:blip r:embed="rId4"/>
          <a:srcRect b="58820"/>
          <a:stretch>
            <a:fillRect/>
          </a:stretch>
        </p:blipFill>
        <p:spPr>
          <a:xfrm>
            <a:off x="4571999" y="3233203"/>
            <a:ext cx="3016201" cy="381865"/>
          </a:xfrm>
          <a:prstGeom prst="rect">
            <a:avLst/>
          </a:prstGeom>
        </p:spPr>
      </p:pic>
      <p:pic>
        <p:nvPicPr>
          <p:cNvPr id="11" name="Picture 10">
            <a:extLst>
              <a:ext uri="{FF2B5EF4-FFF2-40B4-BE49-F238E27FC236}">
                <a16:creationId xmlns:a16="http://schemas.microsoft.com/office/drawing/2014/main" id="{61F04DCB-6F34-37B8-EBA4-30CC03EAE0E7}"/>
              </a:ext>
            </a:extLst>
          </p:cNvPr>
          <p:cNvPicPr>
            <a:picLocks noChangeAspect="1"/>
          </p:cNvPicPr>
          <p:nvPr/>
        </p:nvPicPr>
        <p:blipFill>
          <a:blip r:embed="rId5"/>
          <a:srcRect t="2009" r="8958" b="46215"/>
          <a:stretch>
            <a:fillRect/>
          </a:stretch>
        </p:blipFill>
        <p:spPr>
          <a:xfrm>
            <a:off x="4495799" y="3931682"/>
            <a:ext cx="3886201" cy="2773917"/>
          </a:xfrm>
          <a:prstGeom prst="rect">
            <a:avLst/>
          </a:prstGeom>
        </p:spPr>
      </p:pic>
      <p:pic>
        <p:nvPicPr>
          <p:cNvPr id="13" name="Picture 12">
            <a:extLst>
              <a:ext uri="{FF2B5EF4-FFF2-40B4-BE49-F238E27FC236}">
                <a16:creationId xmlns:a16="http://schemas.microsoft.com/office/drawing/2014/main" id="{EBA89F75-FA0D-254A-5A53-9CAE044BAE7F}"/>
              </a:ext>
            </a:extLst>
          </p:cNvPr>
          <p:cNvPicPr>
            <a:picLocks noChangeAspect="1"/>
          </p:cNvPicPr>
          <p:nvPr/>
        </p:nvPicPr>
        <p:blipFill>
          <a:blip r:embed="rId4"/>
          <a:srcRect t="60626"/>
          <a:stretch>
            <a:fillRect/>
          </a:stretch>
        </p:blipFill>
        <p:spPr>
          <a:xfrm>
            <a:off x="4597762" y="3597275"/>
            <a:ext cx="3016203" cy="365125"/>
          </a:xfrm>
          <a:prstGeom prst="rect">
            <a:avLst/>
          </a:prstGeom>
        </p:spPr>
      </p:pic>
    </p:spTree>
    <p:extLst>
      <p:ext uri="{BB962C8B-B14F-4D97-AF65-F5344CB8AC3E}">
        <p14:creationId xmlns:p14="http://schemas.microsoft.com/office/powerpoint/2010/main" val="31413022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
          <p:cNvSpPr txBox="1">
            <a:spLocks noChangeArrowheads="1"/>
          </p:cNvSpPr>
          <p:nvPr/>
        </p:nvSpPr>
        <p:spPr>
          <a:xfrm>
            <a:off x="-180528" y="304800"/>
            <a:ext cx="9577064" cy="504056"/>
          </a:xfrm>
          <a:prstGeom prst="rect">
            <a:avLst/>
          </a:prstGeom>
        </p:spPr>
        <p:txBody>
          <a:bodyPr/>
          <a:lstStyle>
            <a:lvl1pPr algn="l" rtl="0" eaLnBrk="0" fontAlgn="base" hangingPunct="0">
              <a:spcBef>
                <a:spcPct val="0"/>
              </a:spcBef>
              <a:spcAft>
                <a:spcPct val="0"/>
              </a:spcAft>
              <a:defRPr sz="2800">
                <a:solidFill>
                  <a:schemeClr val="tx1"/>
                </a:solidFill>
                <a:latin typeface="+mj-lt"/>
                <a:ea typeface="+mj-ea"/>
                <a:cs typeface="+mj-cs"/>
                <a:sym typeface="Helvetica Neue Light" charset="0"/>
              </a:defRPr>
            </a:lvl1pPr>
            <a:lvl2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2pPr>
            <a:lvl3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3pPr>
            <a:lvl4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4pPr>
            <a:lvl5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5pPr>
            <a:lvl6pPr marL="4572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6pPr>
            <a:lvl7pPr marL="9144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7pPr>
            <a:lvl8pPr marL="13716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8pPr>
            <a:lvl9pPr marL="18288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9pPr>
          </a:lstStyle>
          <a:p>
            <a:pPr algn="ctr" eaLnBrk="1" hangingPunct="1"/>
            <a:r>
              <a:rPr lang="en-US" sz="3600" b="1" dirty="0" err="1">
                <a:solidFill>
                  <a:srgbClr val="000090"/>
                </a:solidFill>
                <a:latin typeface="KaiTi" panose="02010609060101010101" pitchFamily="49" charset="-122"/>
                <a:ea typeface="KaiTi" panose="02010609060101010101" pitchFamily="49" charset="-122"/>
                <a:cs typeface="+mn-cs"/>
              </a:rPr>
              <a:t>科学文章撰写重要性的</a:t>
            </a:r>
            <a:r>
              <a:rPr lang="zh-CN" altLang="en-US" sz="3600" b="1" dirty="0">
                <a:solidFill>
                  <a:srgbClr val="000090"/>
                </a:solidFill>
                <a:latin typeface="KaiTi" panose="02010609060101010101" pitchFamily="49" charset="-122"/>
                <a:ea typeface="KaiTi" panose="02010609060101010101" pitchFamily="49" charset="-122"/>
                <a:cs typeface="+mn-cs"/>
              </a:rPr>
              <a:t>“</a:t>
            </a:r>
            <a:r>
              <a:rPr lang="en-US" sz="3600" b="1" dirty="0" err="1">
                <a:solidFill>
                  <a:srgbClr val="000090"/>
                </a:solidFill>
                <a:latin typeface="KaiTi" panose="02010609060101010101" pitchFamily="49" charset="-122"/>
                <a:ea typeface="KaiTi" panose="02010609060101010101" pitchFamily="49" charset="-122"/>
                <a:cs typeface="+mn-cs"/>
              </a:rPr>
              <a:t>个人体会</a:t>
            </a:r>
            <a:r>
              <a:rPr lang="zh-CN" altLang="en-US" sz="3600" b="1" dirty="0">
                <a:solidFill>
                  <a:srgbClr val="000090"/>
                </a:solidFill>
                <a:latin typeface="KaiTi" panose="02010609060101010101" pitchFamily="49" charset="-122"/>
                <a:ea typeface="KaiTi" panose="02010609060101010101" pitchFamily="49" charset="-122"/>
                <a:cs typeface="+mn-cs"/>
              </a:rPr>
              <a:t>”</a:t>
            </a:r>
            <a:endParaRPr lang="en-US" sz="3600" b="1" dirty="0">
              <a:solidFill>
                <a:srgbClr val="000090"/>
              </a:solidFill>
              <a:latin typeface="KaiTi" panose="02010609060101010101" pitchFamily="49" charset="-122"/>
              <a:ea typeface="KaiTi" panose="02010609060101010101" pitchFamily="49" charset="-122"/>
              <a:cs typeface="+mn-cs"/>
            </a:endParaRPr>
          </a:p>
        </p:txBody>
      </p:sp>
      <p:sp>
        <p:nvSpPr>
          <p:cNvPr id="7" name="灯片编号占位符 6">
            <a:extLst>
              <a:ext uri="{FF2B5EF4-FFF2-40B4-BE49-F238E27FC236}">
                <a16:creationId xmlns:a16="http://schemas.microsoft.com/office/drawing/2014/main" id="{644556AE-5E8F-1E49-91F5-AC78D726B9D5}"/>
              </a:ext>
            </a:extLst>
          </p:cNvPr>
          <p:cNvSpPr>
            <a:spLocks noGrp="1"/>
          </p:cNvSpPr>
          <p:nvPr>
            <p:ph type="sldNum" sz="quarter" idx="12"/>
          </p:nvPr>
        </p:nvSpPr>
        <p:spPr/>
        <p:txBody>
          <a:bodyPr/>
          <a:lstStyle/>
          <a:p>
            <a:pPr>
              <a:defRPr/>
            </a:pPr>
            <a:fld id="{D01EE3DC-889D-CE4E-A95E-8CFA1A3DAD0A}" type="slidenum">
              <a:rPr lang="en-US" smtClean="0"/>
              <a:pPr>
                <a:defRPr/>
              </a:pPr>
              <a:t>2</a:t>
            </a:fld>
            <a:endParaRPr lang="en-US" dirty="0"/>
          </a:p>
        </p:txBody>
      </p:sp>
      <p:sp>
        <p:nvSpPr>
          <p:cNvPr id="8" name="TextBox 7">
            <a:extLst>
              <a:ext uri="{FF2B5EF4-FFF2-40B4-BE49-F238E27FC236}">
                <a16:creationId xmlns:a16="http://schemas.microsoft.com/office/drawing/2014/main" id="{2927732C-FA63-A040-B3B8-11D74F3F680D}"/>
              </a:ext>
            </a:extLst>
          </p:cNvPr>
          <p:cNvSpPr txBox="1"/>
          <p:nvPr/>
        </p:nvSpPr>
        <p:spPr>
          <a:xfrm>
            <a:off x="9558338" y="0"/>
            <a:ext cx="184731" cy="461665"/>
          </a:xfrm>
          <a:prstGeom prst="rect">
            <a:avLst/>
          </a:prstGeom>
          <a:noFill/>
        </p:spPr>
        <p:txBody>
          <a:bodyPr wrap="none" rtlCol="0">
            <a:spAutoFit/>
          </a:bodyPr>
          <a:lstStyle/>
          <a:p>
            <a:endParaRPr lang="en-US" dirty="0"/>
          </a:p>
        </p:txBody>
      </p:sp>
      <p:sp>
        <p:nvSpPr>
          <p:cNvPr id="5" name="Content Placeholder 2">
            <a:extLst>
              <a:ext uri="{FF2B5EF4-FFF2-40B4-BE49-F238E27FC236}">
                <a16:creationId xmlns:a16="http://schemas.microsoft.com/office/drawing/2014/main" id="{E4890567-BDDA-6DCA-D5DE-914BC2678D15}"/>
              </a:ext>
            </a:extLst>
          </p:cNvPr>
          <p:cNvSpPr txBox="1">
            <a:spLocks/>
          </p:cNvSpPr>
          <p:nvPr/>
        </p:nvSpPr>
        <p:spPr>
          <a:xfrm>
            <a:off x="152401" y="1124771"/>
            <a:ext cx="8839199" cy="5128093"/>
          </a:xfrm>
          <a:prstGeom prst="rect">
            <a:avLst/>
          </a:prstGeom>
          <a:noFill/>
        </p:spPr>
        <p:txBody>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r>
              <a:rPr lang="zh-CN" altLang="en-US" sz="2400" dirty="0">
                <a:solidFill>
                  <a:srgbClr val="0432FF"/>
                </a:solidFill>
                <a:latin typeface="KaiTi" panose="02010609060101010101" pitchFamily="49" charset="-122"/>
                <a:ea typeface="KaiTi" panose="02010609060101010101" pitchFamily="49" charset="-122"/>
                <a:cs typeface="Calibri" panose="020F0502020204030204" pitchFamily="34" charset="0"/>
              </a:rPr>
              <a:t>文章是我们的科研作品。人的生命有限，但文章常存。</a:t>
            </a:r>
            <a:endParaRPr lang="en-US" altLang="zh-CN" sz="2400" dirty="0">
              <a:solidFill>
                <a:srgbClr val="0432FF"/>
              </a:solidFill>
              <a:latin typeface="KaiTi" panose="02010609060101010101" pitchFamily="49" charset="-122"/>
              <a:ea typeface="KaiTi" panose="02010609060101010101" pitchFamily="49" charset="-122"/>
              <a:cs typeface="Calibri" panose="020F0502020204030204" pitchFamily="34" charset="0"/>
            </a:endParaRPr>
          </a:p>
          <a:p>
            <a:pPr algn="l"/>
            <a:endParaRPr lang="en-US" altLang="zh-CN" sz="2400" dirty="0">
              <a:solidFill>
                <a:srgbClr val="0432FF"/>
              </a:solidFill>
              <a:latin typeface="KaiTi" panose="02010609060101010101" pitchFamily="49" charset="-122"/>
              <a:ea typeface="KaiTi" panose="02010609060101010101" pitchFamily="49" charset="-122"/>
              <a:cs typeface="Calibri" panose="020F0502020204030204" pitchFamily="34" charset="0"/>
            </a:endParaRPr>
          </a:p>
          <a:p>
            <a:pPr algn="l"/>
            <a:r>
              <a:rPr lang="zh-CN" altLang="en-US" sz="2400" dirty="0">
                <a:solidFill>
                  <a:srgbClr val="0432FF"/>
                </a:solidFill>
                <a:latin typeface="KaiTi" panose="02010609060101010101" pitchFamily="49" charset="-122"/>
                <a:ea typeface="KaiTi" panose="02010609060101010101" pitchFamily="49" charset="-122"/>
                <a:cs typeface="Calibri" panose="020F0502020204030204" pitchFamily="34" charset="0"/>
              </a:rPr>
              <a:t>科学研究需要代表作：作品应精雕细琢，追求完美。</a:t>
            </a:r>
            <a:endParaRPr lang="en-US" altLang="zh-CN" sz="2400" dirty="0">
              <a:solidFill>
                <a:srgbClr val="0432FF"/>
              </a:solidFill>
              <a:latin typeface="KaiTi" panose="02010609060101010101" pitchFamily="49" charset="-122"/>
              <a:ea typeface="KaiTi" panose="02010609060101010101" pitchFamily="49" charset="-122"/>
              <a:cs typeface="Calibri" panose="020F0502020204030204" pitchFamily="34" charset="0"/>
            </a:endParaRPr>
          </a:p>
          <a:p>
            <a:pPr marL="0" indent="0">
              <a:buNone/>
            </a:pPr>
            <a:endParaRPr lang="en-US" altLang="zh-CN" sz="2400" dirty="0">
              <a:solidFill>
                <a:srgbClr val="0432FF"/>
              </a:solidFill>
              <a:latin typeface="KaiTi" panose="02010609060101010101" pitchFamily="49" charset="-122"/>
              <a:ea typeface="KaiTi" panose="02010609060101010101" pitchFamily="49" charset="-122"/>
              <a:cs typeface="Calibri" panose="020F0502020204030204" pitchFamily="34" charset="0"/>
            </a:endParaRPr>
          </a:p>
          <a:p>
            <a:r>
              <a:rPr lang="zh-CN" altLang="en-US" sz="2400" dirty="0">
                <a:solidFill>
                  <a:srgbClr val="0432FF"/>
                </a:solidFill>
                <a:latin typeface="KaiTi" panose="02010609060101010101" pitchFamily="49" charset="-122"/>
                <a:ea typeface="KaiTi" panose="02010609060101010101" pitchFamily="49" charset="-122"/>
                <a:cs typeface="Calibri" panose="020F0502020204030204" pitchFamily="34" charset="0"/>
              </a:rPr>
              <a:t>一篇文章，一定程度地体现科研态度与学术修养、展示研究者的追求。透过文章，能感受学者的做事态度和科研水平。</a:t>
            </a:r>
            <a:endParaRPr lang="en-US" altLang="zh-CN" sz="2400" dirty="0">
              <a:solidFill>
                <a:srgbClr val="0432FF"/>
              </a:solidFill>
              <a:latin typeface="KaiTi" panose="02010609060101010101" pitchFamily="49" charset="-122"/>
              <a:ea typeface="KaiTi" panose="02010609060101010101" pitchFamily="49" charset="-122"/>
              <a:cs typeface="Calibri" panose="020F0502020204030204" pitchFamily="34" charset="0"/>
            </a:endParaRPr>
          </a:p>
          <a:p>
            <a:pPr algn="l"/>
            <a:endParaRPr lang="en-US" altLang="zh-CN" sz="2400" dirty="0">
              <a:solidFill>
                <a:srgbClr val="0432FF"/>
              </a:solidFill>
              <a:latin typeface="KaiTi" panose="02010609060101010101" pitchFamily="49" charset="-122"/>
              <a:ea typeface="KaiTi" panose="02010609060101010101" pitchFamily="49" charset="-122"/>
              <a:cs typeface="Calibri" panose="020F0502020204030204" pitchFamily="34" charset="0"/>
            </a:endParaRPr>
          </a:p>
          <a:p>
            <a:r>
              <a:rPr lang="zh-CN" altLang="en-US" sz="2400" dirty="0">
                <a:solidFill>
                  <a:srgbClr val="0432FF"/>
                </a:solidFill>
                <a:latin typeface="KaiTi" panose="02010609060101010101" pitchFamily="49" charset="-122"/>
                <a:ea typeface="KaiTi" panose="02010609060101010101" pitchFamily="49" charset="-122"/>
                <a:cs typeface="Calibri" panose="020F0502020204030204" pitchFamily="34" charset="0"/>
              </a:rPr>
              <a:t>好文章是反复修改出来的！最理想是能找高水平的同事朋友反复修改和迭代，这样写作的水平会迅速提升：</a:t>
            </a:r>
            <a:endParaRPr lang="en-US" altLang="zh-CN" sz="2400" dirty="0">
              <a:solidFill>
                <a:srgbClr val="0432FF"/>
              </a:solidFill>
              <a:latin typeface="KaiTi" panose="02010609060101010101" pitchFamily="49" charset="-122"/>
              <a:ea typeface="KaiTi" panose="02010609060101010101" pitchFamily="49" charset="-122"/>
              <a:cs typeface="Calibri" panose="020F0502020204030204" pitchFamily="34" charset="0"/>
            </a:endParaRPr>
          </a:p>
          <a:p>
            <a:pPr lvl="1" indent="-342900">
              <a:buFont typeface="Wingdings" pitchFamily="2" charset="2"/>
              <a:buChar char="Ø"/>
            </a:pPr>
            <a:r>
              <a:rPr lang="zh-CN" altLang="en-US" sz="2100" dirty="0">
                <a:solidFill>
                  <a:srgbClr val="0432FF"/>
                </a:solidFill>
                <a:latin typeface="KaiTi" panose="02010609060101010101" pitchFamily="49" charset="-122"/>
                <a:ea typeface="KaiTi" panose="02010609060101010101" pitchFamily="49" charset="-122"/>
                <a:cs typeface="Calibri" panose="020F0502020204030204" pitchFamily="34" charset="0"/>
              </a:rPr>
              <a:t>我在</a:t>
            </a:r>
            <a:r>
              <a:rPr lang="en-US" altLang="zh-CN" sz="2100" dirty="0">
                <a:solidFill>
                  <a:srgbClr val="0432FF"/>
                </a:solidFill>
                <a:latin typeface="Calibri" panose="020F0502020204030204" pitchFamily="34" charset="0"/>
                <a:ea typeface="KaiTi" panose="02010609060101010101" pitchFamily="49" charset="-122"/>
                <a:cs typeface="Calibri" panose="020F0502020204030204" pitchFamily="34" charset="0"/>
              </a:rPr>
              <a:t>AMS</a:t>
            </a:r>
            <a:r>
              <a:rPr lang="zh-CN" altLang="en-US" sz="2100" dirty="0">
                <a:solidFill>
                  <a:srgbClr val="0432FF"/>
                </a:solidFill>
                <a:latin typeface="KaiTi" panose="02010609060101010101" pitchFamily="49" charset="-122"/>
                <a:ea typeface="KaiTi" panose="02010609060101010101" pitchFamily="49" charset="-122"/>
                <a:cs typeface="Calibri" panose="020F0502020204030204" pitchFamily="34" charset="0"/>
              </a:rPr>
              <a:t> （阿尔法磁谱仪）工作期间，丁肇中先生要求每篇</a:t>
            </a:r>
            <a:r>
              <a:rPr lang="en-US" altLang="zh-CN" sz="2100" dirty="0">
                <a:solidFill>
                  <a:srgbClr val="0432FF"/>
                </a:solidFill>
                <a:latin typeface="Calibri" panose="020F0502020204030204" pitchFamily="34" charset="0"/>
                <a:ea typeface="KaiTi" panose="02010609060101010101" pitchFamily="49" charset="-122"/>
                <a:cs typeface="Calibri" panose="020F0502020204030204" pitchFamily="34" charset="0"/>
              </a:rPr>
              <a:t>AMS</a:t>
            </a:r>
            <a:r>
              <a:rPr lang="zh-CN" altLang="en-US" sz="2100" dirty="0">
                <a:solidFill>
                  <a:srgbClr val="0432FF"/>
                </a:solidFill>
                <a:latin typeface="KaiTi" panose="02010609060101010101" pitchFamily="49" charset="-122"/>
                <a:ea typeface="KaiTi" panose="02010609060101010101" pitchFamily="49" charset="-122"/>
                <a:cs typeface="Calibri" panose="020F0502020204030204" pitchFamily="34" charset="0"/>
              </a:rPr>
              <a:t>的文章都需全组整体阅读修改</a:t>
            </a:r>
            <a:r>
              <a:rPr lang="en-US" altLang="zh-CN" sz="2100" dirty="0">
                <a:solidFill>
                  <a:srgbClr val="0432FF"/>
                </a:solidFill>
                <a:latin typeface="KaiTi" panose="02010609060101010101" pitchFamily="49" charset="-122"/>
                <a:ea typeface="KaiTi" panose="02010609060101010101" pitchFamily="49" charset="-122"/>
                <a:cs typeface="Calibri" panose="020F0502020204030204" pitchFamily="34" charset="0"/>
              </a:rPr>
              <a:t>30</a:t>
            </a:r>
            <a:r>
              <a:rPr lang="zh-CN" altLang="en-US" sz="2100" dirty="0">
                <a:solidFill>
                  <a:srgbClr val="0432FF"/>
                </a:solidFill>
                <a:latin typeface="KaiTi" panose="02010609060101010101" pitchFamily="49" charset="-122"/>
                <a:ea typeface="KaiTi" panose="02010609060101010101" pitchFamily="49" charset="-122"/>
                <a:cs typeface="Calibri" panose="020F0502020204030204" pitchFamily="34" charset="0"/>
              </a:rPr>
              <a:t>遍以上才能发表。</a:t>
            </a:r>
            <a:r>
              <a:rPr lang="en-US" altLang="zh-CN" sz="2100" dirty="0">
                <a:solidFill>
                  <a:srgbClr val="0432FF"/>
                </a:solidFill>
                <a:latin typeface="KaiTi" panose="02010609060101010101" pitchFamily="49" charset="-122"/>
                <a:ea typeface="KaiTi" panose="02010609060101010101" pitchFamily="49" charset="-122"/>
                <a:cs typeface="Calibri" panose="020F0502020204030204" pitchFamily="34" charset="0"/>
              </a:rPr>
              <a:t> </a:t>
            </a:r>
          </a:p>
          <a:p>
            <a:pPr lvl="1" indent="-342900">
              <a:buFont typeface="Wingdings" pitchFamily="2" charset="2"/>
              <a:buChar char="Ø"/>
            </a:pPr>
            <a:r>
              <a:rPr lang="zh-CN" altLang="en-US" sz="2100" dirty="0">
                <a:solidFill>
                  <a:srgbClr val="0432FF"/>
                </a:solidFill>
                <a:latin typeface="KaiTi" panose="02010609060101010101" pitchFamily="49" charset="-122"/>
                <a:ea typeface="KaiTi" panose="02010609060101010101" pitchFamily="49" charset="-122"/>
                <a:cs typeface="Calibri" panose="020F0502020204030204" pitchFamily="34" charset="0"/>
              </a:rPr>
              <a:t>在</a:t>
            </a:r>
            <a:r>
              <a:rPr lang="en-US" altLang="zh-CN" sz="2100" dirty="0">
                <a:solidFill>
                  <a:srgbClr val="0432FF"/>
                </a:solidFill>
                <a:latin typeface="Calibri" panose="020F0502020204030204" pitchFamily="34" charset="0"/>
                <a:ea typeface="KaiTi" panose="02010609060101010101" pitchFamily="49" charset="-122"/>
                <a:cs typeface="Calibri" panose="020F0502020204030204" pitchFamily="34" charset="0"/>
              </a:rPr>
              <a:t>MIT</a:t>
            </a:r>
            <a:r>
              <a:rPr lang="zh-CN" altLang="en-US" sz="2100" dirty="0">
                <a:solidFill>
                  <a:srgbClr val="0432FF"/>
                </a:solidFill>
                <a:latin typeface="KaiTi" panose="02010609060101010101" pitchFamily="49" charset="-122"/>
                <a:ea typeface="KaiTi" panose="02010609060101010101" pitchFamily="49" charset="-122"/>
                <a:cs typeface="Calibri" panose="020F0502020204030204" pitchFamily="34" charset="0"/>
              </a:rPr>
              <a:t>，我们的每篇文章至少需要与同事一起整体修改十遍以上。</a:t>
            </a:r>
            <a:endParaRPr lang="en-US" altLang="zh-CN" sz="2100" dirty="0">
              <a:solidFill>
                <a:srgbClr val="0432FF"/>
              </a:solidFill>
              <a:latin typeface="KaiTi" panose="02010609060101010101" pitchFamily="49" charset="-122"/>
              <a:ea typeface="KaiTi" panose="02010609060101010101" pitchFamily="49" charset="-122"/>
              <a:cs typeface="Calibri" panose="020F0502020204030204" pitchFamily="34" charset="0"/>
            </a:endParaRPr>
          </a:p>
        </p:txBody>
      </p:sp>
      <p:sp>
        <p:nvSpPr>
          <p:cNvPr id="3" name="TextBox 2">
            <a:extLst>
              <a:ext uri="{FF2B5EF4-FFF2-40B4-BE49-F238E27FC236}">
                <a16:creationId xmlns:a16="http://schemas.microsoft.com/office/drawing/2014/main" id="{88A91A43-E8FD-EA56-20AA-28181C58D65C}"/>
              </a:ext>
            </a:extLst>
          </p:cNvPr>
          <p:cNvSpPr txBox="1"/>
          <p:nvPr/>
        </p:nvSpPr>
        <p:spPr>
          <a:xfrm>
            <a:off x="-3605645" y="-758536"/>
            <a:ext cx="184731" cy="461665"/>
          </a:xfrm>
          <a:prstGeom prst="rect">
            <a:avLst/>
          </a:prstGeom>
          <a:noFill/>
        </p:spPr>
        <p:txBody>
          <a:bodyPr wrap="none" rtlCol="0">
            <a:spAutoFit/>
          </a:bodyPr>
          <a:lstStyle/>
          <a:p>
            <a:endParaRPr lang="en-US" dirty="0"/>
          </a:p>
        </p:txBody>
      </p:sp>
      <p:sp>
        <p:nvSpPr>
          <p:cNvPr id="4" name="TextBox 3">
            <a:extLst>
              <a:ext uri="{FF2B5EF4-FFF2-40B4-BE49-F238E27FC236}">
                <a16:creationId xmlns:a16="http://schemas.microsoft.com/office/drawing/2014/main" id="{69E524AC-512D-5B81-DF3C-5FA490D95434}"/>
              </a:ext>
            </a:extLst>
          </p:cNvPr>
          <p:cNvSpPr txBox="1"/>
          <p:nvPr/>
        </p:nvSpPr>
        <p:spPr>
          <a:xfrm>
            <a:off x="9258300" y="2784764"/>
            <a:ext cx="184731" cy="461665"/>
          </a:xfrm>
          <a:prstGeom prst="rect">
            <a:avLst/>
          </a:prstGeom>
          <a:noFill/>
        </p:spPr>
        <p:txBody>
          <a:bodyPr wrap="none" rtlCol="0">
            <a:spAutoFit/>
          </a:bodyPr>
          <a:lstStyle/>
          <a:p>
            <a:endParaRPr lang="en-US" dirty="0"/>
          </a:p>
        </p:txBody>
      </p:sp>
      <p:sp>
        <p:nvSpPr>
          <p:cNvPr id="9" name="TextBox 8">
            <a:extLst>
              <a:ext uri="{FF2B5EF4-FFF2-40B4-BE49-F238E27FC236}">
                <a16:creationId xmlns:a16="http://schemas.microsoft.com/office/drawing/2014/main" id="{5EF1E59B-8895-65A9-62FE-54C447A953B0}"/>
              </a:ext>
            </a:extLst>
          </p:cNvPr>
          <p:cNvSpPr txBox="1"/>
          <p:nvPr/>
        </p:nvSpPr>
        <p:spPr>
          <a:xfrm>
            <a:off x="2722418" y="7003473"/>
            <a:ext cx="184731" cy="461665"/>
          </a:xfrm>
          <a:prstGeom prst="rect">
            <a:avLst/>
          </a:prstGeom>
          <a:noFill/>
        </p:spPr>
        <p:txBody>
          <a:bodyPr wrap="none" rtlCol="0">
            <a:spAutoFit/>
          </a:bodyPr>
          <a:lstStyle/>
          <a:p>
            <a:endParaRPr lang="en-US" dirty="0"/>
          </a:p>
        </p:txBody>
      </p:sp>
      <p:sp>
        <p:nvSpPr>
          <p:cNvPr id="11" name="TextBox 10">
            <a:extLst>
              <a:ext uri="{FF2B5EF4-FFF2-40B4-BE49-F238E27FC236}">
                <a16:creationId xmlns:a16="http://schemas.microsoft.com/office/drawing/2014/main" id="{C2C5CCEC-AB60-FB96-609C-FC67027D7E0D}"/>
              </a:ext>
            </a:extLst>
          </p:cNvPr>
          <p:cNvSpPr txBox="1"/>
          <p:nvPr/>
        </p:nvSpPr>
        <p:spPr>
          <a:xfrm>
            <a:off x="2078182" y="6495803"/>
            <a:ext cx="184731" cy="461665"/>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41751403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986308-F8A4-45F3-ACCC-585BA4BA6285}"/>
            </a:ext>
          </a:extLst>
        </p:cNvPr>
        <p:cNvGrpSpPr/>
        <p:nvPr/>
      </p:nvGrpSpPr>
      <p:grpSpPr>
        <a:xfrm>
          <a:off x="0" y="0"/>
          <a:ext cx="0" cy="0"/>
          <a:chOff x="0" y="0"/>
          <a:chExt cx="0" cy="0"/>
        </a:xfrm>
      </p:grpSpPr>
      <p:sp>
        <p:nvSpPr>
          <p:cNvPr id="20" name="Content Placeholder 2">
            <a:extLst>
              <a:ext uri="{FF2B5EF4-FFF2-40B4-BE49-F238E27FC236}">
                <a16:creationId xmlns:a16="http://schemas.microsoft.com/office/drawing/2014/main" id="{EB8DEB1C-69E4-9F55-A494-EB8A9C5D1D06}"/>
              </a:ext>
            </a:extLst>
          </p:cNvPr>
          <p:cNvSpPr txBox="1">
            <a:spLocks/>
          </p:cNvSpPr>
          <p:nvPr/>
        </p:nvSpPr>
        <p:spPr>
          <a:xfrm>
            <a:off x="181371" y="2727324"/>
            <a:ext cx="9191229" cy="4054476"/>
          </a:xfrm>
          <a:prstGeom prst="rect">
            <a:avLst/>
          </a:prstGeom>
          <a:noFill/>
        </p:spPr>
        <p:txBody>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2000" dirty="0">
                <a:solidFill>
                  <a:srgbClr val="0432FF"/>
                </a:solidFill>
                <a:latin typeface="KaiTi" panose="02010609060101010101" pitchFamily="49" charset="-122"/>
                <a:ea typeface="KaiTi" panose="02010609060101010101" pitchFamily="49" charset="-122"/>
                <a:cs typeface="Calibri" panose="020F0502020204030204" pitchFamily="34" charset="0"/>
              </a:rPr>
              <a:t>参考文献一般书写格式：</a:t>
            </a:r>
            <a:endParaRPr lang="en-US" altLang="zh-CN" sz="2000" dirty="0">
              <a:solidFill>
                <a:srgbClr val="0432FF"/>
              </a:solidFill>
              <a:latin typeface="KaiTi" panose="02010609060101010101" pitchFamily="49" charset="-122"/>
              <a:ea typeface="KaiTi" panose="02010609060101010101" pitchFamily="49" charset="-122"/>
              <a:cs typeface="Calibri" panose="020F0502020204030204" pitchFamily="34" charset="0"/>
            </a:endParaRPr>
          </a:p>
          <a:p>
            <a:pPr marL="0" indent="0">
              <a:buNone/>
            </a:pPr>
            <a:r>
              <a:rPr lang="en-US" sz="1700" dirty="0">
                <a:solidFill>
                  <a:srgbClr val="0432FF"/>
                </a:solidFill>
                <a:latin typeface="Calibri" panose="020F0502020204030204" pitchFamily="34" charset="0"/>
                <a:cs typeface="Calibri" panose="020F0502020204030204" pitchFamily="34" charset="0"/>
              </a:rPr>
              <a:t>Author(s), Title of the Article</a:t>
            </a:r>
            <a:r>
              <a:rPr lang="zh-CN" altLang="en-US" sz="1700" dirty="0">
                <a:solidFill>
                  <a:srgbClr val="0432FF"/>
                </a:solidFill>
                <a:latin typeface="Calibri" panose="020F0502020204030204" pitchFamily="34" charset="0"/>
                <a:cs typeface="Calibri" panose="020F0502020204030204" pitchFamily="34" charset="0"/>
              </a:rPr>
              <a:t>*</a:t>
            </a:r>
            <a:r>
              <a:rPr lang="en-US" sz="1700" dirty="0">
                <a:solidFill>
                  <a:srgbClr val="0432FF"/>
                </a:solidFill>
                <a:latin typeface="Calibri" panose="020F0502020204030204" pitchFamily="34" charset="0"/>
                <a:cs typeface="Calibri" panose="020F0502020204030204" pitchFamily="34" charset="0"/>
              </a:rPr>
              <a:t>, Journal Name, Volume, Pages, </a:t>
            </a:r>
            <a:r>
              <a:rPr lang="en-US" altLang="zh-CN" sz="1700" dirty="0">
                <a:solidFill>
                  <a:srgbClr val="0432FF"/>
                </a:solidFill>
                <a:latin typeface="Calibri" panose="020F0502020204030204" pitchFamily="34" charset="0"/>
                <a:cs typeface="Calibri" panose="020F0502020204030204" pitchFamily="34" charset="0"/>
              </a:rPr>
              <a:t>Year</a:t>
            </a:r>
            <a:endParaRPr lang="en-US" altLang="zh-CN" sz="1700" dirty="0">
              <a:solidFill>
                <a:srgbClr val="0432FF"/>
              </a:solidFill>
              <a:latin typeface="Calibri" panose="020F0502020204030204" pitchFamily="34" charset="0"/>
              <a:ea typeface="KaiTi" panose="02010609060101010101" pitchFamily="49" charset="-122"/>
              <a:cs typeface="Calibri" panose="020F0502020204030204" pitchFamily="34" charset="0"/>
            </a:endParaRPr>
          </a:p>
          <a:p>
            <a:pPr marL="0" indent="0">
              <a:buNone/>
            </a:pPr>
            <a:r>
              <a:rPr lang="en-US" sz="1700" dirty="0">
                <a:latin typeface="Calibri" panose="020F0502020204030204" pitchFamily="34" charset="0"/>
                <a:cs typeface="Calibri" panose="020F0502020204030204" pitchFamily="34" charset="0"/>
              </a:rPr>
              <a:t>[1] V. Bindi et al., </a:t>
            </a:r>
            <a:r>
              <a:rPr lang="en-US" sz="1700" dirty="0" err="1">
                <a:latin typeface="Calibri" panose="020F0502020204030204" pitchFamily="34" charset="0"/>
                <a:cs typeface="Calibri" panose="020F0502020204030204" pitchFamily="34" charset="0"/>
              </a:rPr>
              <a:t>Nucl</a:t>
            </a:r>
            <a:r>
              <a:rPr lang="en-US" sz="1700" dirty="0">
                <a:latin typeface="Calibri" panose="020F0502020204030204" pitchFamily="34" charset="0"/>
                <a:cs typeface="Calibri" panose="020F0502020204030204" pitchFamily="34" charset="0"/>
              </a:rPr>
              <a:t>. </a:t>
            </a:r>
            <a:r>
              <a:rPr lang="en-US" sz="1700" dirty="0" err="1">
                <a:latin typeface="Calibri" panose="020F0502020204030204" pitchFamily="34" charset="0"/>
                <a:cs typeface="Calibri" panose="020F0502020204030204" pitchFamily="34" charset="0"/>
              </a:rPr>
              <a:t>Instrum</a:t>
            </a:r>
            <a:r>
              <a:rPr lang="en-US" sz="1700" dirty="0">
                <a:latin typeface="Calibri" panose="020F0502020204030204" pitchFamily="34" charset="0"/>
                <a:cs typeface="Calibri" panose="020F0502020204030204" pitchFamily="34" charset="0"/>
              </a:rPr>
              <a:t>. Methods Phys. Res. Sect. A </a:t>
            </a:r>
            <a:r>
              <a:rPr lang="en-US" sz="1700" b="1" dirty="0">
                <a:latin typeface="Calibri" panose="020F0502020204030204" pitchFamily="34" charset="0"/>
                <a:cs typeface="Calibri" panose="020F0502020204030204" pitchFamily="34" charset="0"/>
              </a:rPr>
              <a:t>743</a:t>
            </a:r>
            <a:r>
              <a:rPr lang="en-US" sz="1700" dirty="0">
                <a:latin typeface="Calibri" panose="020F0502020204030204" pitchFamily="34" charset="0"/>
                <a:cs typeface="Calibri" panose="020F0502020204030204" pitchFamily="34" charset="0"/>
              </a:rPr>
              <a:t>, 22</a:t>
            </a:r>
            <a:r>
              <a:rPr lang="zh-CN" altLang="en-US" sz="1700" dirty="0">
                <a:latin typeface="Calibri" panose="020F0502020204030204" pitchFamily="34" charset="0"/>
                <a:cs typeface="Calibri" panose="020F0502020204030204" pitchFamily="34" charset="0"/>
              </a:rPr>
              <a:t> </a:t>
            </a:r>
            <a:r>
              <a:rPr lang="en-US" sz="1700" dirty="0">
                <a:latin typeface="Calibri" panose="020F0502020204030204" pitchFamily="34" charset="0"/>
                <a:cs typeface="Calibri" panose="020F0502020204030204" pitchFamily="34" charset="0"/>
              </a:rPr>
              <a:t>(2014). </a:t>
            </a:r>
            <a:r>
              <a:rPr lang="en-US" sz="1700" dirty="0">
                <a:latin typeface="Calibri" panose="020F0502020204030204" pitchFamily="34" charset="0"/>
                <a:cs typeface="Calibri" panose="020F0502020204030204" pitchFamily="34" charset="0"/>
                <a:hlinkClick r:id="rId3"/>
              </a:rPr>
              <a:t>https://doi.org/10.1016/j.nima.2014.01.002</a:t>
            </a:r>
            <a:endParaRPr lang="en-US" sz="1700" dirty="0">
              <a:latin typeface="Calibri" panose="020F0502020204030204" pitchFamily="34" charset="0"/>
              <a:cs typeface="Calibri" panose="020F0502020204030204" pitchFamily="34" charset="0"/>
            </a:endParaRPr>
          </a:p>
          <a:p>
            <a:pPr marL="0" indent="0">
              <a:buNone/>
            </a:pPr>
            <a:r>
              <a:rPr lang="en-US" sz="1700" dirty="0">
                <a:latin typeface="Calibri" panose="020F0502020204030204" pitchFamily="34" charset="0"/>
                <a:cs typeface="Calibri" panose="020F0502020204030204" pitchFamily="34" charset="0"/>
              </a:rPr>
              <a:t>[2] T. Kirn et al., </a:t>
            </a:r>
            <a:r>
              <a:rPr lang="en-US" sz="1700" dirty="0" err="1">
                <a:latin typeface="Calibri" panose="020F0502020204030204" pitchFamily="34" charset="0"/>
                <a:cs typeface="Calibri" panose="020F0502020204030204" pitchFamily="34" charset="0"/>
              </a:rPr>
              <a:t>Nucl</a:t>
            </a:r>
            <a:r>
              <a:rPr lang="en-US" sz="1700" dirty="0">
                <a:latin typeface="Calibri" panose="020F0502020204030204" pitchFamily="34" charset="0"/>
                <a:cs typeface="Calibri" panose="020F0502020204030204" pitchFamily="34" charset="0"/>
              </a:rPr>
              <a:t>. </a:t>
            </a:r>
            <a:r>
              <a:rPr lang="en-US" sz="1700" dirty="0" err="1">
                <a:latin typeface="Calibri" panose="020F0502020204030204" pitchFamily="34" charset="0"/>
                <a:cs typeface="Calibri" panose="020F0502020204030204" pitchFamily="34" charset="0"/>
              </a:rPr>
              <a:t>Instrum</a:t>
            </a:r>
            <a:r>
              <a:rPr lang="en-US" sz="1700" dirty="0">
                <a:latin typeface="Calibri" panose="020F0502020204030204" pitchFamily="34" charset="0"/>
                <a:cs typeface="Calibri" panose="020F0502020204030204" pitchFamily="34" charset="0"/>
              </a:rPr>
              <a:t>. Methods Phys. Res. Sect. A </a:t>
            </a:r>
            <a:r>
              <a:rPr lang="en-US" sz="1700" b="1" dirty="0">
                <a:latin typeface="Calibri" panose="020F0502020204030204" pitchFamily="34" charset="0"/>
                <a:cs typeface="Calibri" panose="020F0502020204030204" pitchFamily="34" charset="0"/>
              </a:rPr>
              <a:t>706</a:t>
            </a:r>
            <a:r>
              <a:rPr lang="en-US" sz="1700" dirty="0">
                <a:latin typeface="Calibri" panose="020F0502020204030204" pitchFamily="34" charset="0"/>
                <a:cs typeface="Calibri" panose="020F0502020204030204" pitchFamily="34" charset="0"/>
              </a:rPr>
              <a:t>, 43 (2013). </a:t>
            </a:r>
            <a:r>
              <a:rPr lang="en-US" sz="1700" dirty="0">
                <a:latin typeface="Calibri" panose="020F0502020204030204" pitchFamily="34" charset="0"/>
                <a:cs typeface="Calibri" panose="020F0502020204030204" pitchFamily="34" charset="0"/>
                <a:hlinkClick r:id="rId4"/>
              </a:rPr>
              <a:t>https://doi.org/10.1016/j.nima.2012.05.010</a:t>
            </a:r>
            <a:endParaRPr lang="en-US" sz="1700" dirty="0">
              <a:latin typeface="Calibri" panose="020F0502020204030204" pitchFamily="34" charset="0"/>
              <a:cs typeface="Calibri" panose="020F0502020204030204" pitchFamily="34" charset="0"/>
            </a:endParaRPr>
          </a:p>
          <a:p>
            <a:pPr marL="0" indent="0">
              <a:buNone/>
            </a:pPr>
            <a:r>
              <a:rPr lang="en-US" sz="1700" dirty="0">
                <a:latin typeface="Calibri" panose="020F0502020204030204" pitchFamily="34" charset="0"/>
                <a:cs typeface="Calibri" panose="020F0502020204030204" pitchFamily="34" charset="0"/>
              </a:rPr>
              <a:t>[3] M. Aguilar et al., </a:t>
            </a:r>
            <a:r>
              <a:rPr lang="en-US" sz="1700" dirty="0" err="1">
                <a:latin typeface="Calibri" panose="020F0502020204030204" pitchFamily="34" charset="0"/>
                <a:cs typeface="Calibri" panose="020F0502020204030204" pitchFamily="34" charset="0"/>
              </a:rPr>
              <a:t>Nucl</a:t>
            </a:r>
            <a:r>
              <a:rPr lang="en-US" sz="1700" dirty="0">
                <a:latin typeface="Calibri" panose="020F0502020204030204" pitchFamily="34" charset="0"/>
                <a:cs typeface="Calibri" panose="020F0502020204030204" pitchFamily="34" charset="0"/>
              </a:rPr>
              <a:t>. </a:t>
            </a:r>
            <a:r>
              <a:rPr lang="en-US" sz="1700" dirty="0" err="1">
                <a:latin typeface="Calibri" panose="020F0502020204030204" pitchFamily="34" charset="0"/>
                <a:cs typeface="Calibri" panose="020F0502020204030204" pitchFamily="34" charset="0"/>
              </a:rPr>
              <a:t>Instrum</a:t>
            </a:r>
            <a:r>
              <a:rPr lang="en-US" sz="1700" dirty="0">
                <a:latin typeface="Calibri" panose="020F0502020204030204" pitchFamily="34" charset="0"/>
                <a:cs typeface="Calibri" panose="020F0502020204030204" pitchFamily="34" charset="0"/>
              </a:rPr>
              <a:t>. Methods Phys. Res. Sect. A </a:t>
            </a:r>
            <a:r>
              <a:rPr lang="en-US" sz="1700" b="1" dirty="0">
                <a:latin typeface="Calibri" panose="020F0502020204030204" pitchFamily="34" charset="0"/>
                <a:cs typeface="Calibri" panose="020F0502020204030204" pitchFamily="34" charset="0"/>
              </a:rPr>
              <a:t>614</a:t>
            </a:r>
            <a:r>
              <a:rPr lang="en-US" sz="1700" dirty="0">
                <a:latin typeface="Calibri" panose="020F0502020204030204" pitchFamily="34" charset="0"/>
                <a:cs typeface="Calibri" panose="020F0502020204030204" pitchFamily="34" charset="0"/>
              </a:rPr>
              <a:t>, 237 (2010). </a:t>
            </a:r>
            <a:r>
              <a:rPr lang="en-US" sz="1700" dirty="0">
                <a:latin typeface="Calibri" panose="020F0502020204030204" pitchFamily="34" charset="0"/>
                <a:cs typeface="Calibri" panose="020F0502020204030204" pitchFamily="34" charset="0"/>
                <a:hlinkClick r:id="rId5"/>
              </a:rPr>
              <a:t>https://doi.org/10.1016/j.nima.2009.12.027</a:t>
            </a:r>
            <a:endParaRPr lang="en-US" sz="1700" dirty="0">
              <a:latin typeface="Calibri" panose="020F0502020204030204" pitchFamily="34" charset="0"/>
              <a:cs typeface="Calibri" panose="020F0502020204030204" pitchFamily="34" charset="0"/>
            </a:endParaRPr>
          </a:p>
          <a:p>
            <a:pPr marL="0" indent="0">
              <a:buNone/>
            </a:pPr>
            <a:r>
              <a:rPr lang="en-US" sz="1700" dirty="0">
                <a:latin typeface="Calibri" panose="020F0502020204030204" pitchFamily="34" charset="0"/>
                <a:cs typeface="Calibri" panose="020F0502020204030204" pitchFamily="34" charset="0"/>
              </a:rPr>
              <a:t>[4] C. Adloff et al., </a:t>
            </a:r>
            <a:r>
              <a:rPr lang="en-US" sz="1700" dirty="0" err="1">
                <a:latin typeface="Calibri" panose="020F0502020204030204" pitchFamily="34" charset="0"/>
                <a:cs typeface="Calibri" panose="020F0502020204030204" pitchFamily="34" charset="0"/>
              </a:rPr>
              <a:t>Nucl</a:t>
            </a:r>
            <a:r>
              <a:rPr lang="en-US" sz="1700" dirty="0">
                <a:latin typeface="Calibri" panose="020F0502020204030204" pitchFamily="34" charset="0"/>
                <a:cs typeface="Calibri" panose="020F0502020204030204" pitchFamily="34" charset="0"/>
              </a:rPr>
              <a:t>. </a:t>
            </a:r>
            <a:r>
              <a:rPr lang="en-US" sz="1700" dirty="0" err="1">
                <a:latin typeface="Calibri" panose="020F0502020204030204" pitchFamily="34" charset="0"/>
                <a:cs typeface="Calibri" panose="020F0502020204030204" pitchFamily="34" charset="0"/>
              </a:rPr>
              <a:t>Instrum</a:t>
            </a:r>
            <a:r>
              <a:rPr lang="en-US" sz="1700" dirty="0">
                <a:latin typeface="Calibri" panose="020F0502020204030204" pitchFamily="34" charset="0"/>
                <a:cs typeface="Calibri" panose="020F0502020204030204" pitchFamily="34" charset="0"/>
              </a:rPr>
              <a:t>. Methods Phys. Res. Sect. A </a:t>
            </a:r>
            <a:r>
              <a:rPr lang="en-US" sz="1700" b="1" dirty="0">
                <a:latin typeface="Calibri" panose="020F0502020204030204" pitchFamily="34" charset="0"/>
                <a:cs typeface="Calibri" panose="020F0502020204030204" pitchFamily="34" charset="0"/>
              </a:rPr>
              <a:t>714</a:t>
            </a:r>
            <a:r>
              <a:rPr lang="en-US" sz="1700" dirty="0">
                <a:latin typeface="Calibri" panose="020F0502020204030204" pitchFamily="34" charset="0"/>
                <a:cs typeface="Calibri" panose="020F0502020204030204" pitchFamily="34" charset="0"/>
              </a:rPr>
              <a:t>, 147 (2013). </a:t>
            </a:r>
            <a:r>
              <a:rPr lang="en-US" sz="1700" dirty="0">
                <a:latin typeface="Calibri" panose="020F0502020204030204" pitchFamily="34" charset="0"/>
                <a:cs typeface="Calibri" panose="020F0502020204030204" pitchFamily="34" charset="0"/>
                <a:hlinkClick r:id="rId6"/>
              </a:rPr>
              <a:t>https://doi.org/10.1016/j.nima.2013.02.020</a:t>
            </a:r>
            <a:endParaRPr lang="en-US" sz="1700" dirty="0">
              <a:latin typeface="Calibri" panose="020F0502020204030204" pitchFamily="34" charset="0"/>
              <a:cs typeface="Calibri" panose="020F0502020204030204" pitchFamily="34" charset="0"/>
            </a:endParaRPr>
          </a:p>
          <a:p>
            <a:pPr marL="0" indent="0">
              <a:buNone/>
            </a:pPr>
            <a:r>
              <a:rPr lang="en-US" sz="1700" dirty="0">
                <a:latin typeface="Calibri" panose="020F0502020204030204" pitchFamily="34" charset="0"/>
                <a:cs typeface="Calibri" panose="020F0502020204030204" pitchFamily="34" charset="0"/>
              </a:rPr>
              <a:t>[5] P. von </a:t>
            </a:r>
            <a:r>
              <a:rPr lang="en-US" sz="1700" dirty="0" err="1">
                <a:latin typeface="Calibri" panose="020F0502020204030204" pitchFamily="34" charset="0"/>
                <a:cs typeface="Calibri" panose="020F0502020204030204" pitchFamily="34" charset="0"/>
              </a:rPr>
              <a:t>Doetinchem</a:t>
            </a:r>
            <a:r>
              <a:rPr lang="en-US" sz="1700" dirty="0">
                <a:latin typeface="Calibri" panose="020F0502020204030204" pitchFamily="34" charset="0"/>
                <a:cs typeface="Calibri" panose="020F0502020204030204" pitchFamily="34" charset="0"/>
              </a:rPr>
              <a:t> et al., </a:t>
            </a:r>
            <a:r>
              <a:rPr lang="en-US" sz="1700" dirty="0" err="1">
                <a:latin typeface="Calibri" panose="020F0502020204030204" pitchFamily="34" charset="0"/>
                <a:cs typeface="Calibri" panose="020F0502020204030204" pitchFamily="34" charset="0"/>
              </a:rPr>
              <a:t>Nucl</a:t>
            </a:r>
            <a:r>
              <a:rPr lang="en-US" sz="1700" dirty="0">
                <a:latin typeface="Calibri" panose="020F0502020204030204" pitchFamily="34" charset="0"/>
                <a:cs typeface="Calibri" panose="020F0502020204030204" pitchFamily="34" charset="0"/>
              </a:rPr>
              <a:t>. Phys. B Proc. Suppl. </a:t>
            </a:r>
            <a:r>
              <a:rPr lang="en-US" sz="1700" b="1" dirty="0">
                <a:latin typeface="Calibri" panose="020F0502020204030204" pitchFamily="34" charset="0"/>
                <a:cs typeface="Calibri" panose="020F0502020204030204" pitchFamily="34" charset="0"/>
              </a:rPr>
              <a:t>197</a:t>
            </a:r>
            <a:r>
              <a:rPr lang="en-US" sz="1700" dirty="0">
                <a:latin typeface="Calibri" panose="020F0502020204030204" pitchFamily="34" charset="0"/>
                <a:cs typeface="Calibri" panose="020F0502020204030204" pitchFamily="34" charset="0"/>
              </a:rPr>
              <a:t>, 15 (2009). </a:t>
            </a:r>
            <a:r>
              <a:rPr lang="en-US" sz="1700" dirty="0">
                <a:latin typeface="Calibri" panose="020F0502020204030204" pitchFamily="34" charset="0"/>
                <a:cs typeface="Calibri" panose="020F0502020204030204" pitchFamily="34" charset="0"/>
                <a:hlinkClick r:id="rId7"/>
              </a:rPr>
              <a:t>https://doi.org/10.1016/j.nuclphysbps.2009.10.025</a:t>
            </a:r>
            <a:endParaRPr lang="en-US" sz="1700" dirty="0">
              <a:latin typeface="Calibri" panose="020F0502020204030204" pitchFamily="34" charset="0"/>
              <a:cs typeface="Calibri" panose="020F0502020204030204" pitchFamily="34" charset="0"/>
            </a:endParaRPr>
          </a:p>
          <a:p>
            <a:pPr marL="0" indent="0">
              <a:buNone/>
            </a:pPr>
            <a:r>
              <a:rPr lang="en-US" sz="1800" dirty="0">
                <a:latin typeface="Calibri" panose="020F0502020204030204" pitchFamily="34" charset="0"/>
                <a:cs typeface="Calibri" panose="020F0502020204030204" pitchFamily="34" charset="0"/>
              </a:rPr>
              <a:t>…</a:t>
            </a:r>
          </a:p>
          <a:p>
            <a:pPr marL="0" indent="0">
              <a:buNone/>
            </a:pPr>
            <a:endParaRPr lang="en-US" sz="1800" dirty="0">
              <a:latin typeface="Calibri" panose="020F0502020204030204" pitchFamily="34" charset="0"/>
              <a:cs typeface="Calibri" panose="020F0502020204030204" pitchFamily="34" charset="0"/>
            </a:endParaRPr>
          </a:p>
          <a:p>
            <a:pPr marL="0" indent="0">
              <a:buNone/>
            </a:pPr>
            <a:endParaRPr lang="en-US" sz="1800" dirty="0">
              <a:solidFill>
                <a:srgbClr val="0432FF"/>
              </a:solidFill>
              <a:latin typeface="Calibri" panose="020F0502020204030204" pitchFamily="34" charset="0"/>
              <a:ea typeface="KaiTi" panose="02010609060101010101" pitchFamily="49" charset="-122"/>
              <a:cs typeface="Calibri" panose="020F0502020204030204" pitchFamily="34" charset="0"/>
            </a:endParaRPr>
          </a:p>
        </p:txBody>
      </p:sp>
      <p:sp>
        <p:nvSpPr>
          <p:cNvPr id="6" name="Rectangle 1">
            <a:extLst>
              <a:ext uri="{FF2B5EF4-FFF2-40B4-BE49-F238E27FC236}">
                <a16:creationId xmlns:a16="http://schemas.microsoft.com/office/drawing/2014/main" id="{F7087C6C-1888-705E-EE68-30F586DD4232}"/>
              </a:ext>
            </a:extLst>
          </p:cNvPr>
          <p:cNvSpPr txBox="1">
            <a:spLocks noChangeArrowheads="1"/>
          </p:cNvSpPr>
          <p:nvPr/>
        </p:nvSpPr>
        <p:spPr>
          <a:xfrm>
            <a:off x="-180528" y="152400"/>
            <a:ext cx="9577064" cy="504056"/>
          </a:xfrm>
          <a:prstGeom prst="rect">
            <a:avLst/>
          </a:prstGeom>
        </p:spPr>
        <p:txBody>
          <a:bodyPr/>
          <a:lstStyle>
            <a:lvl1pPr algn="l" rtl="0" eaLnBrk="0" fontAlgn="base" hangingPunct="0">
              <a:spcBef>
                <a:spcPct val="0"/>
              </a:spcBef>
              <a:spcAft>
                <a:spcPct val="0"/>
              </a:spcAft>
              <a:defRPr sz="2800">
                <a:solidFill>
                  <a:schemeClr val="tx1"/>
                </a:solidFill>
                <a:latin typeface="+mj-lt"/>
                <a:ea typeface="+mj-ea"/>
                <a:cs typeface="+mj-cs"/>
                <a:sym typeface="Helvetica Neue Light" charset="0"/>
              </a:defRPr>
            </a:lvl1pPr>
            <a:lvl2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2pPr>
            <a:lvl3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3pPr>
            <a:lvl4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4pPr>
            <a:lvl5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5pPr>
            <a:lvl6pPr marL="4572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6pPr>
            <a:lvl7pPr marL="9144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7pPr>
            <a:lvl8pPr marL="13716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8pPr>
            <a:lvl9pPr marL="18288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9pPr>
          </a:lstStyle>
          <a:p>
            <a:pPr algn="ctr" eaLnBrk="1" hangingPunct="1"/>
            <a:r>
              <a:rPr lang="en-US" sz="3600" b="1" dirty="0" err="1">
                <a:solidFill>
                  <a:srgbClr val="000090"/>
                </a:solidFill>
                <a:latin typeface="KaiTi" panose="02010609060101010101" pitchFamily="49" charset="-122"/>
                <a:ea typeface="KaiTi" panose="02010609060101010101" pitchFamily="49" charset="-122"/>
                <a:cs typeface="+mn-cs"/>
              </a:rPr>
              <a:t>科学文章撰写</a:t>
            </a:r>
            <a:r>
              <a:rPr lang="zh-CN" altLang="en-US" sz="3600" b="1" dirty="0">
                <a:solidFill>
                  <a:srgbClr val="000090"/>
                </a:solidFill>
                <a:latin typeface="KaiTi" panose="02010609060101010101" pitchFamily="49" charset="-122"/>
                <a:ea typeface="KaiTi" panose="02010609060101010101" pitchFamily="49" charset="-122"/>
                <a:cs typeface="+mn-cs"/>
              </a:rPr>
              <a:t>“参考文献”</a:t>
            </a:r>
            <a:endParaRPr lang="en-US" sz="3600" b="1" dirty="0">
              <a:solidFill>
                <a:srgbClr val="000090"/>
              </a:solidFill>
              <a:latin typeface="KaiTi" panose="02010609060101010101" pitchFamily="49" charset="-122"/>
              <a:ea typeface="KaiTi" panose="02010609060101010101" pitchFamily="49" charset="-122"/>
              <a:cs typeface="+mn-cs"/>
            </a:endParaRPr>
          </a:p>
        </p:txBody>
      </p:sp>
      <p:sp>
        <p:nvSpPr>
          <p:cNvPr id="7" name="灯片编号占位符 6">
            <a:extLst>
              <a:ext uri="{FF2B5EF4-FFF2-40B4-BE49-F238E27FC236}">
                <a16:creationId xmlns:a16="http://schemas.microsoft.com/office/drawing/2014/main" id="{BE30846A-FBC2-FBF6-7B8C-9C1329116135}"/>
              </a:ext>
            </a:extLst>
          </p:cNvPr>
          <p:cNvSpPr>
            <a:spLocks noGrp="1"/>
          </p:cNvSpPr>
          <p:nvPr>
            <p:ph type="sldNum" sz="quarter" idx="12"/>
          </p:nvPr>
        </p:nvSpPr>
        <p:spPr/>
        <p:txBody>
          <a:bodyPr/>
          <a:lstStyle/>
          <a:p>
            <a:pPr>
              <a:defRPr/>
            </a:pPr>
            <a:fld id="{D01EE3DC-889D-CE4E-A95E-8CFA1A3DAD0A}" type="slidenum">
              <a:rPr lang="en-US" smtClean="0"/>
              <a:pPr>
                <a:defRPr/>
              </a:pPr>
              <a:t>20</a:t>
            </a:fld>
            <a:endParaRPr lang="en-US" dirty="0"/>
          </a:p>
        </p:txBody>
      </p:sp>
      <p:sp>
        <p:nvSpPr>
          <p:cNvPr id="8" name="TextBox 7">
            <a:extLst>
              <a:ext uri="{FF2B5EF4-FFF2-40B4-BE49-F238E27FC236}">
                <a16:creationId xmlns:a16="http://schemas.microsoft.com/office/drawing/2014/main" id="{58C28BE9-9E11-B4B7-BE4F-5937963175EF}"/>
              </a:ext>
            </a:extLst>
          </p:cNvPr>
          <p:cNvSpPr txBox="1"/>
          <p:nvPr/>
        </p:nvSpPr>
        <p:spPr>
          <a:xfrm>
            <a:off x="9558338" y="0"/>
            <a:ext cx="184731" cy="461665"/>
          </a:xfrm>
          <a:prstGeom prst="rect">
            <a:avLst/>
          </a:prstGeom>
          <a:noFill/>
        </p:spPr>
        <p:txBody>
          <a:bodyPr wrap="none" rtlCol="0">
            <a:spAutoFit/>
          </a:bodyPr>
          <a:lstStyle/>
          <a:p>
            <a:endParaRPr lang="en-US" dirty="0"/>
          </a:p>
        </p:txBody>
      </p:sp>
      <p:sp>
        <p:nvSpPr>
          <p:cNvPr id="3" name="TextBox 2">
            <a:extLst>
              <a:ext uri="{FF2B5EF4-FFF2-40B4-BE49-F238E27FC236}">
                <a16:creationId xmlns:a16="http://schemas.microsoft.com/office/drawing/2014/main" id="{022A3814-D63E-621C-80E4-7ECBB6A9D681}"/>
              </a:ext>
            </a:extLst>
          </p:cNvPr>
          <p:cNvSpPr txBox="1"/>
          <p:nvPr/>
        </p:nvSpPr>
        <p:spPr>
          <a:xfrm>
            <a:off x="-3605645" y="-758536"/>
            <a:ext cx="184731" cy="461665"/>
          </a:xfrm>
          <a:prstGeom prst="rect">
            <a:avLst/>
          </a:prstGeom>
          <a:noFill/>
        </p:spPr>
        <p:txBody>
          <a:bodyPr wrap="none" rtlCol="0">
            <a:spAutoFit/>
          </a:bodyPr>
          <a:lstStyle/>
          <a:p>
            <a:endParaRPr lang="en-US" dirty="0"/>
          </a:p>
        </p:txBody>
      </p:sp>
      <p:sp>
        <p:nvSpPr>
          <p:cNvPr id="4" name="TextBox 3">
            <a:extLst>
              <a:ext uri="{FF2B5EF4-FFF2-40B4-BE49-F238E27FC236}">
                <a16:creationId xmlns:a16="http://schemas.microsoft.com/office/drawing/2014/main" id="{ACA57330-2B15-1B9D-D857-1532E36CEF12}"/>
              </a:ext>
            </a:extLst>
          </p:cNvPr>
          <p:cNvSpPr txBox="1"/>
          <p:nvPr/>
        </p:nvSpPr>
        <p:spPr>
          <a:xfrm>
            <a:off x="9258300" y="2784764"/>
            <a:ext cx="184731" cy="461665"/>
          </a:xfrm>
          <a:prstGeom prst="rect">
            <a:avLst/>
          </a:prstGeom>
          <a:noFill/>
        </p:spPr>
        <p:txBody>
          <a:bodyPr wrap="none" rtlCol="0">
            <a:spAutoFit/>
          </a:bodyPr>
          <a:lstStyle/>
          <a:p>
            <a:endParaRPr lang="en-US" dirty="0"/>
          </a:p>
        </p:txBody>
      </p:sp>
      <p:sp>
        <p:nvSpPr>
          <p:cNvPr id="9" name="TextBox 8">
            <a:extLst>
              <a:ext uri="{FF2B5EF4-FFF2-40B4-BE49-F238E27FC236}">
                <a16:creationId xmlns:a16="http://schemas.microsoft.com/office/drawing/2014/main" id="{CA4EA259-7BA2-8A4E-140A-AAEFBCD2AFCE}"/>
              </a:ext>
            </a:extLst>
          </p:cNvPr>
          <p:cNvSpPr txBox="1"/>
          <p:nvPr/>
        </p:nvSpPr>
        <p:spPr>
          <a:xfrm>
            <a:off x="2722418" y="7003473"/>
            <a:ext cx="184731" cy="461665"/>
          </a:xfrm>
          <a:prstGeom prst="rect">
            <a:avLst/>
          </a:prstGeom>
          <a:noFill/>
        </p:spPr>
        <p:txBody>
          <a:bodyPr wrap="none" rtlCol="0">
            <a:spAutoFit/>
          </a:bodyPr>
          <a:lstStyle/>
          <a:p>
            <a:endParaRPr lang="en-US" dirty="0"/>
          </a:p>
        </p:txBody>
      </p:sp>
      <p:sp>
        <p:nvSpPr>
          <p:cNvPr id="49" name="TextBox 48">
            <a:extLst>
              <a:ext uri="{FF2B5EF4-FFF2-40B4-BE49-F238E27FC236}">
                <a16:creationId xmlns:a16="http://schemas.microsoft.com/office/drawing/2014/main" id="{2833F2A4-001B-ECD0-5721-DAD24D5A4C97}"/>
              </a:ext>
            </a:extLst>
          </p:cNvPr>
          <p:cNvSpPr txBox="1"/>
          <p:nvPr/>
        </p:nvSpPr>
        <p:spPr>
          <a:xfrm>
            <a:off x="12409714" y="13193486"/>
            <a:ext cx="184731" cy="461665"/>
          </a:xfrm>
          <a:prstGeom prst="rect">
            <a:avLst/>
          </a:prstGeom>
          <a:noFill/>
        </p:spPr>
        <p:txBody>
          <a:bodyPr wrap="none" rtlCol="0">
            <a:spAutoFit/>
          </a:bodyPr>
          <a:lstStyle/>
          <a:p>
            <a:endParaRPr lang="en-US" dirty="0"/>
          </a:p>
        </p:txBody>
      </p:sp>
      <p:sp>
        <p:nvSpPr>
          <p:cNvPr id="23" name="TextBox 22">
            <a:extLst>
              <a:ext uri="{FF2B5EF4-FFF2-40B4-BE49-F238E27FC236}">
                <a16:creationId xmlns:a16="http://schemas.microsoft.com/office/drawing/2014/main" id="{93AFCB80-3E00-4683-7CB6-8BA307503D73}"/>
              </a:ext>
            </a:extLst>
          </p:cNvPr>
          <p:cNvSpPr txBox="1"/>
          <p:nvPr/>
        </p:nvSpPr>
        <p:spPr>
          <a:xfrm>
            <a:off x="8126569" y="7031865"/>
            <a:ext cx="184731" cy="461665"/>
          </a:xfrm>
          <a:prstGeom prst="rect">
            <a:avLst/>
          </a:prstGeom>
          <a:noFill/>
        </p:spPr>
        <p:txBody>
          <a:bodyPr wrap="none" rtlCol="0">
            <a:spAutoFit/>
          </a:bodyPr>
          <a:lstStyle/>
          <a:p>
            <a:endParaRPr lang="en-US" dirty="0"/>
          </a:p>
        </p:txBody>
      </p:sp>
      <p:sp>
        <p:nvSpPr>
          <p:cNvPr id="10" name="Content Placeholder 2">
            <a:extLst>
              <a:ext uri="{FF2B5EF4-FFF2-40B4-BE49-F238E27FC236}">
                <a16:creationId xmlns:a16="http://schemas.microsoft.com/office/drawing/2014/main" id="{32ED0E79-D204-E86E-00D1-0791C6AA4A24}"/>
              </a:ext>
            </a:extLst>
          </p:cNvPr>
          <p:cNvSpPr txBox="1">
            <a:spLocks/>
          </p:cNvSpPr>
          <p:nvPr/>
        </p:nvSpPr>
        <p:spPr>
          <a:xfrm>
            <a:off x="210342" y="785619"/>
            <a:ext cx="8857458" cy="2098964"/>
          </a:xfrm>
          <a:prstGeom prst="rect">
            <a:avLst/>
          </a:prstGeom>
          <a:noFill/>
        </p:spPr>
        <p:txBody>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2000" dirty="0">
                <a:solidFill>
                  <a:srgbClr val="0432FF"/>
                </a:solidFill>
                <a:latin typeface="KaiTi" panose="02010609060101010101" pitchFamily="49" charset="-122"/>
                <a:ea typeface="KaiTi" panose="02010609060101010101" pitchFamily="49" charset="-122"/>
                <a:cs typeface="Calibri" panose="020F0502020204030204" pitchFamily="34" charset="0"/>
              </a:rPr>
              <a:t>参考文献是提供专业背景、验证论证、扩展内容的重要途径。</a:t>
            </a:r>
            <a:endParaRPr lang="en-US" altLang="zh-CN" sz="2000" dirty="0">
              <a:solidFill>
                <a:srgbClr val="0432FF"/>
              </a:solidFill>
              <a:latin typeface="KaiTi" panose="02010609060101010101" pitchFamily="49" charset="-122"/>
              <a:ea typeface="KaiTi" panose="02010609060101010101" pitchFamily="49" charset="-122"/>
              <a:cs typeface="Calibri" panose="020F0502020204030204" pitchFamily="34" charset="0"/>
            </a:endParaRPr>
          </a:p>
          <a:p>
            <a:r>
              <a:rPr lang="en-US" sz="1700" dirty="0">
                <a:latin typeface="Calibri" panose="020F0502020204030204" pitchFamily="34" charset="0"/>
                <a:ea typeface="KaiTi" panose="02010609060101010101" pitchFamily="49" charset="-122"/>
                <a:cs typeface="Calibri" panose="020F0502020204030204" pitchFamily="34" charset="0"/>
              </a:rPr>
              <a:t>The magnet </a:t>
            </a:r>
            <a:r>
              <a:rPr lang="en-US" sz="1700" dirty="0">
                <a:solidFill>
                  <a:srgbClr val="0432FF"/>
                </a:solidFill>
                <a:latin typeface="Calibri" panose="020F0502020204030204" pitchFamily="34" charset="0"/>
                <a:ea typeface="KaiTi" panose="02010609060101010101" pitchFamily="49" charset="-122"/>
                <a:cs typeface="Calibri" panose="020F0502020204030204" pitchFamily="34" charset="0"/>
              </a:rPr>
              <a:t>[6]</a:t>
            </a:r>
            <a:r>
              <a:rPr lang="en-US" sz="1700" dirty="0">
                <a:latin typeface="Calibri" panose="020F0502020204030204" pitchFamily="34" charset="0"/>
                <a:ea typeface="KaiTi" panose="02010609060101010101" pitchFamily="49" charset="-122"/>
                <a:cs typeface="Calibri" panose="020F0502020204030204" pitchFamily="34" charset="0"/>
              </a:rPr>
              <a:t> is made of 64 sectors of high-grade Nd-Fe-B assembled in a cylindrical shell.</a:t>
            </a:r>
          </a:p>
          <a:p>
            <a:r>
              <a:rPr lang="en-US" sz="1700" dirty="0">
                <a:latin typeface="Calibri" panose="020F0502020204030204" pitchFamily="34" charset="0"/>
                <a:ea typeface="KaiTi" panose="02010609060101010101" pitchFamily="49" charset="-122"/>
                <a:cs typeface="Calibri" panose="020F0502020204030204" pitchFamily="34" charset="0"/>
              </a:rPr>
              <a:t>The field strength is corrected with a measured temperature dependence of</a:t>
            </a:r>
            <a:r>
              <a:rPr lang="zh-CN" altLang="en-US" sz="1700" dirty="0">
                <a:latin typeface="Calibri" panose="020F0502020204030204" pitchFamily="34" charset="0"/>
                <a:ea typeface="KaiTi" panose="02010609060101010101" pitchFamily="49" charset="-122"/>
                <a:cs typeface="Calibri" panose="020F0502020204030204" pitchFamily="34" charset="0"/>
              </a:rPr>
              <a:t> </a:t>
            </a:r>
            <a:r>
              <a:rPr lang="en-US" sz="1700" dirty="0">
                <a:latin typeface="Calibri" panose="020F0502020204030204" pitchFamily="34" charset="0"/>
                <a:ea typeface="KaiTi" panose="02010609060101010101" pitchFamily="49" charset="-122"/>
                <a:cs typeface="Calibri" panose="020F0502020204030204" pitchFamily="34" charset="0"/>
              </a:rPr>
              <a:t>−0.09%/◦C </a:t>
            </a:r>
            <a:r>
              <a:rPr lang="en-US" sz="1700" dirty="0">
                <a:solidFill>
                  <a:srgbClr val="0432FF"/>
                </a:solidFill>
                <a:latin typeface="Calibri" panose="020F0502020204030204" pitchFamily="34" charset="0"/>
                <a:ea typeface="KaiTi" panose="02010609060101010101" pitchFamily="49" charset="-122"/>
                <a:cs typeface="Calibri" panose="020F0502020204030204" pitchFamily="34" charset="0"/>
              </a:rPr>
              <a:t>[7]</a:t>
            </a:r>
            <a:r>
              <a:rPr lang="en-US" sz="1700" dirty="0">
                <a:latin typeface="Calibri" panose="020F0502020204030204" pitchFamily="34" charset="0"/>
                <a:ea typeface="KaiTi" panose="02010609060101010101" pitchFamily="49" charset="-122"/>
                <a:cs typeface="Calibri" panose="020F0502020204030204" pitchFamily="34" charset="0"/>
              </a:rPr>
              <a:t>.</a:t>
            </a:r>
            <a:r>
              <a:rPr lang="en-US" sz="1700" dirty="0">
                <a:solidFill>
                  <a:srgbClr val="0432FF"/>
                </a:solidFill>
                <a:latin typeface="Calibri" panose="020F0502020204030204" pitchFamily="34" charset="0"/>
                <a:ea typeface="KaiTi" panose="02010609060101010101" pitchFamily="49" charset="-122"/>
                <a:cs typeface="Calibri" panose="020F0502020204030204" pitchFamily="34" charset="0"/>
              </a:rPr>
              <a:t>  </a:t>
            </a:r>
          </a:p>
          <a:p>
            <a:r>
              <a:rPr lang="en-US" sz="1700" dirty="0">
                <a:latin typeface="Calibri" panose="020F0502020204030204" pitchFamily="34" charset="0"/>
                <a:ea typeface="KaiTi" panose="02010609060101010101" pitchFamily="49" charset="-122"/>
                <a:cs typeface="Calibri" panose="020F0502020204030204" pitchFamily="34" charset="0"/>
              </a:rPr>
              <a:t>The planes of the inner tracker are firmly held by a cylindrical carbon fiber structure which has near zero coefficient</a:t>
            </a:r>
            <a:r>
              <a:rPr lang="zh-CN" altLang="en-US" sz="1700" dirty="0">
                <a:latin typeface="Calibri" panose="020F0502020204030204" pitchFamily="34" charset="0"/>
                <a:ea typeface="KaiTi" panose="02010609060101010101" pitchFamily="49" charset="-122"/>
                <a:cs typeface="Calibri" panose="020F0502020204030204" pitchFamily="34" charset="0"/>
              </a:rPr>
              <a:t> </a:t>
            </a:r>
            <a:r>
              <a:rPr lang="en-US" sz="1700" dirty="0">
                <a:latin typeface="Calibri" panose="020F0502020204030204" pitchFamily="34" charset="0"/>
                <a:ea typeface="KaiTi" panose="02010609060101010101" pitchFamily="49" charset="-122"/>
                <a:cs typeface="Calibri" panose="020F0502020204030204" pitchFamily="34" charset="0"/>
              </a:rPr>
              <a:t>of thermal expansion and excellent mechanical strength </a:t>
            </a:r>
            <a:r>
              <a:rPr lang="en-US" sz="1700" dirty="0">
                <a:solidFill>
                  <a:srgbClr val="0432FF"/>
                </a:solidFill>
                <a:latin typeface="Calibri" panose="020F0502020204030204" pitchFamily="34" charset="0"/>
                <a:ea typeface="KaiTi" panose="02010609060101010101" pitchFamily="49" charset="-122"/>
                <a:cs typeface="Calibri" panose="020F0502020204030204" pitchFamily="34" charset="0"/>
              </a:rPr>
              <a:t>[8]</a:t>
            </a:r>
            <a:r>
              <a:rPr lang="en-US" sz="1700" dirty="0">
                <a:latin typeface="Calibri" panose="020F0502020204030204" pitchFamily="34" charset="0"/>
                <a:ea typeface="KaiTi" panose="02010609060101010101" pitchFamily="49" charset="-122"/>
                <a:cs typeface="Calibri" panose="020F0502020204030204" pitchFamily="34" charset="0"/>
              </a:rPr>
              <a:t>.</a:t>
            </a:r>
          </a:p>
          <a:p>
            <a:pPr marL="0" indent="0">
              <a:buNone/>
            </a:pPr>
            <a:r>
              <a:rPr lang="en-US" sz="1800" dirty="0">
                <a:latin typeface="Calibri" panose="020F0502020204030204" pitchFamily="34" charset="0"/>
                <a:ea typeface="KaiTi" panose="02010609060101010101" pitchFamily="49" charset="-122"/>
                <a:cs typeface="Calibri" panose="020F0502020204030204" pitchFamily="34" charset="0"/>
              </a:rPr>
              <a:t>….</a:t>
            </a:r>
          </a:p>
        </p:txBody>
      </p:sp>
      <p:sp>
        <p:nvSpPr>
          <p:cNvPr id="16" name="TextBox 15">
            <a:extLst>
              <a:ext uri="{FF2B5EF4-FFF2-40B4-BE49-F238E27FC236}">
                <a16:creationId xmlns:a16="http://schemas.microsoft.com/office/drawing/2014/main" id="{2A99B209-7238-1E99-BA5C-8B4D021954D1}"/>
              </a:ext>
            </a:extLst>
          </p:cNvPr>
          <p:cNvSpPr txBox="1"/>
          <p:nvPr/>
        </p:nvSpPr>
        <p:spPr>
          <a:xfrm>
            <a:off x="7969956" y="4797778"/>
            <a:ext cx="184731" cy="461665"/>
          </a:xfrm>
          <a:prstGeom prst="rect">
            <a:avLst/>
          </a:prstGeom>
          <a:noFill/>
        </p:spPr>
        <p:txBody>
          <a:bodyPr wrap="none" rtlCol="0">
            <a:spAutoFit/>
          </a:bodyPr>
          <a:lstStyle/>
          <a:p>
            <a:endParaRPr lang="en-US" dirty="0"/>
          </a:p>
        </p:txBody>
      </p:sp>
      <p:sp>
        <p:nvSpPr>
          <p:cNvPr id="31" name="Content Placeholder 2">
            <a:extLst>
              <a:ext uri="{FF2B5EF4-FFF2-40B4-BE49-F238E27FC236}">
                <a16:creationId xmlns:a16="http://schemas.microsoft.com/office/drawing/2014/main" id="{911312B5-1887-57F5-3257-7DC544A5B34B}"/>
              </a:ext>
            </a:extLst>
          </p:cNvPr>
          <p:cNvSpPr txBox="1">
            <a:spLocks/>
          </p:cNvSpPr>
          <p:nvPr/>
        </p:nvSpPr>
        <p:spPr>
          <a:xfrm>
            <a:off x="6277370" y="2510899"/>
            <a:ext cx="2638030" cy="857782"/>
          </a:xfrm>
          <a:prstGeom prst="rect">
            <a:avLst/>
          </a:prstGeom>
          <a:noFill/>
        </p:spPr>
        <p:txBody>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1900" dirty="0">
                <a:solidFill>
                  <a:srgbClr val="C00000"/>
                </a:solidFill>
                <a:latin typeface="Calibri" panose="020F0502020204030204" pitchFamily="34" charset="0"/>
                <a:ea typeface="KaiTi" panose="02010609060101010101" pitchFamily="49" charset="-122"/>
                <a:cs typeface="Calibri" panose="020F0502020204030204" pitchFamily="34" charset="0"/>
              </a:rPr>
              <a:t>除了这些信息，其他信息不要。</a:t>
            </a:r>
            <a:r>
              <a:rPr lang="en-US" altLang="zh-CN" sz="1900" dirty="0">
                <a:solidFill>
                  <a:srgbClr val="C00000"/>
                </a:solidFill>
                <a:latin typeface="Calibri" panose="020F0502020204030204" pitchFamily="34" charset="0"/>
                <a:ea typeface="KaiTi" panose="02010609060101010101" pitchFamily="49" charset="-122"/>
                <a:cs typeface="Calibri" panose="020F0502020204030204" pitchFamily="34" charset="0"/>
              </a:rPr>
              <a:t>Issue</a:t>
            </a:r>
            <a:r>
              <a:rPr lang="zh-CN" altLang="en-US" sz="1900" dirty="0">
                <a:solidFill>
                  <a:srgbClr val="C00000"/>
                </a:solidFill>
                <a:latin typeface="Calibri" panose="020F0502020204030204" pitchFamily="34" charset="0"/>
                <a:ea typeface="KaiTi" panose="02010609060101010101" pitchFamily="49" charset="-122"/>
                <a:cs typeface="Calibri" panose="020F0502020204030204" pitchFamily="34" charset="0"/>
              </a:rPr>
              <a:t>在正式文章中一般也不推荐写。</a:t>
            </a:r>
            <a:endParaRPr lang="en-US" altLang="zh-CN" sz="1900" dirty="0">
              <a:solidFill>
                <a:srgbClr val="C00000"/>
              </a:solidFill>
              <a:latin typeface="Calibri" panose="020F0502020204030204" pitchFamily="34" charset="0"/>
              <a:ea typeface="KaiTi" panose="02010609060101010101" pitchFamily="49" charset="-122"/>
              <a:cs typeface="Calibri" panose="020F0502020204030204" pitchFamily="34" charset="0"/>
            </a:endParaRPr>
          </a:p>
        </p:txBody>
      </p:sp>
    </p:spTree>
    <p:extLst>
      <p:ext uri="{BB962C8B-B14F-4D97-AF65-F5344CB8AC3E}">
        <p14:creationId xmlns:p14="http://schemas.microsoft.com/office/powerpoint/2010/main" val="32929472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F64A10-A36E-6966-BCCA-AA1FAE09465D}"/>
            </a:ext>
          </a:extLst>
        </p:cNvPr>
        <p:cNvGrpSpPr/>
        <p:nvPr/>
      </p:nvGrpSpPr>
      <p:grpSpPr>
        <a:xfrm>
          <a:off x="0" y="0"/>
          <a:ext cx="0" cy="0"/>
          <a:chOff x="0" y="0"/>
          <a:chExt cx="0" cy="0"/>
        </a:xfrm>
      </p:grpSpPr>
      <p:sp>
        <p:nvSpPr>
          <p:cNvPr id="6" name="Rectangle 1">
            <a:extLst>
              <a:ext uri="{FF2B5EF4-FFF2-40B4-BE49-F238E27FC236}">
                <a16:creationId xmlns:a16="http://schemas.microsoft.com/office/drawing/2014/main" id="{111A0342-A15C-89EC-8DA6-DF814B504A04}"/>
              </a:ext>
            </a:extLst>
          </p:cNvPr>
          <p:cNvSpPr txBox="1">
            <a:spLocks noChangeArrowheads="1"/>
          </p:cNvSpPr>
          <p:nvPr/>
        </p:nvSpPr>
        <p:spPr>
          <a:xfrm>
            <a:off x="-180528" y="457200"/>
            <a:ext cx="9577064" cy="504056"/>
          </a:xfrm>
          <a:prstGeom prst="rect">
            <a:avLst/>
          </a:prstGeom>
        </p:spPr>
        <p:txBody>
          <a:bodyPr/>
          <a:lstStyle>
            <a:lvl1pPr algn="l" rtl="0" eaLnBrk="0" fontAlgn="base" hangingPunct="0">
              <a:spcBef>
                <a:spcPct val="0"/>
              </a:spcBef>
              <a:spcAft>
                <a:spcPct val="0"/>
              </a:spcAft>
              <a:defRPr sz="2800">
                <a:solidFill>
                  <a:schemeClr val="tx1"/>
                </a:solidFill>
                <a:latin typeface="+mj-lt"/>
                <a:ea typeface="+mj-ea"/>
                <a:cs typeface="+mj-cs"/>
                <a:sym typeface="Helvetica Neue Light" charset="0"/>
              </a:defRPr>
            </a:lvl1pPr>
            <a:lvl2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2pPr>
            <a:lvl3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3pPr>
            <a:lvl4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4pPr>
            <a:lvl5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5pPr>
            <a:lvl6pPr marL="4572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6pPr>
            <a:lvl7pPr marL="9144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7pPr>
            <a:lvl8pPr marL="13716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8pPr>
            <a:lvl9pPr marL="18288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9pPr>
          </a:lstStyle>
          <a:p>
            <a:pPr algn="ctr" eaLnBrk="1" hangingPunct="1"/>
            <a:r>
              <a:rPr lang="en-US" sz="4000" b="1" dirty="0" err="1">
                <a:solidFill>
                  <a:srgbClr val="000090"/>
                </a:solidFill>
                <a:latin typeface="KaiTi" panose="02010609060101010101" pitchFamily="49" charset="-122"/>
                <a:ea typeface="KaiTi" panose="02010609060101010101" pitchFamily="49" charset="-122"/>
                <a:cs typeface="+mn-cs"/>
              </a:rPr>
              <a:t>总结</a:t>
            </a:r>
            <a:endParaRPr lang="en-US" sz="4000" b="1" dirty="0">
              <a:solidFill>
                <a:srgbClr val="000090"/>
              </a:solidFill>
              <a:latin typeface="KaiTi" panose="02010609060101010101" pitchFamily="49" charset="-122"/>
              <a:ea typeface="KaiTi" panose="02010609060101010101" pitchFamily="49" charset="-122"/>
              <a:cs typeface="+mn-cs"/>
            </a:endParaRPr>
          </a:p>
        </p:txBody>
      </p:sp>
      <p:sp>
        <p:nvSpPr>
          <p:cNvPr id="7" name="灯片编号占位符 6">
            <a:extLst>
              <a:ext uri="{FF2B5EF4-FFF2-40B4-BE49-F238E27FC236}">
                <a16:creationId xmlns:a16="http://schemas.microsoft.com/office/drawing/2014/main" id="{3A1F34DC-A8FB-307D-6F4B-CA662A2761EE}"/>
              </a:ext>
            </a:extLst>
          </p:cNvPr>
          <p:cNvSpPr>
            <a:spLocks noGrp="1"/>
          </p:cNvSpPr>
          <p:nvPr>
            <p:ph type="sldNum" sz="quarter" idx="12"/>
          </p:nvPr>
        </p:nvSpPr>
        <p:spPr/>
        <p:txBody>
          <a:bodyPr/>
          <a:lstStyle/>
          <a:p>
            <a:pPr>
              <a:defRPr/>
            </a:pPr>
            <a:fld id="{D01EE3DC-889D-CE4E-A95E-8CFA1A3DAD0A}" type="slidenum">
              <a:rPr lang="en-US" smtClean="0"/>
              <a:pPr>
                <a:defRPr/>
              </a:pPr>
              <a:t>21</a:t>
            </a:fld>
            <a:endParaRPr lang="en-US" dirty="0"/>
          </a:p>
        </p:txBody>
      </p:sp>
      <p:sp>
        <p:nvSpPr>
          <p:cNvPr id="8" name="TextBox 7">
            <a:extLst>
              <a:ext uri="{FF2B5EF4-FFF2-40B4-BE49-F238E27FC236}">
                <a16:creationId xmlns:a16="http://schemas.microsoft.com/office/drawing/2014/main" id="{2A9D0967-23AD-4D0E-81A3-C664E3702775}"/>
              </a:ext>
            </a:extLst>
          </p:cNvPr>
          <p:cNvSpPr txBox="1"/>
          <p:nvPr/>
        </p:nvSpPr>
        <p:spPr>
          <a:xfrm>
            <a:off x="9558338" y="0"/>
            <a:ext cx="184731" cy="461665"/>
          </a:xfrm>
          <a:prstGeom prst="rect">
            <a:avLst/>
          </a:prstGeom>
          <a:noFill/>
        </p:spPr>
        <p:txBody>
          <a:bodyPr wrap="none" rtlCol="0">
            <a:spAutoFit/>
          </a:bodyPr>
          <a:lstStyle/>
          <a:p>
            <a:endParaRPr lang="en-US" dirty="0"/>
          </a:p>
        </p:txBody>
      </p:sp>
      <p:sp>
        <p:nvSpPr>
          <p:cNvPr id="2" name="TextBox 1">
            <a:extLst>
              <a:ext uri="{FF2B5EF4-FFF2-40B4-BE49-F238E27FC236}">
                <a16:creationId xmlns:a16="http://schemas.microsoft.com/office/drawing/2014/main" id="{781BA770-2A41-65E4-BAFF-5D6D78C2F7B3}"/>
              </a:ext>
            </a:extLst>
          </p:cNvPr>
          <p:cNvSpPr txBox="1"/>
          <p:nvPr/>
        </p:nvSpPr>
        <p:spPr>
          <a:xfrm>
            <a:off x="304800" y="605135"/>
            <a:ext cx="948788" cy="461665"/>
          </a:xfrm>
          <a:prstGeom prst="rect">
            <a:avLst/>
          </a:prstGeom>
          <a:solidFill>
            <a:schemeClr val="bg1"/>
          </a:solidFill>
        </p:spPr>
        <p:txBody>
          <a:bodyPr wrap="square" rtlCol="0">
            <a:spAutoFit/>
          </a:bodyPr>
          <a:lstStyle/>
          <a:p>
            <a:endParaRPr lang="en-US"/>
          </a:p>
        </p:txBody>
      </p:sp>
      <p:sp>
        <p:nvSpPr>
          <p:cNvPr id="3" name="TextBox 2">
            <a:extLst>
              <a:ext uri="{FF2B5EF4-FFF2-40B4-BE49-F238E27FC236}">
                <a16:creationId xmlns:a16="http://schemas.microsoft.com/office/drawing/2014/main" id="{DBF9E61C-BAE5-D65A-B824-F180555DE8A1}"/>
              </a:ext>
            </a:extLst>
          </p:cNvPr>
          <p:cNvSpPr txBox="1"/>
          <p:nvPr/>
        </p:nvSpPr>
        <p:spPr>
          <a:xfrm>
            <a:off x="-3605645" y="-758536"/>
            <a:ext cx="184731" cy="461665"/>
          </a:xfrm>
          <a:prstGeom prst="rect">
            <a:avLst/>
          </a:prstGeom>
          <a:noFill/>
        </p:spPr>
        <p:txBody>
          <a:bodyPr wrap="none" rtlCol="0">
            <a:spAutoFit/>
          </a:bodyPr>
          <a:lstStyle/>
          <a:p>
            <a:endParaRPr lang="en-US" dirty="0"/>
          </a:p>
        </p:txBody>
      </p:sp>
      <p:sp>
        <p:nvSpPr>
          <p:cNvPr id="4" name="TextBox 3">
            <a:extLst>
              <a:ext uri="{FF2B5EF4-FFF2-40B4-BE49-F238E27FC236}">
                <a16:creationId xmlns:a16="http://schemas.microsoft.com/office/drawing/2014/main" id="{8289A97E-3C88-D96D-46BF-E4E91900E425}"/>
              </a:ext>
            </a:extLst>
          </p:cNvPr>
          <p:cNvSpPr txBox="1"/>
          <p:nvPr/>
        </p:nvSpPr>
        <p:spPr>
          <a:xfrm>
            <a:off x="9258300" y="2784764"/>
            <a:ext cx="184731" cy="461665"/>
          </a:xfrm>
          <a:prstGeom prst="rect">
            <a:avLst/>
          </a:prstGeom>
          <a:noFill/>
        </p:spPr>
        <p:txBody>
          <a:bodyPr wrap="none" rtlCol="0">
            <a:spAutoFit/>
          </a:bodyPr>
          <a:lstStyle/>
          <a:p>
            <a:endParaRPr lang="en-US" dirty="0"/>
          </a:p>
        </p:txBody>
      </p:sp>
      <p:sp>
        <p:nvSpPr>
          <p:cNvPr id="9" name="TextBox 8">
            <a:extLst>
              <a:ext uri="{FF2B5EF4-FFF2-40B4-BE49-F238E27FC236}">
                <a16:creationId xmlns:a16="http://schemas.microsoft.com/office/drawing/2014/main" id="{ED798443-8969-1A15-2A0D-E488CF665D3F}"/>
              </a:ext>
            </a:extLst>
          </p:cNvPr>
          <p:cNvSpPr txBox="1"/>
          <p:nvPr/>
        </p:nvSpPr>
        <p:spPr>
          <a:xfrm>
            <a:off x="2722418" y="7003473"/>
            <a:ext cx="184731" cy="461665"/>
          </a:xfrm>
          <a:prstGeom prst="rect">
            <a:avLst/>
          </a:prstGeom>
          <a:noFill/>
        </p:spPr>
        <p:txBody>
          <a:bodyPr wrap="none" rtlCol="0">
            <a:spAutoFit/>
          </a:bodyPr>
          <a:lstStyle/>
          <a:p>
            <a:endParaRPr lang="en-US" dirty="0"/>
          </a:p>
        </p:txBody>
      </p:sp>
      <p:sp>
        <p:nvSpPr>
          <p:cNvPr id="12" name="Content Placeholder 2">
            <a:extLst>
              <a:ext uri="{FF2B5EF4-FFF2-40B4-BE49-F238E27FC236}">
                <a16:creationId xmlns:a16="http://schemas.microsoft.com/office/drawing/2014/main" id="{C0A2E9CB-E7B5-16B1-E0D0-62274E7473DC}"/>
              </a:ext>
            </a:extLst>
          </p:cNvPr>
          <p:cNvSpPr txBox="1">
            <a:spLocks/>
          </p:cNvSpPr>
          <p:nvPr/>
        </p:nvSpPr>
        <p:spPr>
          <a:xfrm>
            <a:off x="228600" y="986135"/>
            <a:ext cx="8686800" cy="5338465"/>
          </a:xfrm>
          <a:prstGeom prst="rect">
            <a:avLst/>
          </a:prstGeom>
        </p:spPr>
        <p:txBody>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eaLnBrk="1" hangingPunct="1">
              <a:lnSpc>
                <a:spcPct val="110000"/>
              </a:lnSpc>
              <a:buFont typeface="Arial" charset="0"/>
              <a:buNone/>
              <a:defRPr/>
            </a:pPr>
            <a:endParaRPr lang="en-US" altLang="zh-CN" sz="2200" dirty="0">
              <a:solidFill>
                <a:srgbClr val="0432FF"/>
              </a:solidFill>
              <a:latin typeface="KaiTi" panose="02010609060101010101" pitchFamily="49" charset="-122"/>
              <a:ea typeface="KaiTi" panose="02010609060101010101" pitchFamily="49" charset="-122"/>
              <a:cs typeface="Calibri" panose="020F0502020204030204" pitchFamily="34" charset="0"/>
            </a:endParaRPr>
          </a:p>
          <a:p>
            <a:pPr eaLnBrk="1" hangingPunct="1">
              <a:lnSpc>
                <a:spcPct val="110000"/>
              </a:lnSpc>
              <a:spcAft>
                <a:spcPts val="1500"/>
              </a:spcAft>
              <a:buFont typeface="Arial" panose="020B0604020202020204" pitchFamily="34" charset="0"/>
              <a:buChar char="•"/>
              <a:defRPr/>
            </a:pPr>
            <a:r>
              <a:rPr lang="zh-CN" altLang="en-US" sz="2400" dirty="0">
                <a:solidFill>
                  <a:srgbClr val="0432FF"/>
                </a:solidFill>
                <a:latin typeface="KaiTi" panose="02010609060101010101" pitchFamily="49" charset="-122"/>
                <a:ea typeface="KaiTi" panose="02010609060101010101" pitchFamily="49" charset="-122"/>
                <a:cs typeface="Calibri" panose="020F0502020204030204" pitchFamily="34" charset="0"/>
              </a:rPr>
              <a:t>关于如何写好科学文章，今天分享的内容比较有限。难以表述的细节无法在这里涵盖。</a:t>
            </a:r>
            <a:endParaRPr lang="en-US" altLang="zh-CN" sz="2400" dirty="0">
              <a:solidFill>
                <a:srgbClr val="0432FF"/>
              </a:solidFill>
              <a:latin typeface="KaiTi" panose="02010609060101010101" pitchFamily="49" charset="-122"/>
              <a:ea typeface="KaiTi" panose="02010609060101010101" pitchFamily="49" charset="-122"/>
              <a:cs typeface="Calibri" panose="020F0502020204030204" pitchFamily="34" charset="0"/>
            </a:endParaRPr>
          </a:p>
          <a:p>
            <a:pPr eaLnBrk="1" hangingPunct="1">
              <a:lnSpc>
                <a:spcPct val="110000"/>
              </a:lnSpc>
              <a:spcAft>
                <a:spcPts val="1500"/>
              </a:spcAft>
              <a:buFont typeface="Arial" panose="020B0604020202020204" pitchFamily="34" charset="0"/>
              <a:buChar char="•"/>
              <a:defRPr/>
            </a:pPr>
            <a:r>
              <a:rPr lang="zh-CN" altLang="en-US" sz="2400" dirty="0">
                <a:solidFill>
                  <a:srgbClr val="0432FF"/>
                </a:solidFill>
                <a:latin typeface="KaiTi" panose="02010609060101010101" pitchFamily="49" charset="-122"/>
                <a:ea typeface="KaiTi" panose="02010609060101010101" pitchFamily="49" charset="-122"/>
                <a:cs typeface="Calibri" panose="020F0502020204030204" pitchFamily="34" charset="0"/>
              </a:rPr>
              <a:t>但几个关键点需要强调：写作不仅仅是完成任务，更要有对“作品”怀有追求完美和“敬畏”之心。 提升写作水平的最佳方式是与高水平的同事和朋友反复修改迭代，从中学习。</a:t>
            </a:r>
            <a:endParaRPr lang="en-US" altLang="zh-CN" sz="2400" dirty="0">
              <a:solidFill>
                <a:srgbClr val="0432FF"/>
              </a:solidFill>
              <a:latin typeface="KaiTi" panose="02010609060101010101" pitchFamily="49" charset="-122"/>
              <a:ea typeface="KaiTi" panose="02010609060101010101" pitchFamily="49" charset="-122"/>
              <a:cs typeface="Calibri" panose="020F0502020204030204" pitchFamily="34" charset="0"/>
            </a:endParaRPr>
          </a:p>
          <a:p>
            <a:pPr eaLnBrk="1" hangingPunct="1">
              <a:lnSpc>
                <a:spcPct val="110000"/>
              </a:lnSpc>
              <a:spcAft>
                <a:spcPts val="1500"/>
              </a:spcAft>
              <a:buFont typeface="Arial" panose="020B0604020202020204" pitchFamily="34" charset="0"/>
              <a:buChar char="•"/>
              <a:defRPr/>
            </a:pPr>
            <a:r>
              <a:rPr lang="zh-CN" altLang="en-US" sz="2400" dirty="0">
                <a:solidFill>
                  <a:srgbClr val="0432FF"/>
                </a:solidFill>
                <a:latin typeface="KaiTi" panose="02010609060101010101" pitchFamily="49" charset="-122"/>
                <a:ea typeface="KaiTi" panose="02010609060101010101" pitchFamily="49" charset="-122"/>
                <a:cs typeface="Calibri" panose="020F0502020204030204" pitchFamily="34" charset="0"/>
              </a:rPr>
              <a:t>文章的“形式”重要，但最为关键的仍是文章的“逻辑美”</a:t>
            </a:r>
            <a:r>
              <a:rPr lang="en-US" altLang="zh-CN" sz="2400" dirty="0">
                <a:solidFill>
                  <a:srgbClr val="0432FF"/>
                </a:solidFill>
                <a:latin typeface="KaiTi" panose="02010609060101010101" pitchFamily="49" charset="-122"/>
                <a:ea typeface="KaiTi" panose="02010609060101010101" pitchFamily="49" charset="-122"/>
                <a:cs typeface="Calibri" panose="020F0502020204030204" pitchFamily="34" charset="0"/>
              </a:rPr>
              <a:t>—</a:t>
            </a:r>
            <a:r>
              <a:rPr lang="zh-CN" altLang="en-US" sz="2400" dirty="0">
                <a:solidFill>
                  <a:srgbClr val="0432FF"/>
                </a:solidFill>
                <a:latin typeface="KaiTi" panose="02010609060101010101" pitchFamily="49" charset="-122"/>
                <a:ea typeface="KaiTi" panose="02010609060101010101" pitchFamily="49" charset="-122"/>
                <a:cs typeface="Calibri" panose="020F0502020204030204" pitchFamily="34" charset="0"/>
              </a:rPr>
              <a:t>文章的内核与灵魂。科学文章的基本原则：简单精炼、逻辑严密。</a:t>
            </a:r>
            <a:endParaRPr lang="en-US" altLang="zh-CN" sz="2400" dirty="0">
              <a:solidFill>
                <a:srgbClr val="0432FF"/>
              </a:solidFill>
              <a:latin typeface="KaiTi" panose="02010609060101010101" pitchFamily="49" charset="-122"/>
              <a:ea typeface="KaiTi" panose="02010609060101010101" pitchFamily="49" charset="-122"/>
              <a:cs typeface="Calibri" panose="020F0502020204030204" pitchFamily="34" charset="0"/>
            </a:endParaRPr>
          </a:p>
        </p:txBody>
      </p:sp>
      <p:sp>
        <p:nvSpPr>
          <p:cNvPr id="5" name="TextBox 4">
            <a:extLst>
              <a:ext uri="{FF2B5EF4-FFF2-40B4-BE49-F238E27FC236}">
                <a16:creationId xmlns:a16="http://schemas.microsoft.com/office/drawing/2014/main" id="{469D3788-6229-446A-3564-6FE6C4E4EF84}"/>
              </a:ext>
            </a:extLst>
          </p:cNvPr>
          <p:cNvSpPr txBox="1"/>
          <p:nvPr/>
        </p:nvSpPr>
        <p:spPr>
          <a:xfrm>
            <a:off x="5720862" y="5838092"/>
            <a:ext cx="184731" cy="461665"/>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5804640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3"/>
          <p:cNvSpPr txBox="1">
            <a:spLocks/>
          </p:cNvSpPr>
          <p:nvPr/>
        </p:nvSpPr>
        <p:spPr>
          <a:xfrm>
            <a:off x="152400" y="2475187"/>
            <a:ext cx="8991600" cy="1868213"/>
          </a:xfrm>
          <a:prstGeom prst="rect">
            <a:avLst/>
          </a:prstGeom>
        </p:spPr>
        <p:txBody>
          <a:bodyPr vert="horz" lIns="51435" tIns="25718" rIns="51435" bIns="25718" rtlCol="0" anchor="ctr">
            <a:noAutofit/>
          </a:bodyPr>
          <a:lstStyle>
            <a:lvl1pPr algn="ctr" defTabSz="914354" rtl="0" eaLnBrk="1" latinLnBrk="0" hangingPunct="1">
              <a:lnSpc>
                <a:spcPct val="90000"/>
              </a:lnSpc>
              <a:spcBef>
                <a:spcPct val="0"/>
              </a:spcBef>
              <a:buNone/>
              <a:defRPr sz="4000" b="1" kern="1200">
                <a:solidFill>
                  <a:schemeClr val="accent1"/>
                </a:solidFill>
                <a:latin typeface="+mj-lt"/>
                <a:ea typeface="+mj-ea"/>
                <a:cs typeface="+mj-cs"/>
              </a:defRPr>
            </a:lvl1pPr>
          </a:lstStyle>
          <a:p>
            <a:pPr defTabSz="457200"/>
            <a:r>
              <a:rPr lang="zh-CN" altLang="en-US" sz="3600" b="0" dirty="0">
                <a:solidFill>
                  <a:srgbClr val="0432FF"/>
                </a:solidFill>
                <a:latin typeface="KaiTi" panose="02010609060101010101" pitchFamily="49" charset="-122"/>
                <a:ea typeface="KaiTi" panose="02010609060101010101" pitchFamily="49" charset="-122"/>
                <a:cs typeface="Calibri" panose="020F0502020204030204" pitchFamily="34" charset="0"/>
              </a:rPr>
              <a:t>祝愿大家在科研中创作更多优秀的“作品”。</a:t>
            </a:r>
            <a:endParaRPr lang="en-US" altLang="zh-CN" sz="3600" b="0" dirty="0">
              <a:solidFill>
                <a:srgbClr val="0432FF"/>
              </a:solidFill>
              <a:latin typeface="KaiTi" panose="02010609060101010101" pitchFamily="49" charset="-122"/>
              <a:ea typeface="KaiTi" panose="02010609060101010101" pitchFamily="49" charset="-122"/>
              <a:cs typeface="Calibri" panose="020F0502020204030204" pitchFamily="34" charset="0"/>
            </a:endParaRPr>
          </a:p>
          <a:p>
            <a:pPr defTabSz="457200"/>
            <a:endParaRPr lang="en-US" altLang="zh-CN" sz="3200" b="0" dirty="0">
              <a:solidFill>
                <a:srgbClr val="000090"/>
              </a:solidFill>
              <a:latin typeface="KaiTi" panose="02010609060101010101" pitchFamily="49" charset="-122"/>
              <a:ea typeface="KaiTi" panose="02010609060101010101" pitchFamily="49" charset="-122"/>
              <a:cs typeface="+mn-cs"/>
              <a:sym typeface="Helvetica Neue Light" charset="0"/>
            </a:endParaRPr>
          </a:p>
          <a:p>
            <a:pPr defTabSz="457200"/>
            <a:r>
              <a:rPr lang="zh-CN" altLang="en-US" sz="3800" b="0" dirty="0">
                <a:solidFill>
                  <a:srgbClr val="0432FF"/>
                </a:solidFill>
                <a:latin typeface="KaiTi" panose="02010609060101010101" pitchFamily="49" charset="-122"/>
                <a:ea typeface="KaiTi" panose="02010609060101010101" pitchFamily="49" charset="-122"/>
                <a:cs typeface="Calibri" panose="020F0502020204030204" pitchFamily="34" charset="0"/>
                <a:sym typeface="Helvetica Neue Light" charset="0"/>
              </a:rPr>
              <a:t>谢谢大家！</a:t>
            </a:r>
            <a:endParaRPr lang="en-US" altLang="zh-CN" sz="3800" b="0" dirty="0">
              <a:solidFill>
                <a:srgbClr val="0432FF"/>
              </a:solidFill>
              <a:latin typeface="KaiTi" panose="02010609060101010101" pitchFamily="49" charset="-122"/>
              <a:ea typeface="KaiTi" panose="02010609060101010101" pitchFamily="49" charset="-122"/>
              <a:cs typeface="Calibri" panose="020F0502020204030204" pitchFamily="34" charset="0"/>
              <a:sym typeface="Helvetica Neue Light" charset="0"/>
            </a:endParaRPr>
          </a:p>
        </p:txBody>
      </p:sp>
      <p:sp>
        <p:nvSpPr>
          <p:cNvPr id="2" name="Slide Number Placeholder 1">
            <a:extLst>
              <a:ext uri="{FF2B5EF4-FFF2-40B4-BE49-F238E27FC236}">
                <a16:creationId xmlns:a16="http://schemas.microsoft.com/office/drawing/2014/main" id="{79C1A3F9-34C1-10A6-2005-5127C72CAFC5}"/>
              </a:ext>
            </a:extLst>
          </p:cNvPr>
          <p:cNvSpPr>
            <a:spLocks noGrp="1"/>
          </p:cNvSpPr>
          <p:nvPr>
            <p:ph type="sldNum" sz="quarter" idx="12"/>
          </p:nvPr>
        </p:nvSpPr>
        <p:spPr/>
        <p:txBody>
          <a:bodyPr/>
          <a:lstStyle/>
          <a:p>
            <a:fld id="{27F552FA-C358-4F70-9CE8-3E41459FCE36}" type="slidenum">
              <a:rPr lang="zh-CN" altLang="en-US" smtClean="0"/>
              <a:t>22</a:t>
            </a:fld>
            <a:endParaRPr lang="zh-CN" altLang="en-US"/>
          </a:p>
        </p:txBody>
      </p:sp>
      <p:sp>
        <p:nvSpPr>
          <p:cNvPr id="9" name="TextBox 8">
            <a:extLst>
              <a:ext uri="{FF2B5EF4-FFF2-40B4-BE49-F238E27FC236}">
                <a16:creationId xmlns:a16="http://schemas.microsoft.com/office/drawing/2014/main" id="{AFCC5CF6-1FE1-EA1C-79B8-5082C4D753A6}"/>
              </a:ext>
            </a:extLst>
          </p:cNvPr>
          <p:cNvSpPr txBox="1"/>
          <p:nvPr/>
        </p:nvSpPr>
        <p:spPr>
          <a:xfrm>
            <a:off x="8148320" y="5191760"/>
            <a:ext cx="184731" cy="461665"/>
          </a:xfrm>
          <a:prstGeom prst="rect">
            <a:avLst/>
          </a:prstGeom>
          <a:noFill/>
        </p:spPr>
        <p:txBody>
          <a:bodyPr wrap="none" rtlCol="0">
            <a:spAutoFit/>
          </a:bodyPr>
          <a:lstStyle/>
          <a:p>
            <a:endParaRPr lang="en-US" dirty="0"/>
          </a:p>
        </p:txBody>
      </p:sp>
      <p:sp>
        <p:nvSpPr>
          <p:cNvPr id="8" name="TextBox 7">
            <a:extLst>
              <a:ext uri="{FF2B5EF4-FFF2-40B4-BE49-F238E27FC236}">
                <a16:creationId xmlns:a16="http://schemas.microsoft.com/office/drawing/2014/main" id="{17B2DA17-FB7E-91B7-1AE9-A6E5D4061A4E}"/>
              </a:ext>
            </a:extLst>
          </p:cNvPr>
          <p:cNvSpPr txBox="1"/>
          <p:nvPr/>
        </p:nvSpPr>
        <p:spPr>
          <a:xfrm>
            <a:off x="4762005" y="4120738"/>
            <a:ext cx="184731" cy="461665"/>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20863317"/>
      </p:ext>
    </p:extLst>
  </p:cSld>
  <p:clrMapOvr>
    <a:masterClrMapping/>
  </p:clrMapOvr>
  <mc:AlternateContent xmlns:mc="http://schemas.openxmlformats.org/markup-compatibility/2006" xmlns:p14="http://schemas.microsoft.com/office/powerpoint/2010/main">
    <mc:Choice Requires="p14">
      <p:transition spd="slow" p14:dur="2000" advTm="8556"/>
    </mc:Choice>
    <mc:Fallback xmlns="">
      <p:transition spd="slow" advTm="8556"/>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9AD5F1-D02C-AFFD-0E7A-64BF1D16698D}"/>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99EA03D1-5ADF-3A5F-236B-E45B971E0474}"/>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4082AAAB-E6EC-FD66-15B3-FC76CDEDE375}"/>
              </a:ext>
            </a:extLst>
          </p:cNvPr>
          <p:cNvSpPr>
            <a:spLocks noGrp="1"/>
          </p:cNvSpPr>
          <p:nvPr>
            <p:ph type="sldNum" sz="quarter" idx="12"/>
          </p:nvPr>
        </p:nvSpPr>
        <p:spPr/>
        <p:txBody>
          <a:bodyPr/>
          <a:lstStyle/>
          <a:p>
            <a:pPr>
              <a:defRPr/>
            </a:pPr>
            <a:fld id="{00A9A409-9940-694A-92B8-CF40F74C2407}" type="slidenum">
              <a:rPr lang="en-US" smtClean="0"/>
              <a:pPr>
                <a:defRPr/>
              </a:pPr>
              <a:t>23</a:t>
            </a:fld>
            <a:endParaRPr lang="en-US"/>
          </a:p>
        </p:txBody>
      </p:sp>
    </p:spTree>
    <p:extLst>
      <p:ext uri="{BB962C8B-B14F-4D97-AF65-F5344CB8AC3E}">
        <p14:creationId xmlns:p14="http://schemas.microsoft.com/office/powerpoint/2010/main" val="17669121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35F8F9-6076-4AA4-E2C2-147B6D4E502A}"/>
            </a:ext>
          </a:extLst>
        </p:cNvPr>
        <p:cNvGrpSpPr/>
        <p:nvPr/>
      </p:nvGrpSpPr>
      <p:grpSpPr>
        <a:xfrm>
          <a:off x="0" y="0"/>
          <a:ext cx="0" cy="0"/>
          <a:chOff x="0" y="0"/>
          <a:chExt cx="0" cy="0"/>
        </a:xfrm>
      </p:grpSpPr>
      <p:sp>
        <p:nvSpPr>
          <p:cNvPr id="6" name="Rectangle 1">
            <a:extLst>
              <a:ext uri="{FF2B5EF4-FFF2-40B4-BE49-F238E27FC236}">
                <a16:creationId xmlns:a16="http://schemas.microsoft.com/office/drawing/2014/main" id="{9EA0E54A-F56C-31D9-F2BE-A4F1D25FA452}"/>
              </a:ext>
            </a:extLst>
          </p:cNvPr>
          <p:cNvSpPr txBox="1">
            <a:spLocks noChangeArrowheads="1"/>
          </p:cNvSpPr>
          <p:nvPr/>
        </p:nvSpPr>
        <p:spPr>
          <a:xfrm>
            <a:off x="-180528" y="304800"/>
            <a:ext cx="9577064" cy="504056"/>
          </a:xfrm>
          <a:prstGeom prst="rect">
            <a:avLst/>
          </a:prstGeom>
        </p:spPr>
        <p:txBody>
          <a:bodyPr/>
          <a:lstStyle>
            <a:lvl1pPr algn="l" rtl="0" eaLnBrk="0" fontAlgn="base" hangingPunct="0">
              <a:spcBef>
                <a:spcPct val="0"/>
              </a:spcBef>
              <a:spcAft>
                <a:spcPct val="0"/>
              </a:spcAft>
              <a:defRPr sz="2800">
                <a:solidFill>
                  <a:schemeClr val="tx1"/>
                </a:solidFill>
                <a:latin typeface="+mj-lt"/>
                <a:ea typeface="+mj-ea"/>
                <a:cs typeface="+mj-cs"/>
                <a:sym typeface="Helvetica Neue Light" charset="0"/>
              </a:defRPr>
            </a:lvl1pPr>
            <a:lvl2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2pPr>
            <a:lvl3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3pPr>
            <a:lvl4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4pPr>
            <a:lvl5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5pPr>
            <a:lvl6pPr marL="4572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6pPr>
            <a:lvl7pPr marL="9144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7pPr>
            <a:lvl8pPr marL="13716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8pPr>
            <a:lvl9pPr marL="18288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9pPr>
          </a:lstStyle>
          <a:p>
            <a:pPr algn="ctr" eaLnBrk="1" hangingPunct="1"/>
            <a:r>
              <a:rPr lang="en-US" sz="3600" b="1" dirty="0" err="1">
                <a:solidFill>
                  <a:srgbClr val="000090"/>
                </a:solidFill>
                <a:latin typeface="KaiTi" panose="02010609060101010101" pitchFamily="49" charset="-122"/>
                <a:ea typeface="KaiTi" panose="02010609060101010101" pitchFamily="49" charset="-122"/>
                <a:cs typeface="+mn-cs"/>
              </a:rPr>
              <a:t>科学文章的结构和要点</a:t>
            </a:r>
            <a:endParaRPr lang="en-US" sz="3600" b="1" dirty="0">
              <a:solidFill>
                <a:srgbClr val="000090"/>
              </a:solidFill>
              <a:latin typeface="KaiTi" panose="02010609060101010101" pitchFamily="49" charset="-122"/>
              <a:ea typeface="KaiTi" panose="02010609060101010101" pitchFamily="49" charset="-122"/>
              <a:cs typeface="+mn-cs"/>
            </a:endParaRPr>
          </a:p>
        </p:txBody>
      </p:sp>
      <p:sp>
        <p:nvSpPr>
          <p:cNvPr id="7" name="灯片编号占位符 6">
            <a:extLst>
              <a:ext uri="{FF2B5EF4-FFF2-40B4-BE49-F238E27FC236}">
                <a16:creationId xmlns:a16="http://schemas.microsoft.com/office/drawing/2014/main" id="{204B21EB-E8A6-C5C4-9EBD-D65EC3999CDF}"/>
              </a:ext>
            </a:extLst>
          </p:cNvPr>
          <p:cNvSpPr>
            <a:spLocks noGrp="1"/>
          </p:cNvSpPr>
          <p:nvPr>
            <p:ph type="sldNum" sz="quarter" idx="12"/>
          </p:nvPr>
        </p:nvSpPr>
        <p:spPr/>
        <p:txBody>
          <a:bodyPr/>
          <a:lstStyle/>
          <a:p>
            <a:pPr>
              <a:defRPr/>
            </a:pPr>
            <a:fld id="{D01EE3DC-889D-CE4E-A95E-8CFA1A3DAD0A}" type="slidenum">
              <a:rPr lang="en-US" smtClean="0"/>
              <a:pPr>
                <a:defRPr/>
              </a:pPr>
              <a:t>3</a:t>
            </a:fld>
            <a:endParaRPr lang="en-US" dirty="0"/>
          </a:p>
        </p:txBody>
      </p:sp>
      <p:sp>
        <p:nvSpPr>
          <p:cNvPr id="8" name="TextBox 7">
            <a:extLst>
              <a:ext uri="{FF2B5EF4-FFF2-40B4-BE49-F238E27FC236}">
                <a16:creationId xmlns:a16="http://schemas.microsoft.com/office/drawing/2014/main" id="{869CCE03-1EC1-6B9D-B4DD-6BA99AD5BA2F}"/>
              </a:ext>
            </a:extLst>
          </p:cNvPr>
          <p:cNvSpPr txBox="1"/>
          <p:nvPr/>
        </p:nvSpPr>
        <p:spPr>
          <a:xfrm>
            <a:off x="9558338" y="0"/>
            <a:ext cx="184731" cy="461665"/>
          </a:xfrm>
          <a:prstGeom prst="rect">
            <a:avLst/>
          </a:prstGeom>
          <a:noFill/>
        </p:spPr>
        <p:txBody>
          <a:bodyPr wrap="none" rtlCol="0">
            <a:spAutoFit/>
          </a:bodyPr>
          <a:lstStyle/>
          <a:p>
            <a:endParaRPr lang="en-US" dirty="0"/>
          </a:p>
        </p:txBody>
      </p:sp>
      <p:sp>
        <p:nvSpPr>
          <p:cNvPr id="5" name="Content Placeholder 2">
            <a:extLst>
              <a:ext uri="{FF2B5EF4-FFF2-40B4-BE49-F238E27FC236}">
                <a16:creationId xmlns:a16="http://schemas.microsoft.com/office/drawing/2014/main" id="{987264C4-E021-FE54-93F1-C82EF6DFB008}"/>
              </a:ext>
            </a:extLst>
          </p:cNvPr>
          <p:cNvSpPr txBox="1">
            <a:spLocks/>
          </p:cNvSpPr>
          <p:nvPr/>
        </p:nvSpPr>
        <p:spPr>
          <a:xfrm>
            <a:off x="228601" y="1205438"/>
            <a:ext cx="8763000" cy="3214162"/>
          </a:xfrm>
          <a:prstGeom prst="rect">
            <a:avLst/>
          </a:prstGeom>
          <a:noFill/>
        </p:spPr>
        <p:txBody>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r>
              <a:rPr lang="en-US" altLang="zh-CN" sz="1900" dirty="0">
                <a:latin typeface="Calibri" panose="020F0502020204030204" pitchFamily="34" charset="0"/>
                <a:ea typeface="KaiTi" panose="02010609060101010101" pitchFamily="49" charset="-122"/>
                <a:cs typeface="Calibri" panose="020F0502020204030204" pitchFamily="34" charset="0"/>
              </a:rPr>
              <a:t>Title</a:t>
            </a:r>
            <a:r>
              <a:rPr lang="zh-CN" altLang="en-US" sz="1900" dirty="0">
                <a:latin typeface="Calibri" panose="020F0502020204030204" pitchFamily="34" charset="0"/>
                <a:ea typeface="KaiTi" panose="02010609060101010101" pitchFamily="49" charset="-122"/>
                <a:cs typeface="Calibri" panose="020F0502020204030204" pitchFamily="34" charset="0"/>
              </a:rPr>
              <a:t>（标题）：</a:t>
            </a:r>
            <a:r>
              <a:rPr lang="zh-CN" altLang="en-US" sz="2000" dirty="0">
                <a:solidFill>
                  <a:srgbClr val="0432FF"/>
                </a:solidFill>
                <a:latin typeface="Calibri" panose="020F0502020204030204" pitchFamily="34" charset="0"/>
                <a:ea typeface="KaiTi" panose="02010609060101010101" pitchFamily="49" charset="-122"/>
                <a:cs typeface="Calibri" panose="020F0502020204030204" pitchFamily="34" charset="0"/>
              </a:rPr>
              <a:t>简洁、有区别度、有信息量、便于检索</a:t>
            </a:r>
            <a:endParaRPr lang="en-US" altLang="zh-CN" sz="2000" dirty="0">
              <a:solidFill>
                <a:srgbClr val="0432FF"/>
              </a:solidFill>
              <a:latin typeface="Calibri" panose="020F0502020204030204" pitchFamily="34" charset="0"/>
              <a:ea typeface="KaiTi" panose="02010609060101010101" pitchFamily="49" charset="-122"/>
              <a:cs typeface="Calibri" panose="020F0502020204030204" pitchFamily="34" charset="0"/>
            </a:endParaRPr>
          </a:p>
          <a:p>
            <a:r>
              <a:rPr lang="en-US" altLang="zh-CN" sz="1900" dirty="0">
                <a:latin typeface="Calibri" panose="020F0502020204030204" pitchFamily="34" charset="0"/>
                <a:ea typeface="KaiTi" panose="02010609060101010101" pitchFamily="49" charset="-122"/>
                <a:cs typeface="Calibri" panose="020F0502020204030204" pitchFamily="34" charset="0"/>
              </a:rPr>
              <a:t>Abstract</a:t>
            </a:r>
            <a:r>
              <a:rPr lang="zh-CN" altLang="en-US" sz="1900" dirty="0">
                <a:latin typeface="Calibri" panose="020F0502020204030204" pitchFamily="34" charset="0"/>
                <a:ea typeface="KaiTi" panose="02010609060101010101" pitchFamily="49" charset="-122"/>
                <a:cs typeface="Calibri" panose="020F0502020204030204" pitchFamily="34" charset="0"/>
              </a:rPr>
              <a:t>（摘要）：</a:t>
            </a:r>
            <a:r>
              <a:rPr lang="zh-CN" altLang="en-US" sz="2000" dirty="0">
                <a:solidFill>
                  <a:srgbClr val="0432FF"/>
                </a:solidFill>
                <a:latin typeface="Calibri" panose="020F0502020204030204" pitchFamily="34" charset="0"/>
                <a:ea typeface="KaiTi" panose="02010609060101010101" pitchFamily="49" charset="-122"/>
                <a:cs typeface="Calibri" panose="020F0502020204030204" pitchFamily="34" charset="0"/>
              </a:rPr>
              <a:t>由浅入深、信息完整、结构清晰有序、突出亮点</a:t>
            </a:r>
            <a:endParaRPr lang="en-US" altLang="zh-CN" sz="2000" dirty="0">
              <a:solidFill>
                <a:srgbClr val="0432FF"/>
              </a:solidFill>
              <a:latin typeface="Calibri" panose="020F0502020204030204" pitchFamily="34" charset="0"/>
              <a:ea typeface="KaiTi" panose="02010609060101010101" pitchFamily="49" charset="-122"/>
              <a:cs typeface="Calibri" panose="020F0502020204030204" pitchFamily="34" charset="0"/>
            </a:endParaRPr>
          </a:p>
          <a:p>
            <a:pPr algn="l"/>
            <a:r>
              <a:rPr lang="en-US" altLang="zh-CN" sz="1900" dirty="0">
                <a:latin typeface="Calibri" panose="020F0502020204030204" pitchFamily="34" charset="0"/>
                <a:ea typeface="KaiTi" panose="02010609060101010101" pitchFamily="49" charset="-122"/>
                <a:cs typeface="Calibri" panose="020F0502020204030204" pitchFamily="34" charset="0"/>
              </a:rPr>
              <a:t>Introduction</a:t>
            </a:r>
            <a:r>
              <a:rPr lang="zh-CN" altLang="en-US" sz="1900" dirty="0">
                <a:latin typeface="Calibri" panose="020F0502020204030204" pitchFamily="34" charset="0"/>
                <a:ea typeface="KaiTi" panose="02010609060101010101" pitchFamily="49" charset="-122"/>
                <a:cs typeface="Calibri" panose="020F0502020204030204" pitchFamily="34" charset="0"/>
              </a:rPr>
              <a:t>（引言）</a:t>
            </a:r>
            <a:endParaRPr lang="en-US" altLang="zh-CN" sz="1900" dirty="0">
              <a:latin typeface="Calibri" panose="020F0502020204030204" pitchFamily="34" charset="0"/>
              <a:ea typeface="KaiTi" panose="02010609060101010101" pitchFamily="49" charset="-122"/>
              <a:cs typeface="Calibri" panose="020F0502020204030204" pitchFamily="34" charset="0"/>
            </a:endParaRPr>
          </a:p>
          <a:p>
            <a:pPr algn="l"/>
            <a:r>
              <a:rPr lang="en-US" altLang="zh-CN" sz="1900" dirty="0">
                <a:latin typeface="Calibri" panose="020F0502020204030204" pitchFamily="34" charset="0"/>
                <a:ea typeface="KaiTi" panose="02010609060101010101" pitchFamily="49" charset="-122"/>
                <a:cs typeface="Calibri" panose="020F0502020204030204" pitchFamily="34" charset="0"/>
              </a:rPr>
              <a:t>Methods</a:t>
            </a:r>
            <a:r>
              <a:rPr lang="zh-CN" altLang="en-US" sz="1900" dirty="0">
                <a:latin typeface="Calibri" panose="020F0502020204030204" pitchFamily="34" charset="0"/>
                <a:ea typeface="KaiTi" panose="02010609060101010101" pitchFamily="49" charset="-122"/>
                <a:cs typeface="Calibri" panose="020F0502020204030204" pitchFamily="34" charset="0"/>
              </a:rPr>
              <a:t>（方法）</a:t>
            </a:r>
            <a:endParaRPr lang="en-US" altLang="zh-CN" sz="1900" dirty="0">
              <a:latin typeface="Calibri" panose="020F0502020204030204" pitchFamily="34" charset="0"/>
              <a:ea typeface="KaiTi" panose="02010609060101010101" pitchFamily="49" charset="-122"/>
              <a:cs typeface="Calibri" panose="020F0502020204030204" pitchFamily="34" charset="0"/>
            </a:endParaRPr>
          </a:p>
          <a:p>
            <a:pPr algn="l"/>
            <a:r>
              <a:rPr lang="en-US" altLang="zh-CN" sz="1900" dirty="0">
                <a:latin typeface="Calibri" panose="020F0502020204030204" pitchFamily="34" charset="0"/>
                <a:ea typeface="KaiTi" panose="02010609060101010101" pitchFamily="49" charset="-122"/>
                <a:cs typeface="Calibri" panose="020F0502020204030204" pitchFamily="34" charset="0"/>
              </a:rPr>
              <a:t>Results</a:t>
            </a:r>
            <a:r>
              <a:rPr lang="zh-CN" altLang="en-US" sz="1900" dirty="0">
                <a:latin typeface="Calibri" panose="020F0502020204030204" pitchFamily="34" charset="0"/>
                <a:ea typeface="KaiTi" panose="02010609060101010101" pitchFamily="49" charset="-122"/>
                <a:cs typeface="Calibri" panose="020F0502020204030204" pitchFamily="34" charset="0"/>
              </a:rPr>
              <a:t> </a:t>
            </a:r>
            <a:r>
              <a:rPr lang="en-US" altLang="zh-CN" sz="1900" dirty="0">
                <a:latin typeface="Calibri" panose="020F0502020204030204" pitchFamily="34" charset="0"/>
                <a:ea typeface="KaiTi" panose="02010609060101010101" pitchFamily="49" charset="-122"/>
                <a:cs typeface="Calibri" panose="020F0502020204030204" pitchFamily="34" charset="0"/>
              </a:rPr>
              <a:t>and</a:t>
            </a:r>
            <a:r>
              <a:rPr lang="zh-CN" altLang="en-US" sz="1900" dirty="0">
                <a:latin typeface="Calibri" panose="020F0502020204030204" pitchFamily="34" charset="0"/>
                <a:ea typeface="KaiTi" panose="02010609060101010101" pitchFamily="49" charset="-122"/>
                <a:cs typeface="Calibri" panose="020F0502020204030204" pitchFamily="34" charset="0"/>
              </a:rPr>
              <a:t> </a:t>
            </a:r>
            <a:r>
              <a:rPr lang="en-US" altLang="zh-CN" sz="1900" dirty="0">
                <a:latin typeface="Calibri" panose="020F0502020204030204" pitchFamily="34" charset="0"/>
                <a:ea typeface="KaiTi" panose="02010609060101010101" pitchFamily="49" charset="-122"/>
                <a:cs typeface="Calibri" panose="020F0502020204030204" pitchFamily="34" charset="0"/>
              </a:rPr>
              <a:t>Discussion</a:t>
            </a:r>
            <a:r>
              <a:rPr lang="zh-CN" altLang="en-US" sz="1900" dirty="0">
                <a:latin typeface="Calibri" panose="020F0502020204030204" pitchFamily="34" charset="0"/>
                <a:ea typeface="KaiTi" panose="02010609060101010101" pitchFamily="49" charset="-122"/>
                <a:cs typeface="Calibri" panose="020F0502020204030204" pitchFamily="34" charset="0"/>
              </a:rPr>
              <a:t>（结果和讨论）</a:t>
            </a:r>
            <a:endParaRPr lang="en-US" altLang="zh-CN" sz="1900" dirty="0">
              <a:latin typeface="Calibri" panose="020F0502020204030204" pitchFamily="34" charset="0"/>
              <a:ea typeface="KaiTi" panose="02010609060101010101" pitchFamily="49" charset="-122"/>
              <a:cs typeface="Calibri" panose="020F0502020204030204" pitchFamily="34" charset="0"/>
            </a:endParaRPr>
          </a:p>
          <a:p>
            <a:pPr algn="l"/>
            <a:r>
              <a:rPr lang="en-US" altLang="zh-CN" sz="1900" dirty="0">
                <a:latin typeface="Calibri" panose="020F0502020204030204" pitchFamily="34" charset="0"/>
                <a:ea typeface="KaiTi" panose="02010609060101010101" pitchFamily="49" charset="-122"/>
                <a:cs typeface="Calibri" panose="020F0502020204030204" pitchFamily="34" charset="0"/>
              </a:rPr>
              <a:t>Conclusion</a:t>
            </a:r>
            <a:r>
              <a:rPr lang="zh-CN" altLang="en-US" sz="1900" dirty="0">
                <a:latin typeface="Calibri" panose="020F0502020204030204" pitchFamily="34" charset="0"/>
                <a:ea typeface="KaiTi" panose="02010609060101010101" pitchFamily="49" charset="-122"/>
                <a:cs typeface="Calibri" panose="020F0502020204030204" pitchFamily="34" charset="0"/>
              </a:rPr>
              <a:t>（结论）</a:t>
            </a:r>
            <a:endParaRPr lang="en-US" altLang="zh-CN" sz="1900" dirty="0">
              <a:latin typeface="Calibri" panose="020F0502020204030204" pitchFamily="34" charset="0"/>
              <a:ea typeface="KaiTi" panose="02010609060101010101" pitchFamily="49" charset="-122"/>
              <a:cs typeface="Calibri" panose="020F0502020204030204" pitchFamily="34" charset="0"/>
            </a:endParaRPr>
          </a:p>
          <a:p>
            <a:r>
              <a:rPr lang="en-US" sz="1900" dirty="0">
                <a:latin typeface="Calibri" panose="020F0502020204030204" pitchFamily="34" charset="0"/>
                <a:ea typeface="KaiTi" panose="02010609060101010101" pitchFamily="49" charset="-122"/>
                <a:cs typeface="Calibri" panose="020F0502020204030204" pitchFamily="34" charset="0"/>
              </a:rPr>
              <a:t>Acknowledgements</a:t>
            </a:r>
            <a:r>
              <a:rPr lang="zh-CN" altLang="en-US" sz="1900" dirty="0">
                <a:latin typeface="Calibri" panose="020F0502020204030204" pitchFamily="34" charset="0"/>
                <a:ea typeface="KaiTi" panose="02010609060101010101" pitchFamily="49" charset="-122"/>
                <a:cs typeface="Calibri" panose="020F0502020204030204" pitchFamily="34" charset="0"/>
              </a:rPr>
              <a:t>（致谢）</a:t>
            </a:r>
            <a:endParaRPr lang="en-US" altLang="zh-CN" sz="1900" dirty="0">
              <a:latin typeface="Calibri" panose="020F0502020204030204" pitchFamily="34" charset="0"/>
              <a:ea typeface="KaiTi" panose="02010609060101010101" pitchFamily="49" charset="-122"/>
              <a:cs typeface="Calibri" panose="020F0502020204030204" pitchFamily="34" charset="0"/>
            </a:endParaRPr>
          </a:p>
          <a:p>
            <a:r>
              <a:rPr lang="en-US" altLang="zh-CN" sz="1900" dirty="0">
                <a:latin typeface="Calibri" panose="020F0502020204030204" pitchFamily="34" charset="0"/>
                <a:ea typeface="KaiTi" panose="02010609060101010101" pitchFamily="49" charset="-122"/>
                <a:cs typeface="Calibri" panose="020F0502020204030204" pitchFamily="34" charset="0"/>
              </a:rPr>
              <a:t>Appendix</a:t>
            </a:r>
            <a:r>
              <a:rPr lang="zh-CN" altLang="en-US" sz="1900" dirty="0">
                <a:latin typeface="Calibri" panose="020F0502020204030204" pitchFamily="34" charset="0"/>
                <a:ea typeface="KaiTi" panose="02010609060101010101" pitchFamily="49" charset="-122"/>
                <a:cs typeface="Calibri" panose="020F0502020204030204" pitchFamily="34" charset="0"/>
              </a:rPr>
              <a:t> （附录）</a:t>
            </a:r>
            <a:r>
              <a:rPr lang="zh-CN" altLang="en-US" sz="1900" i="1" dirty="0">
                <a:latin typeface="Calibri" panose="020F0502020204030204" pitchFamily="34" charset="0"/>
                <a:ea typeface="KaiTi" panose="02010609060101010101" pitchFamily="49" charset="-122"/>
                <a:cs typeface="Calibri" panose="020F0502020204030204" pitchFamily="34" charset="0"/>
              </a:rPr>
              <a:t>可选</a:t>
            </a:r>
            <a:endParaRPr lang="en-US" altLang="zh-CN" sz="1900" i="1" dirty="0">
              <a:latin typeface="Calibri" panose="020F0502020204030204" pitchFamily="34" charset="0"/>
              <a:ea typeface="KaiTi" panose="02010609060101010101" pitchFamily="49" charset="-122"/>
              <a:cs typeface="Calibri" panose="020F0502020204030204" pitchFamily="34" charset="0"/>
            </a:endParaRPr>
          </a:p>
          <a:p>
            <a:pPr algn="l"/>
            <a:r>
              <a:rPr lang="en-US" altLang="zh-CN" sz="1900" dirty="0">
                <a:latin typeface="Calibri" panose="020F0502020204030204" pitchFamily="34" charset="0"/>
                <a:ea typeface="KaiTi" panose="02010609060101010101" pitchFamily="49" charset="-122"/>
                <a:cs typeface="Calibri" panose="020F0502020204030204" pitchFamily="34" charset="0"/>
              </a:rPr>
              <a:t>Reference</a:t>
            </a:r>
            <a:r>
              <a:rPr lang="zh-CN" altLang="en-US" sz="1900" dirty="0">
                <a:latin typeface="Calibri" panose="020F0502020204030204" pitchFamily="34" charset="0"/>
                <a:ea typeface="KaiTi" panose="02010609060101010101" pitchFamily="49" charset="-122"/>
                <a:cs typeface="Calibri" panose="020F0502020204030204" pitchFamily="34" charset="0"/>
              </a:rPr>
              <a:t>（参考文献）</a:t>
            </a:r>
            <a:endParaRPr lang="en-US" altLang="zh-CN" sz="1900" dirty="0">
              <a:latin typeface="KaiTi" panose="02010609060101010101" pitchFamily="49" charset="-122"/>
              <a:ea typeface="KaiTi" panose="02010609060101010101" pitchFamily="49" charset="-122"/>
              <a:cs typeface="Calibri" panose="020F0502020204030204" pitchFamily="34" charset="0"/>
            </a:endParaRPr>
          </a:p>
          <a:p>
            <a:pPr algn="l"/>
            <a:endParaRPr lang="en-US" altLang="zh-CN" sz="2000" dirty="0">
              <a:latin typeface="KaiTi" panose="02010609060101010101" pitchFamily="49" charset="-122"/>
              <a:ea typeface="KaiTi" panose="02010609060101010101" pitchFamily="49" charset="-122"/>
              <a:cs typeface="Calibri" panose="020F0502020204030204" pitchFamily="34" charset="0"/>
            </a:endParaRPr>
          </a:p>
          <a:p>
            <a:pPr algn="l"/>
            <a:endParaRPr lang="en-US" altLang="zh-CN" sz="2000" dirty="0">
              <a:latin typeface="KaiTi" panose="02010609060101010101" pitchFamily="49" charset="-122"/>
              <a:ea typeface="KaiTi" panose="02010609060101010101" pitchFamily="49" charset="-122"/>
              <a:cs typeface="Calibri" panose="020F0502020204030204" pitchFamily="34" charset="0"/>
            </a:endParaRPr>
          </a:p>
          <a:p>
            <a:pPr algn="l"/>
            <a:endParaRPr lang="en-US" altLang="zh-CN" sz="2000" dirty="0">
              <a:latin typeface="KaiTi" panose="02010609060101010101" pitchFamily="49" charset="-122"/>
              <a:ea typeface="KaiTi" panose="02010609060101010101" pitchFamily="49" charset="-122"/>
              <a:cs typeface="Calibri" panose="020F0502020204030204" pitchFamily="34" charset="0"/>
            </a:endParaRPr>
          </a:p>
        </p:txBody>
      </p:sp>
      <p:sp>
        <p:nvSpPr>
          <p:cNvPr id="3" name="TextBox 2">
            <a:extLst>
              <a:ext uri="{FF2B5EF4-FFF2-40B4-BE49-F238E27FC236}">
                <a16:creationId xmlns:a16="http://schemas.microsoft.com/office/drawing/2014/main" id="{3BC6CC1F-94C7-1F8A-630A-23A4EE2B9F31}"/>
              </a:ext>
            </a:extLst>
          </p:cNvPr>
          <p:cNvSpPr txBox="1"/>
          <p:nvPr/>
        </p:nvSpPr>
        <p:spPr>
          <a:xfrm>
            <a:off x="-3605645" y="-758536"/>
            <a:ext cx="184731" cy="461665"/>
          </a:xfrm>
          <a:prstGeom prst="rect">
            <a:avLst/>
          </a:prstGeom>
          <a:noFill/>
        </p:spPr>
        <p:txBody>
          <a:bodyPr wrap="none" rtlCol="0">
            <a:spAutoFit/>
          </a:bodyPr>
          <a:lstStyle/>
          <a:p>
            <a:endParaRPr lang="en-US" dirty="0"/>
          </a:p>
        </p:txBody>
      </p:sp>
      <p:sp>
        <p:nvSpPr>
          <p:cNvPr id="4" name="TextBox 3">
            <a:extLst>
              <a:ext uri="{FF2B5EF4-FFF2-40B4-BE49-F238E27FC236}">
                <a16:creationId xmlns:a16="http://schemas.microsoft.com/office/drawing/2014/main" id="{AAB20DCE-9DBF-0EAE-749C-30768F113A42}"/>
              </a:ext>
            </a:extLst>
          </p:cNvPr>
          <p:cNvSpPr txBox="1"/>
          <p:nvPr/>
        </p:nvSpPr>
        <p:spPr>
          <a:xfrm>
            <a:off x="9258300" y="2784764"/>
            <a:ext cx="184731" cy="461665"/>
          </a:xfrm>
          <a:prstGeom prst="rect">
            <a:avLst/>
          </a:prstGeom>
          <a:noFill/>
        </p:spPr>
        <p:txBody>
          <a:bodyPr wrap="none" rtlCol="0">
            <a:spAutoFit/>
          </a:bodyPr>
          <a:lstStyle/>
          <a:p>
            <a:endParaRPr lang="en-US" dirty="0"/>
          </a:p>
        </p:txBody>
      </p:sp>
      <p:sp>
        <p:nvSpPr>
          <p:cNvPr id="9" name="TextBox 8">
            <a:extLst>
              <a:ext uri="{FF2B5EF4-FFF2-40B4-BE49-F238E27FC236}">
                <a16:creationId xmlns:a16="http://schemas.microsoft.com/office/drawing/2014/main" id="{901D9F25-3FD7-2BC0-D69C-731884950EB7}"/>
              </a:ext>
            </a:extLst>
          </p:cNvPr>
          <p:cNvSpPr txBox="1"/>
          <p:nvPr/>
        </p:nvSpPr>
        <p:spPr>
          <a:xfrm>
            <a:off x="2722418" y="7003473"/>
            <a:ext cx="184731" cy="461665"/>
          </a:xfrm>
          <a:prstGeom prst="rect">
            <a:avLst/>
          </a:prstGeom>
          <a:noFill/>
        </p:spPr>
        <p:txBody>
          <a:bodyPr wrap="none" rtlCol="0">
            <a:spAutoFit/>
          </a:bodyPr>
          <a:lstStyle/>
          <a:p>
            <a:endParaRPr lang="en-US" dirty="0"/>
          </a:p>
        </p:txBody>
      </p:sp>
      <p:sp>
        <p:nvSpPr>
          <p:cNvPr id="10" name="Content Placeholder 2">
            <a:extLst>
              <a:ext uri="{FF2B5EF4-FFF2-40B4-BE49-F238E27FC236}">
                <a16:creationId xmlns:a16="http://schemas.microsoft.com/office/drawing/2014/main" id="{FE04215A-FD8C-8085-D27A-830E0397F79F}"/>
              </a:ext>
            </a:extLst>
          </p:cNvPr>
          <p:cNvSpPr txBox="1">
            <a:spLocks/>
          </p:cNvSpPr>
          <p:nvPr/>
        </p:nvSpPr>
        <p:spPr>
          <a:xfrm>
            <a:off x="172655" y="4535785"/>
            <a:ext cx="8926975" cy="2246015"/>
          </a:xfrm>
          <a:prstGeom prst="rect">
            <a:avLst/>
          </a:prstGeom>
          <a:noFill/>
        </p:spPr>
        <p:txBody>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2100" dirty="0">
                <a:latin typeface="KaiTi" panose="02010609060101010101" pitchFamily="49" charset="-122"/>
                <a:ea typeface="KaiTi" panose="02010609060101010101" pitchFamily="49" charset="-122"/>
                <a:cs typeface="Calibri" panose="020F0502020204030204" pitchFamily="34" charset="0"/>
              </a:rPr>
              <a:t>科学文章撰写个人总结的原则：</a:t>
            </a:r>
            <a:r>
              <a:rPr lang="zh-CN" altLang="en-US" sz="2100" dirty="0">
                <a:solidFill>
                  <a:srgbClr val="0432FF"/>
                </a:solidFill>
                <a:latin typeface="KaiTi" panose="02010609060101010101" pitchFamily="49" charset="-122"/>
                <a:ea typeface="KaiTi" panose="02010609060101010101" pitchFamily="49" charset="-122"/>
                <a:cs typeface="Calibri" panose="020F0502020204030204" pitchFamily="34" charset="0"/>
              </a:rPr>
              <a:t>简洁精炼（干练不重复）、准确有穿透力（哒、哒、哒）、公正客观（就事论事，不能夸大）、笔墨得当（多的话不多，少的话不少）、层次分明（好的文章不是“平面的”，而是“立体的”）、逻辑严密（前后呼应，有因有果）、有故事有灵魂。</a:t>
            </a:r>
            <a:endParaRPr lang="en-US" altLang="zh-CN" sz="2100" dirty="0">
              <a:solidFill>
                <a:srgbClr val="0432FF"/>
              </a:solidFill>
              <a:latin typeface="KaiTi" panose="02010609060101010101" pitchFamily="49" charset="-122"/>
              <a:ea typeface="KaiTi" panose="02010609060101010101" pitchFamily="49" charset="-122"/>
              <a:cs typeface="Calibri" panose="020F0502020204030204" pitchFamily="34" charset="0"/>
            </a:endParaRPr>
          </a:p>
          <a:p>
            <a:pPr marL="0" indent="0">
              <a:buNone/>
            </a:pPr>
            <a:endParaRPr lang="en-US" altLang="zh-CN" sz="1000" dirty="0">
              <a:latin typeface="KaiTi" panose="02010609060101010101" pitchFamily="49" charset="-122"/>
              <a:ea typeface="KaiTi" panose="02010609060101010101" pitchFamily="49" charset="-122"/>
              <a:cs typeface="Calibri" panose="020F0502020204030204" pitchFamily="34" charset="0"/>
            </a:endParaRPr>
          </a:p>
        </p:txBody>
      </p:sp>
      <p:sp>
        <p:nvSpPr>
          <p:cNvPr id="11" name="Rectangle 10">
            <a:extLst>
              <a:ext uri="{FF2B5EF4-FFF2-40B4-BE49-F238E27FC236}">
                <a16:creationId xmlns:a16="http://schemas.microsoft.com/office/drawing/2014/main" id="{70A062F3-B533-7340-C16E-94B27FD408AA}"/>
              </a:ext>
            </a:extLst>
          </p:cNvPr>
          <p:cNvSpPr/>
          <p:nvPr/>
        </p:nvSpPr>
        <p:spPr>
          <a:xfrm>
            <a:off x="609600" y="2313542"/>
            <a:ext cx="3908234" cy="651584"/>
          </a:xfrm>
          <a:prstGeom prst="rect">
            <a:avLst/>
          </a:prstGeom>
          <a:noFill/>
          <a:ln w="25400">
            <a:solidFill>
              <a:srgbClr val="C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C00000"/>
              </a:solidFill>
            </a:endParaRPr>
          </a:p>
        </p:txBody>
      </p:sp>
      <p:sp>
        <p:nvSpPr>
          <p:cNvPr id="12" name="TextBox 11">
            <a:extLst>
              <a:ext uri="{FF2B5EF4-FFF2-40B4-BE49-F238E27FC236}">
                <a16:creationId xmlns:a16="http://schemas.microsoft.com/office/drawing/2014/main" id="{35F5E62E-E82F-BD13-D485-2B0F360FDB93}"/>
              </a:ext>
            </a:extLst>
          </p:cNvPr>
          <p:cNvSpPr txBox="1"/>
          <p:nvPr/>
        </p:nvSpPr>
        <p:spPr>
          <a:xfrm>
            <a:off x="4419600" y="2463522"/>
            <a:ext cx="990600" cy="400110"/>
          </a:xfrm>
          <a:prstGeom prst="rect">
            <a:avLst/>
          </a:prstGeom>
          <a:noFill/>
        </p:spPr>
        <p:txBody>
          <a:bodyPr wrap="square" rtlCol="0">
            <a:spAutoFit/>
          </a:bodyPr>
          <a:lstStyle/>
          <a:p>
            <a:r>
              <a:rPr lang="zh-CN" altLang="en-US" sz="2000" dirty="0">
                <a:latin typeface="KaiTi" panose="02010609060101010101" pitchFamily="49" charset="-122"/>
                <a:ea typeface="KaiTi" panose="02010609060101010101" pitchFamily="49" charset="-122"/>
              </a:rPr>
              <a:t>（</a:t>
            </a:r>
            <a:r>
              <a:rPr lang="en-US" sz="2000" dirty="0" err="1">
                <a:latin typeface="KaiTi" panose="02010609060101010101" pitchFamily="49" charset="-122"/>
                <a:ea typeface="KaiTi" panose="02010609060101010101" pitchFamily="49" charset="-122"/>
              </a:rPr>
              <a:t>正文</a:t>
            </a:r>
            <a:r>
              <a:rPr lang="zh-CN" altLang="en-US" sz="2000" dirty="0">
                <a:latin typeface="KaiTi" panose="02010609060101010101" pitchFamily="49" charset="-122"/>
                <a:ea typeface="KaiTi" panose="02010609060101010101" pitchFamily="49" charset="-122"/>
              </a:rPr>
              <a:t>）</a:t>
            </a:r>
            <a:endParaRPr lang="en-US" sz="2000" dirty="0">
              <a:latin typeface="KaiTi" panose="02010609060101010101" pitchFamily="49" charset="-122"/>
              <a:ea typeface="KaiTi" panose="02010609060101010101" pitchFamily="49" charset="-122"/>
            </a:endParaRPr>
          </a:p>
        </p:txBody>
      </p:sp>
    </p:spTree>
    <p:extLst>
      <p:ext uri="{BB962C8B-B14F-4D97-AF65-F5344CB8AC3E}">
        <p14:creationId xmlns:p14="http://schemas.microsoft.com/office/powerpoint/2010/main" val="11629847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D71F54-D901-8673-AB73-F28F16D53126}"/>
            </a:ext>
          </a:extLst>
        </p:cNvPr>
        <p:cNvGrpSpPr/>
        <p:nvPr/>
      </p:nvGrpSpPr>
      <p:grpSpPr>
        <a:xfrm>
          <a:off x="0" y="0"/>
          <a:ext cx="0" cy="0"/>
          <a:chOff x="0" y="0"/>
          <a:chExt cx="0" cy="0"/>
        </a:xfrm>
      </p:grpSpPr>
      <p:sp>
        <p:nvSpPr>
          <p:cNvPr id="6" name="Rectangle 1">
            <a:extLst>
              <a:ext uri="{FF2B5EF4-FFF2-40B4-BE49-F238E27FC236}">
                <a16:creationId xmlns:a16="http://schemas.microsoft.com/office/drawing/2014/main" id="{1F13D50B-A509-73E8-2D7F-87C3F092B7CE}"/>
              </a:ext>
            </a:extLst>
          </p:cNvPr>
          <p:cNvSpPr txBox="1">
            <a:spLocks noChangeArrowheads="1"/>
          </p:cNvSpPr>
          <p:nvPr/>
        </p:nvSpPr>
        <p:spPr>
          <a:xfrm>
            <a:off x="-180528" y="228600"/>
            <a:ext cx="9577064" cy="504056"/>
          </a:xfrm>
          <a:prstGeom prst="rect">
            <a:avLst/>
          </a:prstGeom>
        </p:spPr>
        <p:txBody>
          <a:bodyPr/>
          <a:lstStyle>
            <a:lvl1pPr algn="l" rtl="0" eaLnBrk="0" fontAlgn="base" hangingPunct="0">
              <a:spcBef>
                <a:spcPct val="0"/>
              </a:spcBef>
              <a:spcAft>
                <a:spcPct val="0"/>
              </a:spcAft>
              <a:defRPr sz="2800">
                <a:solidFill>
                  <a:schemeClr val="tx1"/>
                </a:solidFill>
                <a:latin typeface="+mj-lt"/>
                <a:ea typeface="+mj-ea"/>
                <a:cs typeface="+mj-cs"/>
                <a:sym typeface="Helvetica Neue Light" charset="0"/>
              </a:defRPr>
            </a:lvl1pPr>
            <a:lvl2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2pPr>
            <a:lvl3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3pPr>
            <a:lvl4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4pPr>
            <a:lvl5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5pPr>
            <a:lvl6pPr marL="4572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6pPr>
            <a:lvl7pPr marL="9144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7pPr>
            <a:lvl8pPr marL="13716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8pPr>
            <a:lvl9pPr marL="18288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9pPr>
          </a:lstStyle>
          <a:p>
            <a:pPr algn="ctr" eaLnBrk="1" hangingPunct="1"/>
            <a:r>
              <a:rPr lang="en-US" sz="3600" b="1" dirty="0" err="1">
                <a:solidFill>
                  <a:srgbClr val="000090"/>
                </a:solidFill>
                <a:latin typeface="KaiTi" panose="02010609060101010101" pitchFamily="49" charset="-122"/>
                <a:ea typeface="KaiTi" panose="02010609060101010101" pitchFamily="49" charset="-122"/>
                <a:cs typeface="+mn-cs"/>
              </a:rPr>
              <a:t>科学文章撰写实例</a:t>
            </a:r>
            <a:endParaRPr lang="en-US" sz="3600" b="1" dirty="0">
              <a:solidFill>
                <a:srgbClr val="000090"/>
              </a:solidFill>
              <a:latin typeface="KaiTi" panose="02010609060101010101" pitchFamily="49" charset="-122"/>
              <a:ea typeface="KaiTi" panose="02010609060101010101" pitchFamily="49" charset="-122"/>
              <a:cs typeface="+mn-cs"/>
            </a:endParaRPr>
          </a:p>
        </p:txBody>
      </p:sp>
      <p:sp>
        <p:nvSpPr>
          <p:cNvPr id="7" name="灯片编号占位符 6">
            <a:extLst>
              <a:ext uri="{FF2B5EF4-FFF2-40B4-BE49-F238E27FC236}">
                <a16:creationId xmlns:a16="http://schemas.microsoft.com/office/drawing/2014/main" id="{02F77E85-D6ED-F4C5-1DBD-6AFF02747F8E}"/>
              </a:ext>
            </a:extLst>
          </p:cNvPr>
          <p:cNvSpPr>
            <a:spLocks noGrp="1"/>
          </p:cNvSpPr>
          <p:nvPr>
            <p:ph type="sldNum" sz="quarter" idx="12"/>
          </p:nvPr>
        </p:nvSpPr>
        <p:spPr/>
        <p:txBody>
          <a:bodyPr/>
          <a:lstStyle/>
          <a:p>
            <a:pPr>
              <a:defRPr/>
            </a:pPr>
            <a:fld id="{D01EE3DC-889D-CE4E-A95E-8CFA1A3DAD0A}" type="slidenum">
              <a:rPr lang="en-US" smtClean="0"/>
              <a:pPr>
                <a:defRPr/>
              </a:pPr>
              <a:t>4</a:t>
            </a:fld>
            <a:endParaRPr lang="en-US" dirty="0"/>
          </a:p>
        </p:txBody>
      </p:sp>
      <p:sp>
        <p:nvSpPr>
          <p:cNvPr id="8" name="TextBox 7">
            <a:extLst>
              <a:ext uri="{FF2B5EF4-FFF2-40B4-BE49-F238E27FC236}">
                <a16:creationId xmlns:a16="http://schemas.microsoft.com/office/drawing/2014/main" id="{EF560FC9-7431-08F2-D418-612EA6A84099}"/>
              </a:ext>
            </a:extLst>
          </p:cNvPr>
          <p:cNvSpPr txBox="1"/>
          <p:nvPr/>
        </p:nvSpPr>
        <p:spPr>
          <a:xfrm>
            <a:off x="9558338" y="0"/>
            <a:ext cx="184731" cy="461665"/>
          </a:xfrm>
          <a:prstGeom prst="rect">
            <a:avLst/>
          </a:prstGeom>
          <a:noFill/>
        </p:spPr>
        <p:txBody>
          <a:bodyPr wrap="none" rtlCol="0">
            <a:spAutoFit/>
          </a:bodyPr>
          <a:lstStyle/>
          <a:p>
            <a:endParaRPr lang="en-US" dirty="0"/>
          </a:p>
        </p:txBody>
      </p:sp>
      <p:sp>
        <p:nvSpPr>
          <p:cNvPr id="3" name="TextBox 2">
            <a:extLst>
              <a:ext uri="{FF2B5EF4-FFF2-40B4-BE49-F238E27FC236}">
                <a16:creationId xmlns:a16="http://schemas.microsoft.com/office/drawing/2014/main" id="{E8AB66FD-9A7D-A138-57FB-C202D2A9A808}"/>
              </a:ext>
            </a:extLst>
          </p:cNvPr>
          <p:cNvSpPr txBox="1"/>
          <p:nvPr/>
        </p:nvSpPr>
        <p:spPr>
          <a:xfrm>
            <a:off x="-3605645" y="-758536"/>
            <a:ext cx="184731" cy="461665"/>
          </a:xfrm>
          <a:prstGeom prst="rect">
            <a:avLst/>
          </a:prstGeom>
          <a:noFill/>
        </p:spPr>
        <p:txBody>
          <a:bodyPr wrap="none" rtlCol="0">
            <a:spAutoFit/>
          </a:bodyPr>
          <a:lstStyle/>
          <a:p>
            <a:endParaRPr lang="en-US" dirty="0"/>
          </a:p>
        </p:txBody>
      </p:sp>
      <p:sp>
        <p:nvSpPr>
          <p:cNvPr id="4" name="TextBox 3">
            <a:extLst>
              <a:ext uri="{FF2B5EF4-FFF2-40B4-BE49-F238E27FC236}">
                <a16:creationId xmlns:a16="http://schemas.microsoft.com/office/drawing/2014/main" id="{1B69A970-3E52-D49B-9924-4DEA91D2B2B5}"/>
              </a:ext>
            </a:extLst>
          </p:cNvPr>
          <p:cNvSpPr txBox="1"/>
          <p:nvPr/>
        </p:nvSpPr>
        <p:spPr>
          <a:xfrm>
            <a:off x="9258300" y="2784764"/>
            <a:ext cx="184731" cy="461665"/>
          </a:xfrm>
          <a:prstGeom prst="rect">
            <a:avLst/>
          </a:prstGeom>
          <a:noFill/>
        </p:spPr>
        <p:txBody>
          <a:bodyPr wrap="none" rtlCol="0">
            <a:spAutoFit/>
          </a:bodyPr>
          <a:lstStyle/>
          <a:p>
            <a:endParaRPr lang="en-US" dirty="0"/>
          </a:p>
        </p:txBody>
      </p:sp>
      <p:sp>
        <p:nvSpPr>
          <p:cNvPr id="9" name="TextBox 8">
            <a:extLst>
              <a:ext uri="{FF2B5EF4-FFF2-40B4-BE49-F238E27FC236}">
                <a16:creationId xmlns:a16="http://schemas.microsoft.com/office/drawing/2014/main" id="{3AE7F1C2-44E6-8CA5-A762-5EF8ACF1D221}"/>
              </a:ext>
            </a:extLst>
          </p:cNvPr>
          <p:cNvSpPr txBox="1"/>
          <p:nvPr/>
        </p:nvSpPr>
        <p:spPr>
          <a:xfrm>
            <a:off x="2722418" y="7003473"/>
            <a:ext cx="184731" cy="461665"/>
          </a:xfrm>
          <a:prstGeom prst="rect">
            <a:avLst/>
          </a:prstGeom>
          <a:noFill/>
        </p:spPr>
        <p:txBody>
          <a:bodyPr wrap="none" rtlCol="0">
            <a:spAutoFit/>
          </a:bodyPr>
          <a:lstStyle/>
          <a:p>
            <a:endParaRPr lang="en-US" dirty="0"/>
          </a:p>
        </p:txBody>
      </p:sp>
      <p:pic>
        <p:nvPicPr>
          <p:cNvPr id="11" name="Picture 10">
            <a:extLst>
              <a:ext uri="{FF2B5EF4-FFF2-40B4-BE49-F238E27FC236}">
                <a16:creationId xmlns:a16="http://schemas.microsoft.com/office/drawing/2014/main" id="{D2A8B58E-E7DA-2115-7B22-DE917B8C713E}"/>
              </a:ext>
            </a:extLst>
          </p:cNvPr>
          <p:cNvPicPr>
            <a:picLocks noChangeAspect="1"/>
          </p:cNvPicPr>
          <p:nvPr/>
        </p:nvPicPr>
        <p:blipFill>
          <a:blip r:embed="rId3"/>
          <a:srcRect b="4465"/>
          <a:stretch>
            <a:fillRect/>
          </a:stretch>
        </p:blipFill>
        <p:spPr>
          <a:xfrm>
            <a:off x="76200" y="838200"/>
            <a:ext cx="4572000" cy="5897336"/>
          </a:xfrm>
          <a:prstGeom prst="rect">
            <a:avLst/>
          </a:prstGeom>
        </p:spPr>
      </p:pic>
      <p:sp>
        <p:nvSpPr>
          <p:cNvPr id="14" name="Content Placeholder 2">
            <a:extLst>
              <a:ext uri="{FF2B5EF4-FFF2-40B4-BE49-F238E27FC236}">
                <a16:creationId xmlns:a16="http://schemas.microsoft.com/office/drawing/2014/main" id="{3EF5BDF1-789B-7DDD-39E2-D33F6DB9861B}"/>
              </a:ext>
            </a:extLst>
          </p:cNvPr>
          <p:cNvSpPr txBox="1">
            <a:spLocks/>
          </p:cNvSpPr>
          <p:nvPr/>
        </p:nvSpPr>
        <p:spPr>
          <a:xfrm>
            <a:off x="4419600" y="1451263"/>
            <a:ext cx="4800600" cy="4339937"/>
          </a:xfrm>
          <a:prstGeom prst="rect">
            <a:avLst/>
          </a:prstGeom>
          <a:noFill/>
        </p:spPr>
        <p:txBody>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Font typeface="Arial" panose="020B0604020202020204" pitchFamily="34" charset="0"/>
              <a:buChar char="•"/>
            </a:pPr>
            <a:r>
              <a:rPr lang="zh-CN" altLang="en-US" sz="2000" dirty="0">
                <a:solidFill>
                  <a:srgbClr val="0432FF"/>
                </a:solidFill>
                <a:latin typeface="KaiTi" panose="02010609060101010101" pitchFamily="49" charset="-122"/>
                <a:ea typeface="KaiTi" panose="02010609060101010101" pitchFamily="49" charset="-122"/>
                <a:cs typeface="Calibri" panose="020F0502020204030204" pitchFamily="34" charset="0"/>
              </a:rPr>
              <a:t>评价文章带有一定的主观性。我仅以个人的一篇代表文章为实例进行阐述，并不意味这些写法就是最佳范本。不足的地方，欢迎批评指正！</a:t>
            </a:r>
            <a:endParaRPr lang="en-US" altLang="zh-CN" sz="2000" dirty="0">
              <a:solidFill>
                <a:srgbClr val="0432FF"/>
              </a:solidFill>
              <a:latin typeface="Calibri" panose="020F0502020204030204" pitchFamily="34" charset="0"/>
              <a:cs typeface="Calibri" panose="020F0502020204030204" pitchFamily="34" charset="0"/>
            </a:endParaRPr>
          </a:p>
          <a:p>
            <a:pPr>
              <a:buFont typeface="Arial" panose="020B0604020202020204" pitchFamily="34" charset="0"/>
              <a:buChar char="•"/>
            </a:pPr>
            <a:endParaRPr lang="en-US" altLang="zh-CN" sz="2000" dirty="0">
              <a:latin typeface="Calibri" panose="020F0502020204030204" pitchFamily="34" charset="0"/>
              <a:cs typeface="Calibri" panose="020F0502020204030204" pitchFamily="34" charset="0"/>
            </a:endParaRPr>
          </a:p>
          <a:p>
            <a:pPr>
              <a:buFont typeface="Arial" panose="020B0604020202020204" pitchFamily="34" charset="0"/>
              <a:buChar char="•"/>
            </a:pPr>
            <a:r>
              <a:rPr lang="zh-CN" altLang="en-US" sz="2000" dirty="0">
                <a:latin typeface="Calibri" panose="020F0502020204030204" pitchFamily="34" charset="0"/>
                <a:cs typeface="Calibri" panose="020F0502020204030204" pitchFamily="34" charset="0"/>
              </a:rPr>
              <a:t>“</a:t>
            </a:r>
            <a:r>
              <a:rPr lang="en-US" altLang="zh-CN" sz="2000" dirty="0">
                <a:latin typeface="Calibri" panose="020F0502020204030204" pitchFamily="34" charset="0"/>
                <a:cs typeface="Calibri" panose="020F0502020204030204" pitchFamily="34" charset="0"/>
              </a:rPr>
              <a:t>A</a:t>
            </a:r>
            <a:r>
              <a:rPr lang="en-US" sz="2000" dirty="0">
                <a:latin typeface="Calibri" panose="020F0502020204030204" pitchFamily="34" charset="0"/>
                <a:cs typeface="Calibri" panose="020F0502020204030204" pitchFamily="34" charset="0"/>
              </a:rPr>
              <a:t>lignment of the Alpha Magnetic Spectrometer (AMS)</a:t>
            </a:r>
            <a:r>
              <a:rPr lang="zh-CN" altLang="en-US" sz="2000" dirty="0">
                <a:latin typeface="Calibri" panose="020F0502020204030204" pitchFamily="34" charset="0"/>
                <a:cs typeface="Calibri" panose="020F0502020204030204" pitchFamily="34" charset="0"/>
              </a:rPr>
              <a:t> </a:t>
            </a:r>
            <a:r>
              <a:rPr lang="en-US" sz="2000" dirty="0">
                <a:latin typeface="Calibri" panose="020F0502020204030204" pitchFamily="34" charset="0"/>
                <a:cs typeface="Calibri" panose="020F0502020204030204" pitchFamily="34" charset="0"/>
              </a:rPr>
              <a:t>in space, </a:t>
            </a:r>
            <a:r>
              <a:rPr lang="en-US" sz="2000" i="1" dirty="0">
                <a:latin typeface="Calibri" panose="020F0502020204030204" pitchFamily="34" charset="0"/>
                <a:cs typeface="Calibri" panose="020F0502020204030204" pitchFamily="34" charset="0"/>
              </a:rPr>
              <a:t>Eur. Phys. J. C </a:t>
            </a:r>
            <a:r>
              <a:rPr lang="en-US" sz="2000" b="1" dirty="0">
                <a:latin typeface="Calibri" panose="020F0502020204030204" pitchFamily="34" charset="0"/>
                <a:cs typeface="Calibri" panose="020F0502020204030204" pitchFamily="34" charset="0"/>
              </a:rPr>
              <a:t>83</a:t>
            </a:r>
            <a:r>
              <a:rPr lang="en-US" sz="2000" dirty="0">
                <a:latin typeface="Calibri" panose="020F0502020204030204" pitchFamily="34" charset="0"/>
                <a:cs typeface="Calibri" panose="020F0502020204030204" pitchFamily="34" charset="0"/>
              </a:rPr>
              <a:t>, 245 (2023)</a:t>
            </a:r>
            <a:r>
              <a:rPr lang="zh-CN" altLang="en-US" sz="2000" dirty="0">
                <a:latin typeface="Calibri" panose="020F0502020204030204" pitchFamily="34" charset="0"/>
                <a:cs typeface="Calibri" panose="020F0502020204030204" pitchFamily="34" charset="0"/>
              </a:rPr>
              <a:t>”</a:t>
            </a:r>
            <a:r>
              <a:rPr lang="zh-CN" altLang="en-US" sz="2000" dirty="0">
                <a:latin typeface="KaiTi" panose="02010609060101010101" pitchFamily="49" charset="-122"/>
                <a:ea typeface="KaiTi" panose="02010609060101010101" pitchFamily="49" charset="-122"/>
                <a:cs typeface="Calibri" panose="020F0502020204030204" pitchFamily="34" charset="0"/>
              </a:rPr>
              <a:t>是我在离开麻省理工学院（</a:t>
            </a:r>
            <a:r>
              <a:rPr lang="en-US" altLang="zh-CN" sz="2000" dirty="0">
                <a:latin typeface="Calibri" panose="020F0502020204030204" pitchFamily="34" charset="0"/>
                <a:ea typeface="KaiTi" panose="02010609060101010101" pitchFamily="49" charset="-122"/>
                <a:cs typeface="Calibri" panose="020F0502020204030204" pitchFamily="34" charset="0"/>
              </a:rPr>
              <a:t>MIT</a:t>
            </a:r>
            <a:r>
              <a:rPr lang="zh-CN" altLang="en-US" sz="2000" dirty="0">
                <a:latin typeface="KaiTi" panose="02010609060101010101" pitchFamily="49" charset="-122"/>
                <a:ea typeface="KaiTi" panose="02010609060101010101" pitchFamily="49" charset="-122"/>
                <a:cs typeface="Calibri" panose="020F0502020204030204" pitchFamily="34" charset="0"/>
              </a:rPr>
              <a:t>）之前发表的最后一篇探测器技术性文章。这篇文章专业技术性强、文章也比较长（近</a:t>
            </a:r>
            <a:r>
              <a:rPr lang="en-US" altLang="zh-CN" sz="2000" dirty="0">
                <a:latin typeface="KaiTi" panose="02010609060101010101" pitchFamily="49" charset="-122"/>
                <a:ea typeface="KaiTi" panose="02010609060101010101" pitchFamily="49" charset="-122"/>
                <a:cs typeface="Calibri" panose="020F0502020204030204" pitchFamily="34" charset="0"/>
              </a:rPr>
              <a:t>30</a:t>
            </a:r>
            <a:r>
              <a:rPr lang="zh-CN" altLang="en-US" sz="2000" dirty="0">
                <a:latin typeface="KaiTi" panose="02010609060101010101" pitchFamily="49" charset="-122"/>
                <a:ea typeface="KaiTi" panose="02010609060101010101" pitchFamily="49" charset="-122"/>
                <a:cs typeface="Calibri" panose="020F0502020204030204" pitchFamily="34" charset="0"/>
              </a:rPr>
              <a:t>页），详细介绍了本人开发的</a:t>
            </a:r>
            <a:r>
              <a:rPr lang="en-US" altLang="zh-CN" sz="2000" dirty="0">
                <a:latin typeface="Calibri" panose="020F0502020204030204" pitchFamily="34" charset="0"/>
                <a:ea typeface="KaiTi" panose="02010609060101010101" pitchFamily="49" charset="-122"/>
                <a:cs typeface="Calibri" panose="020F0502020204030204" pitchFamily="34" charset="0"/>
              </a:rPr>
              <a:t>AMS</a:t>
            </a:r>
            <a:r>
              <a:rPr lang="zh-CN" altLang="en-US" sz="2000" dirty="0">
                <a:latin typeface="KaiTi" panose="02010609060101010101" pitchFamily="49" charset="-122"/>
                <a:ea typeface="KaiTi" panose="02010609060101010101" pitchFamily="49" charset="-122"/>
                <a:cs typeface="Calibri" panose="020F0502020204030204" pitchFamily="34" charset="0"/>
              </a:rPr>
              <a:t>（阿尔法磁谱仪）探测器新的准直方法。该文章比较符合今天的讲解实例。</a:t>
            </a:r>
            <a:endParaRPr lang="en-US" altLang="zh-CN" sz="2000" dirty="0">
              <a:latin typeface="KaiTi" panose="02010609060101010101" pitchFamily="49" charset="-122"/>
              <a:ea typeface="KaiTi" panose="02010609060101010101" pitchFamily="49" charset="-122"/>
              <a:cs typeface="Calibri" panose="020F0502020204030204" pitchFamily="34" charset="0"/>
            </a:endParaRPr>
          </a:p>
        </p:txBody>
      </p:sp>
      <p:sp>
        <p:nvSpPr>
          <p:cNvPr id="49" name="TextBox 48">
            <a:extLst>
              <a:ext uri="{FF2B5EF4-FFF2-40B4-BE49-F238E27FC236}">
                <a16:creationId xmlns:a16="http://schemas.microsoft.com/office/drawing/2014/main" id="{A97C2372-7E6A-BAFA-E930-88FABD977E1B}"/>
              </a:ext>
            </a:extLst>
          </p:cNvPr>
          <p:cNvSpPr txBox="1"/>
          <p:nvPr/>
        </p:nvSpPr>
        <p:spPr>
          <a:xfrm>
            <a:off x="12409714" y="13193486"/>
            <a:ext cx="184731" cy="461665"/>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2160418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0EF371-F031-A045-DC7F-43DC5ED088B6}"/>
            </a:ext>
          </a:extLst>
        </p:cNvPr>
        <p:cNvGrpSpPr/>
        <p:nvPr/>
      </p:nvGrpSpPr>
      <p:grpSpPr>
        <a:xfrm>
          <a:off x="0" y="0"/>
          <a:ext cx="0" cy="0"/>
          <a:chOff x="0" y="0"/>
          <a:chExt cx="0" cy="0"/>
        </a:xfrm>
      </p:grpSpPr>
      <p:pic>
        <p:nvPicPr>
          <p:cNvPr id="13" name="Picture 12">
            <a:extLst>
              <a:ext uri="{FF2B5EF4-FFF2-40B4-BE49-F238E27FC236}">
                <a16:creationId xmlns:a16="http://schemas.microsoft.com/office/drawing/2014/main" id="{6DD2C7FA-9D4A-0187-8638-1617FF95333E}"/>
              </a:ext>
            </a:extLst>
          </p:cNvPr>
          <p:cNvPicPr>
            <a:picLocks noChangeAspect="1"/>
          </p:cNvPicPr>
          <p:nvPr/>
        </p:nvPicPr>
        <p:blipFill>
          <a:blip r:embed="rId3"/>
          <a:srcRect t="7851"/>
          <a:stretch>
            <a:fillRect/>
          </a:stretch>
        </p:blipFill>
        <p:spPr>
          <a:xfrm>
            <a:off x="838200" y="988681"/>
            <a:ext cx="8001000" cy="2116295"/>
          </a:xfrm>
          <a:prstGeom prst="rect">
            <a:avLst/>
          </a:prstGeom>
        </p:spPr>
      </p:pic>
      <p:sp>
        <p:nvSpPr>
          <p:cNvPr id="6" name="Rectangle 1">
            <a:extLst>
              <a:ext uri="{FF2B5EF4-FFF2-40B4-BE49-F238E27FC236}">
                <a16:creationId xmlns:a16="http://schemas.microsoft.com/office/drawing/2014/main" id="{F7CA6893-9B04-2636-4AF4-6C197FFDC062}"/>
              </a:ext>
            </a:extLst>
          </p:cNvPr>
          <p:cNvSpPr txBox="1">
            <a:spLocks noChangeArrowheads="1"/>
          </p:cNvSpPr>
          <p:nvPr/>
        </p:nvSpPr>
        <p:spPr>
          <a:xfrm>
            <a:off x="-180528" y="304800"/>
            <a:ext cx="9577064" cy="504056"/>
          </a:xfrm>
          <a:prstGeom prst="rect">
            <a:avLst/>
          </a:prstGeom>
        </p:spPr>
        <p:txBody>
          <a:bodyPr/>
          <a:lstStyle>
            <a:lvl1pPr algn="l" rtl="0" eaLnBrk="0" fontAlgn="base" hangingPunct="0">
              <a:spcBef>
                <a:spcPct val="0"/>
              </a:spcBef>
              <a:spcAft>
                <a:spcPct val="0"/>
              </a:spcAft>
              <a:defRPr sz="2800">
                <a:solidFill>
                  <a:schemeClr val="tx1"/>
                </a:solidFill>
                <a:latin typeface="+mj-lt"/>
                <a:ea typeface="+mj-ea"/>
                <a:cs typeface="+mj-cs"/>
                <a:sym typeface="Helvetica Neue Light" charset="0"/>
              </a:defRPr>
            </a:lvl1pPr>
            <a:lvl2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2pPr>
            <a:lvl3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3pPr>
            <a:lvl4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4pPr>
            <a:lvl5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5pPr>
            <a:lvl6pPr marL="4572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6pPr>
            <a:lvl7pPr marL="9144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7pPr>
            <a:lvl8pPr marL="13716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8pPr>
            <a:lvl9pPr marL="18288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9pPr>
          </a:lstStyle>
          <a:p>
            <a:pPr algn="ctr" eaLnBrk="1" hangingPunct="1"/>
            <a:r>
              <a:rPr lang="en-US" sz="3600" b="1" dirty="0" err="1">
                <a:solidFill>
                  <a:srgbClr val="000090"/>
                </a:solidFill>
                <a:latin typeface="KaiTi" panose="02010609060101010101" pitchFamily="49" charset="-122"/>
                <a:ea typeface="KaiTi" panose="02010609060101010101" pitchFamily="49" charset="-122"/>
                <a:cs typeface="+mn-cs"/>
              </a:rPr>
              <a:t>科学文章撰写</a:t>
            </a:r>
            <a:r>
              <a:rPr lang="zh-CN" altLang="en-US" sz="3600" b="1" dirty="0">
                <a:solidFill>
                  <a:srgbClr val="000090"/>
                </a:solidFill>
                <a:latin typeface="KaiTi" panose="02010609060101010101" pitchFamily="49" charset="-122"/>
                <a:ea typeface="KaiTi" panose="02010609060101010101" pitchFamily="49" charset="-122"/>
                <a:cs typeface="+mn-cs"/>
              </a:rPr>
              <a:t>“</a:t>
            </a:r>
            <a:r>
              <a:rPr lang="en-US" sz="3600" b="1" dirty="0" err="1">
                <a:solidFill>
                  <a:srgbClr val="000090"/>
                </a:solidFill>
                <a:latin typeface="KaiTi" panose="02010609060101010101" pitchFamily="49" charset="-122"/>
                <a:ea typeface="KaiTi" panose="02010609060101010101" pitchFamily="49" charset="-122"/>
                <a:cs typeface="+mn-cs"/>
              </a:rPr>
              <a:t>标题</a:t>
            </a:r>
            <a:r>
              <a:rPr lang="zh-CN" altLang="en-US" sz="3600" b="1" dirty="0">
                <a:solidFill>
                  <a:srgbClr val="000090"/>
                </a:solidFill>
                <a:latin typeface="KaiTi" panose="02010609060101010101" pitchFamily="49" charset="-122"/>
                <a:ea typeface="KaiTi" panose="02010609060101010101" pitchFamily="49" charset="-122"/>
                <a:cs typeface="+mn-cs"/>
              </a:rPr>
              <a:t>”</a:t>
            </a:r>
            <a:r>
              <a:rPr lang="en-US" sz="3600" b="1" dirty="0" err="1">
                <a:solidFill>
                  <a:srgbClr val="000090"/>
                </a:solidFill>
                <a:latin typeface="KaiTi" panose="02010609060101010101" pitchFamily="49" charset="-122"/>
                <a:ea typeface="KaiTi" panose="02010609060101010101" pitchFamily="49" charset="-122"/>
                <a:cs typeface="+mn-cs"/>
              </a:rPr>
              <a:t>和</a:t>
            </a:r>
            <a:r>
              <a:rPr lang="zh-CN" altLang="en-US" sz="3600" b="1" dirty="0">
                <a:solidFill>
                  <a:srgbClr val="000090"/>
                </a:solidFill>
                <a:latin typeface="KaiTi" panose="02010609060101010101" pitchFamily="49" charset="-122"/>
                <a:ea typeface="KaiTi" panose="02010609060101010101" pitchFamily="49" charset="-122"/>
                <a:cs typeface="+mn-cs"/>
              </a:rPr>
              <a:t>“</a:t>
            </a:r>
            <a:r>
              <a:rPr lang="en-US" sz="3600" b="1" dirty="0" err="1">
                <a:solidFill>
                  <a:srgbClr val="000090"/>
                </a:solidFill>
                <a:latin typeface="KaiTi" panose="02010609060101010101" pitchFamily="49" charset="-122"/>
                <a:ea typeface="KaiTi" panose="02010609060101010101" pitchFamily="49" charset="-122"/>
                <a:cs typeface="+mn-cs"/>
              </a:rPr>
              <a:t>摘要</a:t>
            </a:r>
            <a:r>
              <a:rPr lang="zh-CN" altLang="en-US" sz="3600" b="1" dirty="0">
                <a:solidFill>
                  <a:srgbClr val="000090"/>
                </a:solidFill>
                <a:latin typeface="KaiTi" panose="02010609060101010101" pitchFamily="49" charset="-122"/>
                <a:ea typeface="KaiTi" panose="02010609060101010101" pitchFamily="49" charset="-122"/>
                <a:cs typeface="+mn-cs"/>
              </a:rPr>
              <a:t>”</a:t>
            </a:r>
            <a:endParaRPr lang="en-US" sz="3600" b="1" dirty="0">
              <a:solidFill>
                <a:srgbClr val="000090"/>
              </a:solidFill>
              <a:latin typeface="KaiTi" panose="02010609060101010101" pitchFamily="49" charset="-122"/>
              <a:ea typeface="KaiTi" panose="02010609060101010101" pitchFamily="49" charset="-122"/>
              <a:cs typeface="+mn-cs"/>
            </a:endParaRPr>
          </a:p>
        </p:txBody>
      </p:sp>
      <p:sp>
        <p:nvSpPr>
          <p:cNvPr id="7" name="灯片编号占位符 6">
            <a:extLst>
              <a:ext uri="{FF2B5EF4-FFF2-40B4-BE49-F238E27FC236}">
                <a16:creationId xmlns:a16="http://schemas.microsoft.com/office/drawing/2014/main" id="{FAB41386-3D75-1D3A-4EE3-E09B4EE507CF}"/>
              </a:ext>
            </a:extLst>
          </p:cNvPr>
          <p:cNvSpPr>
            <a:spLocks noGrp="1"/>
          </p:cNvSpPr>
          <p:nvPr>
            <p:ph type="sldNum" sz="quarter" idx="12"/>
          </p:nvPr>
        </p:nvSpPr>
        <p:spPr/>
        <p:txBody>
          <a:bodyPr/>
          <a:lstStyle/>
          <a:p>
            <a:pPr>
              <a:defRPr/>
            </a:pPr>
            <a:fld id="{D01EE3DC-889D-CE4E-A95E-8CFA1A3DAD0A}" type="slidenum">
              <a:rPr lang="en-US" smtClean="0"/>
              <a:pPr>
                <a:defRPr/>
              </a:pPr>
              <a:t>5</a:t>
            </a:fld>
            <a:endParaRPr lang="en-US" dirty="0"/>
          </a:p>
        </p:txBody>
      </p:sp>
      <p:sp>
        <p:nvSpPr>
          <p:cNvPr id="8" name="TextBox 7">
            <a:extLst>
              <a:ext uri="{FF2B5EF4-FFF2-40B4-BE49-F238E27FC236}">
                <a16:creationId xmlns:a16="http://schemas.microsoft.com/office/drawing/2014/main" id="{796859EF-C660-737A-4850-4031B2C35C04}"/>
              </a:ext>
            </a:extLst>
          </p:cNvPr>
          <p:cNvSpPr txBox="1"/>
          <p:nvPr/>
        </p:nvSpPr>
        <p:spPr>
          <a:xfrm>
            <a:off x="9558338" y="0"/>
            <a:ext cx="184731" cy="461665"/>
          </a:xfrm>
          <a:prstGeom prst="rect">
            <a:avLst/>
          </a:prstGeom>
          <a:noFill/>
        </p:spPr>
        <p:txBody>
          <a:bodyPr wrap="none" rtlCol="0">
            <a:spAutoFit/>
          </a:bodyPr>
          <a:lstStyle/>
          <a:p>
            <a:endParaRPr lang="en-US" dirty="0"/>
          </a:p>
        </p:txBody>
      </p:sp>
      <p:sp>
        <p:nvSpPr>
          <p:cNvPr id="3" name="TextBox 2">
            <a:extLst>
              <a:ext uri="{FF2B5EF4-FFF2-40B4-BE49-F238E27FC236}">
                <a16:creationId xmlns:a16="http://schemas.microsoft.com/office/drawing/2014/main" id="{00034CE5-43CF-1DF1-9799-C5D2624EE796}"/>
              </a:ext>
            </a:extLst>
          </p:cNvPr>
          <p:cNvSpPr txBox="1"/>
          <p:nvPr/>
        </p:nvSpPr>
        <p:spPr>
          <a:xfrm>
            <a:off x="-3605645" y="-758536"/>
            <a:ext cx="184731" cy="461665"/>
          </a:xfrm>
          <a:prstGeom prst="rect">
            <a:avLst/>
          </a:prstGeom>
          <a:noFill/>
        </p:spPr>
        <p:txBody>
          <a:bodyPr wrap="none" rtlCol="0">
            <a:spAutoFit/>
          </a:bodyPr>
          <a:lstStyle/>
          <a:p>
            <a:endParaRPr lang="en-US" dirty="0"/>
          </a:p>
        </p:txBody>
      </p:sp>
      <p:sp>
        <p:nvSpPr>
          <p:cNvPr id="4" name="TextBox 3">
            <a:extLst>
              <a:ext uri="{FF2B5EF4-FFF2-40B4-BE49-F238E27FC236}">
                <a16:creationId xmlns:a16="http://schemas.microsoft.com/office/drawing/2014/main" id="{20F8772D-4F55-C63A-6BD4-2DA651F50916}"/>
              </a:ext>
            </a:extLst>
          </p:cNvPr>
          <p:cNvSpPr txBox="1"/>
          <p:nvPr/>
        </p:nvSpPr>
        <p:spPr>
          <a:xfrm>
            <a:off x="9258300" y="2784764"/>
            <a:ext cx="184731" cy="461665"/>
          </a:xfrm>
          <a:prstGeom prst="rect">
            <a:avLst/>
          </a:prstGeom>
          <a:noFill/>
        </p:spPr>
        <p:txBody>
          <a:bodyPr wrap="none" rtlCol="0">
            <a:spAutoFit/>
          </a:bodyPr>
          <a:lstStyle/>
          <a:p>
            <a:endParaRPr lang="en-US" dirty="0"/>
          </a:p>
        </p:txBody>
      </p:sp>
      <p:sp>
        <p:nvSpPr>
          <p:cNvPr id="9" name="TextBox 8">
            <a:extLst>
              <a:ext uri="{FF2B5EF4-FFF2-40B4-BE49-F238E27FC236}">
                <a16:creationId xmlns:a16="http://schemas.microsoft.com/office/drawing/2014/main" id="{C4359E99-E73D-F9C1-5212-0EEE62C3FF98}"/>
              </a:ext>
            </a:extLst>
          </p:cNvPr>
          <p:cNvSpPr txBox="1"/>
          <p:nvPr/>
        </p:nvSpPr>
        <p:spPr>
          <a:xfrm>
            <a:off x="2722418" y="7003473"/>
            <a:ext cx="184731" cy="461665"/>
          </a:xfrm>
          <a:prstGeom prst="rect">
            <a:avLst/>
          </a:prstGeom>
          <a:noFill/>
        </p:spPr>
        <p:txBody>
          <a:bodyPr wrap="none" rtlCol="0">
            <a:spAutoFit/>
          </a:bodyPr>
          <a:lstStyle/>
          <a:p>
            <a:endParaRPr lang="en-US" dirty="0"/>
          </a:p>
        </p:txBody>
      </p:sp>
      <p:sp>
        <p:nvSpPr>
          <p:cNvPr id="14" name="Content Placeholder 2">
            <a:extLst>
              <a:ext uri="{FF2B5EF4-FFF2-40B4-BE49-F238E27FC236}">
                <a16:creationId xmlns:a16="http://schemas.microsoft.com/office/drawing/2014/main" id="{24B0044F-817F-12E4-C44F-4B9BF5E98C95}"/>
              </a:ext>
            </a:extLst>
          </p:cNvPr>
          <p:cNvSpPr txBox="1">
            <a:spLocks/>
          </p:cNvSpPr>
          <p:nvPr/>
        </p:nvSpPr>
        <p:spPr>
          <a:xfrm>
            <a:off x="-48461" y="2971800"/>
            <a:ext cx="8354261" cy="3679821"/>
          </a:xfrm>
          <a:prstGeom prst="rect">
            <a:avLst/>
          </a:prstGeom>
          <a:noFill/>
        </p:spPr>
        <p:txBody>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altLang="zh-CN" sz="2000" dirty="0">
              <a:latin typeface="KaiTi" panose="02010609060101010101" pitchFamily="49" charset="-122"/>
              <a:ea typeface="KaiTi" panose="02010609060101010101" pitchFamily="49" charset="-122"/>
              <a:cs typeface="Calibri" panose="020F0502020204030204" pitchFamily="34" charset="0"/>
            </a:endParaRPr>
          </a:p>
          <a:p>
            <a:r>
              <a:rPr lang="zh-CN" altLang="en-US" sz="1800" dirty="0">
                <a:latin typeface="KaiTi" panose="02010609060101010101" pitchFamily="49" charset="-122"/>
                <a:ea typeface="KaiTi" panose="02010609060101010101" pitchFamily="49" charset="-122"/>
                <a:cs typeface="Calibri" panose="020F0502020204030204" pitchFamily="34" charset="0"/>
              </a:rPr>
              <a:t>摘要：</a:t>
            </a:r>
            <a:r>
              <a:rPr lang="en-US" sz="1800" u="sng" dirty="0">
                <a:solidFill>
                  <a:srgbClr val="0432FF"/>
                </a:solidFill>
              </a:rPr>
              <a:t>The Alpha Magnetic Spectrometer (AMS)</a:t>
            </a:r>
            <a:r>
              <a:rPr lang="en-US" sz="1800" dirty="0">
                <a:solidFill>
                  <a:srgbClr val="0432FF"/>
                </a:solidFill>
              </a:rPr>
              <a:t> is a</a:t>
            </a:r>
            <a:r>
              <a:rPr lang="zh-CN" altLang="en-US" sz="1800" dirty="0">
                <a:solidFill>
                  <a:srgbClr val="0432FF"/>
                </a:solidFill>
              </a:rPr>
              <a:t> </a:t>
            </a:r>
            <a:r>
              <a:rPr lang="en-US" sz="1800" dirty="0">
                <a:solidFill>
                  <a:srgbClr val="0432FF"/>
                </a:solidFill>
              </a:rPr>
              <a:t>precision particle physics detector operating at an altitude of</a:t>
            </a:r>
            <a:r>
              <a:rPr lang="zh-CN" altLang="en-US" sz="1800" dirty="0">
                <a:solidFill>
                  <a:srgbClr val="0432FF"/>
                </a:solidFill>
              </a:rPr>
              <a:t> </a:t>
            </a:r>
            <a:r>
              <a:rPr lang="en-US" sz="1800" dirty="0">
                <a:solidFill>
                  <a:srgbClr val="0432FF"/>
                </a:solidFill>
              </a:rPr>
              <a:t>∼410 km aboard the International Space Station. </a:t>
            </a:r>
            <a:r>
              <a:rPr lang="en-US" sz="1800" u="sng" dirty="0">
                <a:solidFill>
                  <a:srgbClr val="0432FF"/>
                </a:solidFill>
              </a:rPr>
              <a:t>The AMS</a:t>
            </a:r>
            <a:r>
              <a:rPr lang="zh-CN" altLang="en-US" sz="1800" u="sng" dirty="0">
                <a:solidFill>
                  <a:srgbClr val="0432FF"/>
                </a:solidFill>
              </a:rPr>
              <a:t> </a:t>
            </a:r>
            <a:r>
              <a:rPr lang="en-US" sz="1800" u="sng" dirty="0">
                <a:solidFill>
                  <a:srgbClr val="0432FF"/>
                </a:solidFill>
              </a:rPr>
              <a:t>silicon tracker</a:t>
            </a:r>
            <a:r>
              <a:rPr lang="en-US" sz="1800" dirty="0">
                <a:solidFill>
                  <a:srgbClr val="0432FF"/>
                </a:solidFill>
              </a:rPr>
              <a:t>, together with the permanent magnet, </a:t>
            </a:r>
            <a:r>
              <a:rPr lang="en-US" sz="1800" u="sng" dirty="0">
                <a:solidFill>
                  <a:srgbClr val="0432FF"/>
                </a:solidFill>
              </a:rPr>
              <a:t>measures the rigidity</a:t>
            </a:r>
            <a:r>
              <a:rPr lang="en-US" sz="1800" dirty="0">
                <a:solidFill>
                  <a:srgbClr val="0432FF"/>
                </a:solidFill>
              </a:rPr>
              <a:t> (momentum/charge) of cosmic rays in the</a:t>
            </a:r>
            <a:r>
              <a:rPr lang="zh-CN" altLang="en-US" sz="1800" dirty="0">
                <a:solidFill>
                  <a:srgbClr val="0432FF"/>
                </a:solidFill>
              </a:rPr>
              <a:t> </a:t>
            </a:r>
            <a:r>
              <a:rPr lang="en-US" sz="1800" dirty="0">
                <a:solidFill>
                  <a:srgbClr val="0432FF"/>
                </a:solidFill>
              </a:rPr>
              <a:t>range from ∼0.5 GV to several TV. </a:t>
            </a:r>
            <a:r>
              <a:rPr lang="en-US" sz="1800" u="sng" dirty="0">
                <a:solidFill>
                  <a:srgbClr val="0432FF"/>
                </a:solidFill>
              </a:rPr>
              <a:t>In order to have accurate rigidity measurements</a:t>
            </a:r>
            <a:r>
              <a:rPr lang="en-US" sz="1800" dirty="0">
                <a:solidFill>
                  <a:srgbClr val="0432FF"/>
                </a:solidFill>
              </a:rPr>
              <a:t>, the positions of more than </a:t>
            </a:r>
            <a:r>
              <a:rPr lang="en-US" sz="1800" u="sng" dirty="0">
                <a:solidFill>
                  <a:srgbClr val="0432FF"/>
                </a:solidFill>
              </a:rPr>
              <a:t>2000</a:t>
            </a:r>
            <a:r>
              <a:rPr lang="zh-CN" altLang="en-US" sz="1800" u="sng" dirty="0">
                <a:solidFill>
                  <a:srgbClr val="0432FF"/>
                </a:solidFill>
              </a:rPr>
              <a:t> </a:t>
            </a:r>
            <a:r>
              <a:rPr lang="en-US" sz="1800" u="sng" dirty="0">
                <a:solidFill>
                  <a:srgbClr val="0432FF"/>
                </a:solidFill>
              </a:rPr>
              <a:t>tracker modules </a:t>
            </a:r>
            <a:r>
              <a:rPr lang="en-US" sz="1800" dirty="0">
                <a:solidFill>
                  <a:srgbClr val="0432FF"/>
                </a:solidFill>
              </a:rPr>
              <a:t>have to be determined at the micron level </a:t>
            </a:r>
            <a:r>
              <a:rPr lang="en-US" sz="1800" u="sng" dirty="0">
                <a:solidFill>
                  <a:srgbClr val="0432FF"/>
                </a:solidFill>
              </a:rPr>
              <a:t>by</a:t>
            </a:r>
            <a:r>
              <a:rPr lang="zh-CN" altLang="en-US" sz="1800" u="sng" dirty="0">
                <a:solidFill>
                  <a:srgbClr val="0432FF"/>
                </a:solidFill>
              </a:rPr>
              <a:t> </a:t>
            </a:r>
            <a:r>
              <a:rPr lang="en-US" sz="1800" u="sng" dirty="0">
                <a:solidFill>
                  <a:srgbClr val="0432FF"/>
                </a:solidFill>
              </a:rPr>
              <a:t>an alignment procedure</a:t>
            </a:r>
            <a:r>
              <a:rPr lang="en-US" sz="1800" dirty="0">
                <a:solidFill>
                  <a:srgbClr val="0432FF"/>
                </a:solidFill>
              </a:rPr>
              <a:t>.</a:t>
            </a:r>
            <a:r>
              <a:rPr lang="en-US" sz="1800" dirty="0">
                <a:solidFill>
                  <a:srgbClr val="C00000"/>
                </a:solidFill>
              </a:rPr>
              <a:t> </a:t>
            </a:r>
            <a:r>
              <a:rPr lang="en-US" sz="1800" dirty="0">
                <a:solidFill>
                  <a:schemeClr val="accent6">
                    <a:lumMod val="50000"/>
                  </a:schemeClr>
                </a:solidFill>
              </a:rPr>
              <a:t>The tracker was </a:t>
            </a:r>
            <a:r>
              <a:rPr lang="en-US" sz="1800" u="sng" dirty="0">
                <a:solidFill>
                  <a:schemeClr val="accent6">
                    <a:lumMod val="50000"/>
                  </a:schemeClr>
                </a:solidFill>
              </a:rPr>
              <a:t>first aligned using</a:t>
            </a:r>
            <a:r>
              <a:rPr lang="zh-CN" altLang="en-US" sz="1800" u="sng" dirty="0">
                <a:solidFill>
                  <a:schemeClr val="accent6">
                    <a:lumMod val="50000"/>
                  </a:schemeClr>
                </a:solidFill>
              </a:rPr>
              <a:t> </a:t>
            </a:r>
            <a:r>
              <a:rPr lang="en-US" sz="1800" u="sng" dirty="0">
                <a:solidFill>
                  <a:schemeClr val="accent6">
                    <a:lumMod val="50000"/>
                  </a:schemeClr>
                </a:solidFill>
              </a:rPr>
              <a:t>the 400 GeV/c proton test beam </a:t>
            </a:r>
            <a:r>
              <a:rPr lang="en-US" sz="1800" dirty="0">
                <a:solidFill>
                  <a:schemeClr val="accent6">
                    <a:lumMod val="50000"/>
                  </a:schemeClr>
                </a:solidFill>
              </a:rPr>
              <a:t>at CERN and </a:t>
            </a:r>
            <a:r>
              <a:rPr lang="en-US" sz="1800" u="sng" dirty="0">
                <a:solidFill>
                  <a:schemeClr val="accent6">
                    <a:lumMod val="50000"/>
                  </a:schemeClr>
                </a:solidFill>
              </a:rPr>
              <a:t>then re-aligned</a:t>
            </a:r>
            <a:r>
              <a:rPr lang="zh-CN" altLang="en-US" sz="1800" u="sng" dirty="0">
                <a:solidFill>
                  <a:schemeClr val="accent6">
                    <a:lumMod val="50000"/>
                  </a:schemeClr>
                </a:solidFill>
              </a:rPr>
              <a:t> </a:t>
            </a:r>
            <a:r>
              <a:rPr lang="en-US" sz="1800" u="sng" dirty="0">
                <a:solidFill>
                  <a:schemeClr val="accent6">
                    <a:lumMod val="50000"/>
                  </a:schemeClr>
                </a:solidFill>
              </a:rPr>
              <a:t>using cosmic-ray events </a:t>
            </a:r>
            <a:r>
              <a:rPr lang="en-US" sz="1800" dirty="0">
                <a:solidFill>
                  <a:schemeClr val="accent6">
                    <a:lumMod val="50000"/>
                  </a:schemeClr>
                </a:solidFill>
              </a:rPr>
              <a:t>after being launched into space. </a:t>
            </a:r>
            <a:r>
              <a:rPr lang="en-US" sz="1800" u="sng" dirty="0">
                <a:solidFill>
                  <a:schemeClr val="accent3">
                    <a:lumMod val="50000"/>
                  </a:schemeClr>
                </a:solidFill>
              </a:rPr>
              <a:t>A</a:t>
            </a:r>
            <a:r>
              <a:rPr lang="zh-CN" altLang="en-US" sz="1800" u="sng" dirty="0">
                <a:solidFill>
                  <a:schemeClr val="accent3">
                    <a:lumMod val="50000"/>
                  </a:schemeClr>
                </a:solidFill>
              </a:rPr>
              <a:t> </a:t>
            </a:r>
            <a:r>
              <a:rPr lang="en-US" sz="1800" u="sng" dirty="0">
                <a:solidFill>
                  <a:schemeClr val="accent3">
                    <a:lumMod val="50000"/>
                  </a:schemeClr>
                </a:solidFill>
              </a:rPr>
              <a:t>unique method to align the permanent magnetic spectrometer</a:t>
            </a:r>
            <a:r>
              <a:rPr lang="zh-CN" altLang="en-US" sz="1800" u="sng" dirty="0">
                <a:solidFill>
                  <a:schemeClr val="accent3">
                    <a:lumMod val="50000"/>
                  </a:schemeClr>
                </a:solidFill>
              </a:rPr>
              <a:t> </a:t>
            </a:r>
            <a:r>
              <a:rPr lang="en-US" sz="1800" u="sng" dirty="0">
                <a:solidFill>
                  <a:schemeClr val="accent3">
                    <a:lumMod val="50000"/>
                  </a:schemeClr>
                </a:solidFill>
              </a:rPr>
              <a:t>for a space experiment</a:t>
            </a:r>
            <a:r>
              <a:rPr lang="en-US" sz="1800" dirty="0">
                <a:solidFill>
                  <a:schemeClr val="accent3">
                    <a:lumMod val="50000"/>
                  </a:schemeClr>
                </a:solidFill>
              </a:rPr>
              <a:t> is presented. The </a:t>
            </a:r>
            <a:r>
              <a:rPr lang="en-US" sz="1800" u="sng" dirty="0">
                <a:solidFill>
                  <a:schemeClr val="accent3">
                    <a:lumMod val="50000"/>
                  </a:schemeClr>
                </a:solidFill>
              </a:rPr>
              <a:t>developed underlying mathematical algorithm</a:t>
            </a:r>
            <a:r>
              <a:rPr lang="en-US" sz="1800" dirty="0">
                <a:solidFill>
                  <a:schemeClr val="accent3">
                    <a:lumMod val="50000"/>
                  </a:schemeClr>
                </a:solidFill>
              </a:rPr>
              <a:t> is discussed in detail.</a:t>
            </a:r>
          </a:p>
        </p:txBody>
      </p:sp>
      <p:cxnSp>
        <p:nvCxnSpPr>
          <p:cNvPr id="17" name="Straight Connector 16">
            <a:extLst>
              <a:ext uri="{FF2B5EF4-FFF2-40B4-BE49-F238E27FC236}">
                <a16:creationId xmlns:a16="http://schemas.microsoft.com/office/drawing/2014/main" id="{FA8770E7-ADCE-3CC7-80A6-FB0C6497222F}"/>
              </a:ext>
            </a:extLst>
          </p:cNvPr>
          <p:cNvCxnSpPr>
            <a:cxnSpLocks/>
          </p:cNvCxnSpPr>
          <p:nvPr/>
        </p:nvCxnSpPr>
        <p:spPr>
          <a:xfrm flipV="1">
            <a:off x="6126847" y="2440170"/>
            <a:ext cx="0" cy="223109"/>
          </a:xfrm>
          <a:prstGeom prst="line">
            <a:avLst/>
          </a:prstGeom>
          <a:ln>
            <a:solidFill>
              <a:srgbClr val="C00000"/>
            </a:solidFill>
            <a:tailEnd type="arrow"/>
          </a:ln>
          <a:effectLst/>
        </p:spPr>
        <p:style>
          <a:lnRef idx="2">
            <a:schemeClr val="accent1"/>
          </a:lnRef>
          <a:fillRef idx="0">
            <a:schemeClr val="accent1"/>
          </a:fillRef>
          <a:effectRef idx="1">
            <a:schemeClr val="accent1"/>
          </a:effectRef>
          <a:fontRef idx="minor">
            <a:schemeClr val="tx1"/>
          </a:fontRef>
        </p:style>
      </p:cxnSp>
      <p:sp>
        <p:nvSpPr>
          <p:cNvPr id="20" name="TextBox 19">
            <a:extLst>
              <a:ext uri="{FF2B5EF4-FFF2-40B4-BE49-F238E27FC236}">
                <a16:creationId xmlns:a16="http://schemas.microsoft.com/office/drawing/2014/main" id="{77EAFE3F-F742-E1EF-8C29-7C727512E029}"/>
              </a:ext>
            </a:extLst>
          </p:cNvPr>
          <p:cNvSpPr txBox="1"/>
          <p:nvPr/>
        </p:nvSpPr>
        <p:spPr>
          <a:xfrm>
            <a:off x="5405896" y="2615183"/>
            <a:ext cx="1524000" cy="384721"/>
          </a:xfrm>
          <a:prstGeom prst="rect">
            <a:avLst/>
          </a:prstGeom>
          <a:noFill/>
        </p:spPr>
        <p:txBody>
          <a:bodyPr wrap="square" rtlCol="0">
            <a:spAutoFit/>
          </a:bodyPr>
          <a:lstStyle/>
          <a:p>
            <a:r>
              <a:rPr lang="en-US" sz="1900" dirty="0" err="1">
                <a:solidFill>
                  <a:srgbClr val="C00000"/>
                </a:solidFill>
                <a:latin typeface="KaiTi" panose="02010609060101010101" pitchFamily="49" charset="-122"/>
                <a:ea typeface="KaiTi" panose="02010609060101010101" pitchFamily="49" charset="-122"/>
              </a:rPr>
              <a:t>便于检索</a:t>
            </a:r>
            <a:endParaRPr lang="en-US" sz="1900" dirty="0">
              <a:solidFill>
                <a:srgbClr val="C00000"/>
              </a:solidFill>
              <a:latin typeface="KaiTi" panose="02010609060101010101" pitchFamily="49" charset="-122"/>
              <a:ea typeface="KaiTi" panose="02010609060101010101" pitchFamily="49" charset="-122"/>
            </a:endParaRPr>
          </a:p>
        </p:txBody>
      </p:sp>
      <p:sp>
        <p:nvSpPr>
          <p:cNvPr id="22" name="TextBox 21">
            <a:extLst>
              <a:ext uri="{FF2B5EF4-FFF2-40B4-BE49-F238E27FC236}">
                <a16:creationId xmlns:a16="http://schemas.microsoft.com/office/drawing/2014/main" id="{E73978AA-1FCD-19FA-1178-4498BE783768}"/>
              </a:ext>
            </a:extLst>
          </p:cNvPr>
          <p:cNvSpPr txBox="1"/>
          <p:nvPr/>
        </p:nvSpPr>
        <p:spPr>
          <a:xfrm>
            <a:off x="5955135" y="2719789"/>
            <a:ext cx="2731665" cy="677108"/>
          </a:xfrm>
          <a:prstGeom prst="rect">
            <a:avLst/>
          </a:prstGeom>
          <a:noFill/>
        </p:spPr>
        <p:txBody>
          <a:bodyPr wrap="square" rtlCol="0">
            <a:spAutoFit/>
          </a:bodyPr>
          <a:lstStyle/>
          <a:p>
            <a:pPr algn="ctr"/>
            <a:r>
              <a:rPr lang="en-US" sz="1900" dirty="0" err="1">
                <a:solidFill>
                  <a:srgbClr val="C00000"/>
                </a:solidFill>
                <a:latin typeface="KaiTi" panose="02010609060101010101" pitchFamily="49" charset="-122"/>
                <a:ea typeface="KaiTi" panose="02010609060101010101" pitchFamily="49" charset="-122"/>
              </a:rPr>
              <a:t>加强区别度</a:t>
            </a:r>
            <a:endParaRPr lang="en-US" sz="1900" dirty="0">
              <a:solidFill>
                <a:srgbClr val="C00000"/>
              </a:solidFill>
              <a:latin typeface="KaiTi" panose="02010609060101010101" pitchFamily="49" charset="-122"/>
              <a:ea typeface="KaiTi" panose="02010609060101010101" pitchFamily="49" charset="-122"/>
            </a:endParaRPr>
          </a:p>
          <a:p>
            <a:pPr algn="ctr"/>
            <a:r>
              <a:rPr lang="zh-CN" altLang="en-US" sz="1800" dirty="0">
                <a:solidFill>
                  <a:srgbClr val="C00000"/>
                </a:solidFill>
                <a:latin typeface="KaiTi" panose="02010609060101010101" pitchFamily="49" charset="-122"/>
                <a:ea typeface="KaiTi" panose="02010609060101010101" pitchFamily="49" charset="-122"/>
              </a:rPr>
              <a:t>（之前实验均在地面实现）</a:t>
            </a:r>
            <a:endParaRPr lang="en-US" sz="1800" dirty="0">
              <a:solidFill>
                <a:srgbClr val="C00000"/>
              </a:solidFill>
              <a:latin typeface="KaiTi" panose="02010609060101010101" pitchFamily="49" charset="-122"/>
              <a:ea typeface="KaiTi" panose="02010609060101010101" pitchFamily="49" charset="-122"/>
            </a:endParaRPr>
          </a:p>
        </p:txBody>
      </p:sp>
      <p:cxnSp>
        <p:nvCxnSpPr>
          <p:cNvPr id="30" name="Straight Connector 29">
            <a:extLst>
              <a:ext uri="{FF2B5EF4-FFF2-40B4-BE49-F238E27FC236}">
                <a16:creationId xmlns:a16="http://schemas.microsoft.com/office/drawing/2014/main" id="{C8070666-EDB6-8111-EE7C-38C0DF7A316A}"/>
              </a:ext>
            </a:extLst>
          </p:cNvPr>
          <p:cNvCxnSpPr>
            <a:cxnSpLocks/>
          </p:cNvCxnSpPr>
          <p:nvPr/>
        </p:nvCxnSpPr>
        <p:spPr>
          <a:xfrm flipV="1">
            <a:off x="6995181" y="2432055"/>
            <a:ext cx="2884" cy="307156"/>
          </a:xfrm>
          <a:prstGeom prst="line">
            <a:avLst/>
          </a:prstGeom>
          <a:ln>
            <a:solidFill>
              <a:srgbClr val="C0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40" name="Straight Connector 39">
            <a:extLst>
              <a:ext uri="{FF2B5EF4-FFF2-40B4-BE49-F238E27FC236}">
                <a16:creationId xmlns:a16="http://schemas.microsoft.com/office/drawing/2014/main" id="{52063EF8-09BF-5BBA-B2D7-547F46F0695D}"/>
              </a:ext>
            </a:extLst>
          </p:cNvPr>
          <p:cNvCxnSpPr>
            <a:cxnSpLocks/>
          </p:cNvCxnSpPr>
          <p:nvPr/>
        </p:nvCxnSpPr>
        <p:spPr>
          <a:xfrm>
            <a:off x="5955135" y="2393955"/>
            <a:ext cx="521865" cy="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44" name="Straight Connector 43">
            <a:extLst>
              <a:ext uri="{FF2B5EF4-FFF2-40B4-BE49-F238E27FC236}">
                <a16:creationId xmlns:a16="http://schemas.microsoft.com/office/drawing/2014/main" id="{CA5863B3-7720-7371-D70F-D92218397CD0}"/>
              </a:ext>
            </a:extLst>
          </p:cNvPr>
          <p:cNvCxnSpPr>
            <a:cxnSpLocks/>
          </p:cNvCxnSpPr>
          <p:nvPr/>
        </p:nvCxnSpPr>
        <p:spPr>
          <a:xfrm>
            <a:off x="6547541" y="2393955"/>
            <a:ext cx="767659" cy="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sp>
        <p:nvSpPr>
          <p:cNvPr id="46" name="Content Placeholder 2">
            <a:extLst>
              <a:ext uri="{FF2B5EF4-FFF2-40B4-BE49-F238E27FC236}">
                <a16:creationId xmlns:a16="http://schemas.microsoft.com/office/drawing/2014/main" id="{E76DDC6D-C884-E465-F570-758F8E252EBE}"/>
              </a:ext>
            </a:extLst>
          </p:cNvPr>
          <p:cNvSpPr txBox="1">
            <a:spLocks/>
          </p:cNvSpPr>
          <p:nvPr/>
        </p:nvSpPr>
        <p:spPr>
          <a:xfrm>
            <a:off x="1240380" y="1757680"/>
            <a:ext cx="1198020" cy="384722"/>
          </a:xfrm>
          <a:prstGeom prst="rect">
            <a:avLst/>
          </a:prstGeom>
          <a:noFill/>
        </p:spPr>
        <p:txBody>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Font typeface="Arial" panose="020B0604020202020204" pitchFamily="34" charset="0"/>
              <a:buChar char="•"/>
            </a:pPr>
            <a:r>
              <a:rPr lang="zh-CN" altLang="en-US" sz="2000" dirty="0">
                <a:latin typeface="KaiTi" panose="02010609060101010101" pitchFamily="49" charset="-122"/>
                <a:ea typeface="KaiTi" panose="02010609060101010101" pitchFamily="49" charset="-122"/>
                <a:cs typeface="Calibri" panose="020F0502020204030204" pitchFamily="34" charset="0"/>
              </a:rPr>
              <a:t>标题</a:t>
            </a:r>
            <a:endParaRPr lang="en-US" altLang="zh-CN" sz="2000" dirty="0">
              <a:latin typeface="KaiTi" panose="02010609060101010101" pitchFamily="49" charset="-122"/>
              <a:ea typeface="KaiTi" panose="02010609060101010101" pitchFamily="49" charset="-122"/>
              <a:cs typeface="Calibri" panose="020F0502020204030204" pitchFamily="34" charset="0"/>
            </a:endParaRPr>
          </a:p>
        </p:txBody>
      </p:sp>
      <p:sp>
        <p:nvSpPr>
          <p:cNvPr id="49" name="TextBox 48">
            <a:extLst>
              <a:ext uri="{FF2B5EF4-FFF2-40B4-BE49-F238E27FC236}">
                <a16:creationId xmlns:a16="http://schemas.microsoft.com/office/drawing/2014/main" id="{63FCE844-6605-AF30-2930-79D567B367B0}"/>
              </a:ext>
            </a:extLst>
          </p:cNvPr>
          <p:cNvSpPr txBox="1"/>
          <p:nvPr/>
        </p:nvSpPr>
        <p:spPr>
          <a:xfrm>
            <a:off x="12409714" y="13193486"/>
            <a:ext cx="184731" cy="461665"/>
          </a:xfrm>
          <a:prstGeom prst="rect">
            <a:avLst/>
          </a:prstGeom>
          <a:noFill/>
        </p:spPr>
        <p:txBody>
          <a:bodyPr wrap="none" rtlCol="0">
            <a:spAutoFit/>
          </a:bodyPr>
          <a:lstStyle/>
          <a:p>
            <a:endParaRPr lang="en-US" dirty="0"/>
          </a:p>
        </p:txBody>
      </p:sp>
      <p:sp>
        <p:nvSpPr>
          <p:cNvPr id="19" name="Content Placeholder 2">
            <a:extLst>
              <a:ext uri="{FF2B5EF4-FFF2-40B4-BE49-F238E27FC236}">
                <a16:creationId xmlns:a16="http://schemas.microsoft.com/office/drawing/2014/main" id="{28E08108-AABB-E26D-731C-F6F55BB53EFD}"/>
              </a:ext>
            </a:extLst>
          </p:cNvPr>
          <p:cNvSpPr txBox="1">
            <a:spLocks/>
          </p:cNvSpPr>
          <p:nvPr/>
        </p:nvSpPr>
        <p:spPr>
          <a:xfrm>
            <a:off x="1158172" y="3061345"/>
            <a:ext cx="3776094" cy="434267"/>
          </a:xfrm>
          <a:prstGeom prst="rect">
            <a:avLst/>
          </a:prstGeom>
          <a:noFill/>
        </p:spPr>
        <p:txBody>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1900" dirty="0">
                <a:solidFill>
                  <a:srgbClr val="0432FF"/>
                </a:solidFill>
                <a:latin typeface="Calibri" panose="020F0502020204030204" pitchFamily="34" charset="0"/>
                <a:ea typeface="KaiTi" panose="02010609060101010101" pitchFamily="49" charset="-122"/>
                <a:cs typeface="Calibri" panose="020F0502020204030204" pitchFamily="34" charset="0"/>
              </a:rPr>
              <a:t>结构清晰有序（由浅到深展开）</a:t>
            </a:r>
            <a:endParaRPr lang="en-US" altLang="zh-CN" sz="1900" dirty="0">
              <a:solidFill>
                <a:srgbClr val="0432FF"/>
              </a:solidFill>
              <a:latin typeface="Calibri" panose="020F0502020204030204" pitchFamily="34" charset="0"/>
              <a:ea typeface="KaiTi" panose="02010609060101010101" pitchFamily="49" charset="-122"/>
              <a:cs typeface="Calibri" panose="020F0502020204030204" pitchFamily="34" charset="0"/>
            </a:endParaRPr>
          </a:p>
        </p:txBody>
      </p:sp>
      <p:sp>
        <p:nvSpPr>
          <p:cNvPr id="21" name="Content Placeholder 2">
            <a:extLst>
              <a:ext uri="{FF2B5EF4-FFF2-40B4-BE49-F238E27FC236}">
                <a16:creationId xmlns:a16="http://schemas.microsoft.com/office/drawing/2014/main" id="{12C1265A-951C-03F0-1EBF-FB745F67DD0C}"/>
              </a:ext>
            </a:extLst>
          </p:cNvPr>
          <p:cNvSpPr txBox="1">
            <a:spLocks/>
          </p:cNvSpPr>
          <p:nvPr/>
        </p:nvSpPr>
        <p:spPr>
          <a:xfrm>
            <a:off x="8019453" y="5103971"/>
            <a:ext cx="1276947" cy="434267"/>
          </a:xfrm>
          <a:prstGeom prst="rect">
            <a:avLst/>
          </a:prstGeom>
          <a:noFill/>
        </p:spPr>
        <p:txBody>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1900" dirty="0">
                <a:solidFill>
                  <a:schemeClr val="accent6">
                    <a:lumMod val="50000"/>
                  </a:schemeClr>
                </a:solidFill>
                <a:latin typeface="Calibri" panose="020F0502020204030204" pitchFamily="34" charset="0"/>
                <a:ea typeface="KaiTi" panose="02010609060101010101" pitchFamily="49" charset="-122"/>
                <a:cs typeface="Calibri" panose="020F0502020204030204" pitchFamily="34" charset="0"/>
              </a:rPr>
              <a:t>信息完整</a:t>
            </a:r>
            <a:endParaRPr lang="en-US" altLang="zh-CN" sz="1900" dirty="0">
              <a:solidFill>
                <a:schemeClr val="accent6">
                  <a:lumMod val="50000"/>
                </a:schemeClr>
              </a:solidFill>
              <a:latin typeface="Calibri" panose="020F0502020204030204" pitchFamily="34" charset="0"/>
              <a:ea typeface="KaiTi" panose="02010609060101010101" pitchFamily="49" charset="-122"/>
              <a:cs typeface="Calibri" panose="020F0502020204030204" pitchFamily="34" charset="0"/>
            </a:endParaRPr>
          </a:p>
        </p:txBody>
      </p:sp>
      <p:sp>
        <p:nvSpPr>
          <p:cNvPr id="23" name="TextBox 22">
            <a:extLst>
              <a:ext uri="{FF2B5EF4-FFF2-40B4-BE49-F238E27FC236}">
                <a16:creationId xmlns:a16="http://schemas.microsoft.com/office/drawing/2014/main" id="{B081B96A-816A-A573-F3F9-EFAFDBDABF16}"/>
              </a:ext>
            </a:extLst>
          </p:cNvPr>
          <p:cNvSpPr txBox="1"/>
          <p:nvPr/>
        </p:nvSpPr>
        <p:spPr>
          <a:xfrm>
            <a:off x="8126569" y="7031865"/>
            <a:ext cx="184731" cy="461665"/>
          </a:xfrm>
          <a:prstGeom prst="rect">
            <a:avLst/>
          </a:prstGeom>
          <a:noFill/>
        </p:spPr>
        <p:txBody>
          <a:bodyPr wrap="none" rtlCol="0">
            <a:spAutoFit/>
          </a:bodyPr>
          <a:lstStyle/>
          <a:p>
            <a:endParaRPr lang="en-US" dirty="0"/>
          </a:p>
        </p:txBody>
      </p:sp>
      <p:sp>
        <p:nvSpPr>
          <p:cNvPr id="24" name="Content Placeholder 2">
            <a:extLst>
              <a:ext uri="{FF2B5EF4-FFF2-40B4-BE49-F238E27FC236}">
                <a16:creationId xmlns:a16="http://schemas.microsoft.com/office/drawing/2014/main" id="{92DCA648-D35B-F6B8-4239-C26B4B7C3BB5}"/>
              </a:ext>
            </a:extLst>
          </p:cNvPr>
          <p:cNvSpPr txBox="1">
            <a:spLocks/>
          </p:cNvSpPr>
          <p:nvPr/>
        </p:nvSpPr>
        <p:spPr>
          <a:xfrm>
            <a:off x="957262" y="6344504"/>
            <a:ext cx="7196138" cy="434267"/>
          </a:xfrm>
          <a:prstGeom prst="rect">
            <a:avLst/>
          </a:prstGeom>
          <a:noFill/>
        </p:spPr>
        <p:txBody>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1900" dirty="0">
                <a:solidFill>
                  <a:schemeClr val="accent3">
                    <a:lumMod val="50000"/>
                  </a:schemeClr>
                </a:solidFill>
                <a:latin typeface="Calibri" panose="020F0502020204030204" pitchFamily="34" charset="0"/>
                <a:ea typeface="KaiTi" panose="02010609060101010101" pitchFamily="49" charset="-122"/>
                <a:cs typeface="Calibri" panose="020F0502020204030204" pitchFamily="34" charset="0"/>
              </a:rPr>
              <a:t>突出亮点</a:t>
            </a:r>
            <a:r>
              <a:rPr lang="en-US" altLang="zh-CN" sz="1900" dirty="0">
                <a:solidFill>
                  <a:schemeClr val="accent3">
                    <a:lumMod val="50000"/>
                  </a:schemeClr>
                </a:solidFill>
                <a:latin typeface="Calibri" panose="020F0502020204030204" pitchFamily="34" charset="0"/>
                <a:ea typeface="KaiTi" panose="02010609060101010101" pitchFamily="49" charset="-122"/>
                <a:cs typeface="Calibri" panose="020F0502020204030204" pitchFamily="34" charset="0"/>
              </a:rPr>
              <a:t>: </a:t>
            </a:r>
            <a:r>
              <a:rPr lang="en-US" sz="1800" dirty="0">
                <a:solidFill>
                  <a:schemeClr val="accent3">
                    <a:lumMod val="50000"/>
                  </a:schemeClr>
                </a:solidFill>
              </a:rPr>
              <a:t>unique method, developed underlying mathematical algorithm</a:t>
            </a:r>
            <a:endParaRPr lang="en-US" altLang="zh-CN" sz="1800" dirty="0">
              <a:solidFill>
                <a:schemeClr val="accent3">
                  <a:lumMod val="50000"/>
                </a:schemeClr>
              </a:solidFill>
              <a:latin typeface="Calibri" panose="020F0502020204030204" pitchFamily="34" charset="0"/>
              <a:ea typeface="KaiTi" panose="02010609060101010101" pitchFamily="49" charset="-122"/>
              <a:cs typeface="Calibri" panose="020F0502020204030204" pitchFamily="34" charset="0"/>
            </a:endParaRPr>
          </a:p>
        </p:txBody>
      </p:sp>
      <p:sp>
        <p:nvSpPr>
          <p:cNvPr id="25" name="TextBox 24">
            <a:extLst>
              <a:ext uri="{FF2B5EF4-FFF2-40B4-BE49-F238E27FC236}">
                <a16:creationId xmlns:a16="http://schemas.microsoft.com/office/drawing/2014/main" id="{53F4FB4E-E47E-86FD-84C2-BC5C63831B9A}"/>
              </a:ext>
            </a:extLst>
          </p:cNvPr>
          <p:cNvSpPr txBox="1"/>
          <p:nvPr/>
        </p:nvSpPr>
        <p:spPr>
          <a:xfrm>
            <a:off x="3543837" y="2387958"/>
            <a:ext cx="2037362" cy="384721"/>
          </a:xfrm>
          <a:prstGeom prst="rect">
            <a:avLst/>
          </a:prstGeom>
          <a:noFill/>
        </p:spPr>
        <p:txBody>
          <a:bodyPr wrap="square" rtlCol="0">
            <a:spAutoFit/>
          </a:bodyPr>
          <a:lstStyle/>
          <a:p>
            <a:r>
              <a:rPr lang="en-US" sz="1900" dirty="0" err="1">
                <a:solidFill>
                  <a:srgbClr val="C00000"/>
                </a:solidFill>
                <a:latin typeface="KaiTi" panose="02010609060101010101" pitchFamily="49" charset="-122"/>
                <a:ea typeface="KaiTi" panose="02010609060101010101" pitchFamily="49" charset="-122"/>
              </a:rPr>
              <a:t>简洁</a:t>
            </a:r>
            <a:r>
              <a:rPr lang="zh-CN" altLang="en-US" sz="1900" dirty="0">
                <a:solidFill>
                  <a:srgbClr val="C00000"/>
                </a:solidFill>
                <a:latin typeface="KaiTi" panose="02010609060101010101" pitchFamily="49" charset="-122"/>
                <a:ea typeface="KaiTi" panose="02010609060101010101" pitchFamily="49" charset="-122"/>
              </a:rPr>
              <a:t>、有信息量</a:t>
            </a:r>
            <a:endParaRPr lang="en-US" sz="1900" dirty="0">
              <a:solidFill>
                <a:srgbClr val="C00000"/>
              </a:solidFill>
              <a:latin typeface="KaiTi" panose="02010609060101010101" pitchFamily="49" charset="-122"/>
              <a:ea typeface="KaiTi" panose="02010609060101010101" pitchFamily="49" charset="-122"/>
            </a:endParaRPr>
          </a:p>
        </p:txBody>
      </p:sp>
      <p:cxnSp>
        <p:nvCxnSpPr>
          <p:cNvPr id="5" name="Straight Connector 4">
            <a:extLst>
              <a:ext uri="{FF2B5EF4-FFF2-40B4-BE49-F238E27FC236}">
                <a16:creationId xmlns:a16="http://schemas.microsoft.com/office/drawing/2014/main" id="{E1CA43D6-1613-AD35-FD10-4B6CA2061EE1}"/>
              </a:ext>
            </a:extLst>
          </p:cNvPr>
          <p:cNvCxnSpPr>
            <a:cxnSpLocks/>
          </p:cNvCxnSpPr>
          <p:nvPr/>
        </p:nvCxnSpPr>
        <p:spPr>
          <a:xfrm>
            <a:off x="8466042" y="3809007"/>
            <a:ext cx="0" cy="1090014"/>
          </a:xfrm>
          <a:prstGeom prst="line">
            <a:avLst/>
          </a:prstGeom>
          <a:ln>
            <a:solidFill>
              <a:srgbClr val="0432FF"/>
            </a:solidFill>
            <a:tailEnd type="arrow"/>
          </a:ln>
          <a:effectLst/>
        </p:spPr>
        <p:style>
          <a:lnRef idx="2">
            <a:schemeClr val="accent1"/>
          </a:lnRef>
          <a:fillRef idx="0">
            <a:schemeClr val="accent1"/>
          </a:fillRef>
          <a:effectRef idx="1">
            <a:schemeClr val="accent1"/>
          </a:effectRef>
          <a:fontRef idx="minor">
            <a:schemeClr val="tx1"/>
          </a:fontRef>
        </p:style>
      </p:cxnSp>
      <p:sp>
        <p:nvSpPr>
          <p:cNvPr id="12" name="TextBox 11">
            <a:extLst>
              <a:ext uri="{FF2B5EF4-FFF2-40B4-BE49-F238E27FC236}">
                <a16:creationId xmlns:a16="http://schemas.microsoft.com/office/drawing/2014/main" id="{ADDB7028-4B16-9CAF-D092-2D55C75D0103}"/>
              </a:ext>
            </a:extLst>
          </p:cNvPr>
          <p:cNvSpPr txBox="1"/>
          <p:nvPr/>
        </p:nvSpPr>
        <p:spPr>
          <a:xfrm>
            <a:off x="7620000" y="3440501"/>
            <a:ext cx="1653910" cy="369332"/>
          </a:xfrm>
          <a:prstGeom prst="rect">
            <a:avLst/>
          </a:prstGeom>
          <a:noFill/>
        </p:spPr>
        <p:txBody>
          <a:bodyPr wrap="square" rtlCol="0">
            <a:spAutoFit/>
          </a:bodyPr>
          <a:lstStyle/>
          <a:p>
            <a:r>
              <a:rPr lang="en-US" sz="1800" dirty="0" err="1">
                <a:solidFill>
                  <a:srgbClr val="0432FF"/>
                </a:solidFill>
                <a:latin typeface="KaiTi" panose="02010609060101010101" pitchFamily="49" charset="-122"/>
                <a:ea typeface="KaiTi" panose="02010609060101010101" pitchFamily="49" charset="-122"/>
              </a:rPr>
              <a:t>快速直奔主题</a:t>
            </a:r>
            <a:endParaRPr lang="en-US" sz="1800" dirty="0">
              <a:solidFill>
                <a:srgbClr val="0432FF"/>
              </a:solidFill>
              <a:latin typeface="KaiTi" panose="02010609060101010101" pitchFamily="49" charset="-122"/>
              <a:ea typeface="KaiTi" panose="02010609060101010101" pitchFamily="49" charset="-122"/>
            </a:endParaRPr>
          </a:p>
        </p:txBody>
      </p:sp>
      <p:sp>
        <p:nvSpPr>
          <p:cNvPr id="10" name="TextBox 9">
            <a:extLst>
              <a:ext uri="{FF2B5EF4-FFF2-40B4-BE49-F238E27FC236}">
                <a16:creationId xmlns:a16="http://schemas.microsoft.com/office/drawing/2014/main" id="{FAE4FE55-BF01-D093-E0E7-762E09D3B92D}"/>
              </a:ext>
            </a:extLst>
          </p:cNvPr>
          <p:cNvSpPr txBox="1"/>
          <p:nvPr/>
        </p:nvSpPr>
        <p:spPr>
          <a:xfrm>
            <a:off x="2514600" y="1774337"/>
            <a:ext cx="5865185" cy="384721"/>
          </a:xfrm>
          <a:prstGeom prst="rect">
            <a:avLst/>
          </a:prstGeom>
          <a:noFill/>
        </p:spPr>
        <p:txBody>
          <a:bodyPr wrap="square" rtlCol="0">
            <a:spAutoFit/>
          </a:bodyPr>
          <a:lstStyle/>
          <a:p>
            <a:r>
              <a:rPr lang="en-US" sz="1900" dirty="0" err="1">
                <a:solidFill>
                  <a:srgbClr val="C00000"/>
                </a:solidFill>
                <a:latin typeface="KaiTi" panose="02010609060101010101" pitchFamily="49" charset="-122"/>
                <a:ea typeface="KaiTi" panose="02010609060101010101" pitchFamily="49" charset="-122"/>
              </a:rPr>
              <a:t>尽量避免使用</a:t>
            </a:r>
            <a:r>
              <a:rPr lang="zh-CN" altLang="en-US" sz="1900" dirty="0">
                <a:solidFill>
                  <a:srgbClr val="C00000"/>
                </a:solidFill>
                <a:latin typeface="KaiTi" panose="02010609060101010101" pitchFamily="49" charset="-122"/>
                <a:ea typeface="KaiTi" panose="02010609060101010101" pitchFamily="49" charset="-122"/>
              </a:rPr>
              <a:t>：</a:t>
            </a:r>
            <a:r>
              <a:rPr lang="en-US" altLang="zh-CN" sz="1900" dirty="0">
                <a:solidFill>
                  <a:srgbClr val="C00000"/>
                </a:solidFill>
                <a:latin typeface="Calibri" panose="020F0502020204030204" pitchFamily="34" charset="0"/>
                <a:ea typeface="KaiTi" panose="02010609060101010101" pitchFamily="49" charset="-122"/>
                <a:cs typeface="Calibri" panose="020F0502020204030204" pitchFamily="34" charset="0"/>
              </a:rPr>
              <a:t>s</a:t>
            </a:r>
            <a:r>
              <a:rPr lang="en-US" sz="1900" dirty="0">
                <a:solidFill>
                  <a:srgbClr val="C00000"/>
                </a:solidFill>
                <a:latin typeface="Calibri" panose="020F0502020204030204" pitchFamily="34" charset="0"/>
                <a:ea typeface="KaiTi" panose="02010609060101010101" pitchFamily="49" charset="-122"/>
                <a:cs typeface="Calibri" panose="020F0502020204030204" pitchFamily="34" charset="0"/>
              </a:rPr>
              <a:t>tudy, research, </a:t>
            </a:r>
            <a:r>
              <a:rPr lang="en-US" sz="1900" dirty="0" err="1">
                <a:solidFill>
                  <a:srgbClr val="C00000"/>
                </a:solidFill>
                <a:latin typeface="Calibri" panose="020F0502020204030204" pitchFamily="34" charset="0"/>
                <a:ea typeface="KaiTi" panose="02010609060101010101" pitchFamily="49" charset="-122"/>
                <a:cs typeface="Calibri" panose="020F0502020204030204" pitchFamily="34" charset="0"/>
              </a:rPr>
              <a:t>analysis</a:t>
            </a:r>
            <a:r>
              <a:rPr lang="en-US" sz="1900" dirty="0" err="1">
                <a:solidFill>
                  <a:srgbClr val="C00000"/>
                </a:solidFill>
                <a:latin typeface="KaiTi" panose="02010609060101010101" pitchFamily="49" charset="-122"/>
                <a:ea typeface="KaiTi" panose="02010609060101010101" pitchFamily="49" charset="-122"/>
                <a:cs typeface="Calibri" panose="020F0502020204030204" pitchFamily="34" charset="0"/>
              </a:rPr>
              <a:t>等较模糊的</a:t>
            </a:r>
            <a:r>
              <a:rPr lang="en-US" sz="1900" dirty="0" err="1">
                <a:solidFill>
                  <a:srgbClr val="C00000"/>
                </a:solidFill>
                <a:latin typeface="KaiTi" panose="02010609060101010101" pitchFamily="49" charset="-122"/>
                <a:ea typeface="KaiTi" panose="02010609060101010101" pitchFamily="49" charset="-122"/>
              </a:rPr>
              <a:t>词</a:t>
            </a:r>
            <a:endParaRPr lang="en-US" sz="1900" dirty="0">
              <a:solidFill>
                <a:srgbClr val="C00000"/>
              </a:solidFill>
              <a:latin typeface="KaiTi" panose="02010609060101010101" pitchFamily="49" charset="-122"/>
              <a:ea typeface="KaiTi" panose="02010609060101010101" pitchFamily="49" charset="-122"/>
            </a:endParaRPr>
          </a:p>
        </p:txBody>
      </p:sp>
    </p:spTree>
    <p:extLst>
      <p:ext uri="{BB962C8B-B14F-4D97-AF65-F5344CB8AC3E}">
        <p14:creationId xmlns:p14="http://schemas.microsoft.com/office/powerpoint/2010/main" val="29934879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BD121F-0993-5AF0-741E-C47E74611DD4}"/>
            </a:ext>
          </a:extLst>
        </p:cNvPr>
        <p:cNvGrpSpPr/>
        <p:nvPr/>
      </p:nvGrpSpPr>
      <p:grpSpPr>
        <a:xfrm>
          <a:off x="0" y="0"/>
          <a:ext cx="0" cy="0"/>
          <a:chOff x="0" y="0"/>
          <a:chExt cx="0" cy="0"/>
        </a:xfrm>
      </p:grpSpPr>
      <p:sp>
        <p:nvSpPr>
          <p:cNvPr id="6" name="Rectangle 1">
            <a:extLst>
              <a:ext uri="{FF2B5EF4-FFF2-40B4-BE49-F238E27FC236}">
                <a16:creationId xmlns:a16="http://schemas.microsoft.com/office/drawing/2014/main" id="{3D530FBE-2E05-F0BA-FED2-69131738AA93}"/>
              </a:ext>
            </a:extLst>
          </p:cNvPr>
          <p:cNvSpPr txBox="1">
            <a:spLocks noChangeArrowheads="1"/>
          </p:cNvSpPr>
          <p:nvPr/>
        </p:nvSpPr>
        <p:spPr>
          <a:xfrm>
            <a:off x="-180528" y="228600"/>
            <a:ext cx="9577064" cy="504056"/>
          </a:xfrm>
          <a:prstGeom prst="rect">
            <a:avLst/>
          </a:prstGeom>
        </p:spPr>
        <p:txBody>
          <a:bodyPr/>
          <a:lstStyle>
            <a:lvl1pPr algn="l" rtl="0" eaLnBrk="0" fontAlgn="base" hangingPunct="0">
              <a:spcBef>
                <a:spcPct val="0"/>
              </a:spcBef>
              <a:spcAft>
                <a:spcPct val="0"/>
              </a:spcAft>
              <a:defRPr sz="2800">
                <a:solidFill>
                  <a:schemeClr val="tx1"/>
                </a:solidFill>
                <a:latin typeface="+mj-lt"/>
                <a:ea typeface="+mj-ea"/>
                <a:cs typeface="+mj-cs"/>
                <a:sym typeface="Helvetica Neue Light" charset="0"/>
              </a:defRPr>
            </a:lvl1pPr>
            <a:lvl2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2pPr>
            <a:lvl3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3pPr>
            <a:lvl4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4pPr>
            <a:lvl5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5pPr>
            <a:lvl6pPr marL="4572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6pPr>
            <a:lvl7pPr marL="9144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7pPr>
            <a:lvl8pPr marL="13716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8pPr>
            <a:lvl9pPr marL="18288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9pPr>
          </a:lstStyle>
          <a:p>
            <a:pPr algn="ctr" eaLnBrk="1" hangingPunct="1"/>
            <a:r>
              <a:rPr lang="en-US" sz="3600" b="1" dirty="0" err="1">
                <a:solidFill>
                  <a:srgbClr val="000090"/>
                </a:solidFill>
                <a:latin typeface="KaiTi" panose="02010609060101010101" pitchFamily="49" charset="-122"/>
                <a:ea typeface="KaiTi" panose="02010609060101010101" pitchFamily="49" charset="-122"/>
                <a:cs typeface="+mn-cs"/>
              </a:rPr>
              <a:t>科学文章</a:t>
            </a:r>
            <a:r>
              <a:rPr lang="zh-CN" altLang="en-US" sz="3600" b="1" dirty="0">
                <a:solidFill>
                  <a:srgbClr val="000090"/>
                </a:solidFill>
                <a:latin typeface="KaiTi" panose="02010609060101010101" pitchFamily="49" charset="-122"/>
                <a:ea typeface="KaiTi" panose="02010609060101010101" pitchFamily="49" charset="-122"/>
              </a:rPr>
              <a:t>“引言”的</a:t>
            </a:r>
            <a:r>
              <a:rPr lang="en-US" sz="3600" b="1" dirty="0" err="1">
                <a:solidFill>
                  <a:srgbClr val="000090"/>
                </a:solidFill>
                <a:latin typeface="KaiTi" panose="02010609060101010101" pitchFamily="49" charset="-122"/>
                <a:ea typeface="KaiTi" panose="02010609060101010101" pitchFamily="49" charset="-122"/>
                <a:cs typeface="+mn-cs"/>
              </a:rPr>
              <a:t>撰写</a:t>
            </a:r>
            <a:endParaRPr lang="en-US" sz="3600" b="1" dirty="0">
              <a:solidFill>
                <a:srgbClr val="000090"/>
              </a:solidFill>
              <a:latin typeface="KaiTi" panose="02010609060101010101" pitchFamily="49" charset="-122"/>
              <a:ea typeface="KaiTi" panose="02010609060101010101" pitchFamily="49" charset="-122"/>
              <a:cs typeface="+mn-cs"/>
            </a:endParaRPr>
          </a:p>
        </p:txBody>
      </p:sp>
      <p:sp>
        <p:nvSpPr>
          <p:cNvPr id="7" name="灯片编号占位符 6">
            <a:extLst>
              <a:ext uri="{FF2B5EF4-FFF2-40B4-BE49-F238E27FC236}">
                <a16:creationId xmlns:a16="http://schemas.microsoft.com/office/drawing/2014/main" id="{7E56F3D4-C14E-FCEE-5FA9-358F2EBC96D7}"/>
              </a:ext>
            </a:extLst>
          </p:cNvPr>
          <p:cNvSpPr>
            <a:spLocks noGrp="1"/>
          </p:cNvSpPr>
          <p:nvPr>
            <p:ph type="sldNum" sz="quarter" idx="12"/>
          </p:nvPr>
        </p:nvSpPr>
        <p:spPr/>
        <p:txBody>
          <a:bodyPr/>
          <a:lstStyle/>
          <a:p>
            <a:pPr>
              <a:defRPr/>
            </a:pPr>
            <a:fld id="{D01EE3DC-889D-CE4E-A95E-8CFA1A3DAD0A}" type="slidenum">
              <a:rPr lang="en-US" smtClean="0"/>
              <a:pPr>
                <a:defRPr/>
              </a:pPr>
              <a:t>6</a:t>
            </a:fld>
            <a:endParaRPr lang="en-US" dirty="0"/>
          </a:p>
        </p:txBody>
      </p:sp>
      <p:sp>
        <p:nvSpPr>
          <p:cNvPr id="8" name="TextBox 7">
            <a:extLst>
              <a:ext uri="{FF2B5EF4-FFF2-40B4-BE49-F238E27FC236}">
                <a16:creationId xmlns:a16="http://schemas.microsoft.com/office/drawing/2014/main" id="{13DCCA3D-9E80-6661-72FF-D2441293F5F8}"/>
              </a:ext>
            </a:extLst>
          </p:cNvPr>
          <p:cNvSpPr txBox="1"/>
          <p:nvPr/>
        </p:nvSpPr>
        <p:spPr>
          <a:xfrm>
            <a:off x="9558338" y="0"/>
            <a:ext cx="184731" cy="461665"/>
          </a:xfrm>
          <a:prstGeom prst="rect">
            <a:avLst/>
          </a:prstGeom>
          <a:noFill/>
        </p:spPr>
        <p:txBody>
          <a:bodyPr wrap="none" rtlCol="0">
            <a:spAutoFit/>
          </a:bodyPr>
          <a:lstStyle/>
          <a:p>
            <a:endParaRPr lang="en-US" dirty="0"/>
          </a:p>
        </p:txBody>
      </p:sp>
      <p:sp>
        <p:nvSpPr>
          <p:cNvPr id="3" name="TextBox 2">
            <a:extLst>
              <a:ext uri="{FF2B5EF4-FFF2-40B4-BE49-F238E27FC236}">
                <a16:creationId xmlns:a16="http://schemas.microsoft.com/office/drawing/2014/main" id="{E479C48D-5D18-6298-FEB3-D0999E18C6C8}"/>
              </a:ext>
            </a:extLst>
          </p:cNvPr>
          <p:cNvSpPr txBox="1"/>
          <p:nvPr/>
        </p:nvSpPr>
        <p:spPr>
          <a:xfrm>
            <a:off x="-3605645" y="-758536"/>
            <a:ext cx="184731" cy="461665"/>
          </a:xfrm>
          <a:prstGeom prst="rect">
            <a:avLst/>
          </a:prstGeom>
          <a:noFill/>
        </p:spPr>
        <p:txBody>
          <a:bodyPr wrap="none" rtlCol="0">
            <a:spAutoFit/>
          </a:bodyPr>
          <a:lstStyle/>
          <a:p>
            <a:endParaRPr lang="en-US" dirty="0"/>
          </a:p>
        </p:txBody>
      </p:sp>
      <p:sp>
        <p:nvSpPr>
          <p:cNvPr id="4" name="TextBox 3">
            <a:extLst>
              <a:ext uri="{FF2B5EF4-FFF2-40B4-BE49-F238E27FC236}">
                <a16:creationId xmlns:a16="http://schemas.microsoft.com/office/drawing/2014/main" id="{5333C8AA-2931-4CBD-2BD0-41218140D464}"/>
              </a:ext>
            </a:extLst>
          </p:cNvPr>
          <p:cNvSpPr txBox="1"/>
          <p:nvPr/>
        </p:nvSpPr>
        <p:spPr>
          <a:xfrm>
            <a:off x="9258300" y="2784764"/>
            <a:ext cx="184731" cy="461665"/>
          </a:xfrm>
          <a:prstGeom prst="rect">
            <a:avLst/>
          </a:prstGeom>
          <a:noFill/>
        </p:spPr>
        <p:txBody>
          <a:bodyPr wrap="none" rtlCol="0">
            <a:spAutoFit/>
          </a:bodyPr>
          <a:lstStyle/>
          <a:p>
            <a:endParaRPr lang="en-US" dirty="0"/>
          </a:p>
        </p:txBody>
      </p:sp>
      <p:sp>
        <p:nvSpPr>
          <p:cNvPr id="9" name="TextBox 8">
            <a:extLst>
              <a:ext uri="{FF2B5EF4-FFF2-40B4-BE49-F238E27FC236}">
                <a16:creationId xmlns:a16="http://schemas.microsoft.com/office/drawing/2014/main" id="{95431570-A00A-48DC-C595-A36BE3680C1D}"/>
              </a:ext>
            </a:extLst>
          </p:cNvPr>
          <p:cNvSpPr txBox="1"/>
          <p:nvPr/>
        </p:nvSpPr>
        <p:spPr>
          <a:xfrm>
            <a:off x="2722418" y="7003473"/>
            <a:ext cx="184731" cy="461665"/>
          </a:xfrm>
          <a:prstGeom prst="rect">
            <a:avLst/>
          </a:prstGeom>
          <a:noFill/>
        </p:spPr>
        <p:txBody>
          <a:bodyPr wrap="none" rtlCol="0">
            <a:spAutoFit/>
          </a:bodyPr>
          <a:lstStyle/>
          <a:p>
            <a:endParaRPr lang="en-US" dirty="0"/>
          </a:p>
        </p:txBody>
      </p:sp>
      <p:sp>
        <p:nvSpPr>
          <p:cNvPr id="14" name="Content Placeholder 2">
            <a:extLst>
              <a:ext uri="{FF2B5EF4-FFF2-40B4-BE49-F238E27FC236}">
                <a16:creationId xmlns:a16="http://schemas.microsoft.com/office/drawing/2014/main" id="{6255BD51-C5C5-9711-3B86-C336FE28753D}"/>
              </a:ext>
            </a:extLst>
          </p:cNvPr>
          <p:cNvSpPr txBox="1">
            <a:spLocks/>
          </p:cNvSpPr>
          <p:nvPr/>
        </p:nvSpPr>
        <p:spPr>
          <a:xfrm>
            <a:off x="76200" y="852023"/>
            <a:ext cx="8952619" cy="5117739"/>
          </a:xfrm>
          <a:prstGeom prst="rect">
            <a:avLst/>
          </a:prstGeom>
          <a:noFill/>
        </p:spPr>
        <p:txBody>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dirty="0"/>
              <a:t>The Alpha Magnetic Spectrometer (AMS), operating aboard</a:t>
            </a:r>
            <a:r>
              <a:rPr lang="zh-CN" altLang="en-US" sz="1600" dirty="0"/>
              <a:t> </a:t>
            </a:r>
            <a:r>
              <a:rPr lang="en-US" sz="1600" dirty="0"/>
              <a:t>the International Space Station (ISS) since May 2011, is a</a:t>
            </a:r>
            <a:r>
              <a:rPr lang="zh-CN" altLang="en-US" sz="1600" dirty="0"/>
              <a:t> </a:t>
            </a:r>
            <a:r>
              <a:rPr lang="en-US" sz="1600" dirty="0">
                <a:solidFill>
                  <a:schemeClr val="accent5">
                    <a:lumMod val="50000"/>
                  </a:schemeClr>
                </a:solidFill>
              </a:rPr>
              <a:t>unique large acceptance </a:t>
            </a:r>
            <a:r>
              <a:rPr lang="en-US" sz="1600" dirty="0"/>
              <a:t>magnetic spectrometer in space. It</a:t>
            </a:r>
            <a:r>
              <a:rPr lang="zh-CN" altLang="en-US" sz="1600" dirty="0"/>
              <a:t> </a:t>
            </a:r>
            <a:r>
              <a:rPr lang="en-US" sz="1600" dirty="0"/>
              <a:t>aims to measure energy spectra of cosmic-ray charged particles, nuclei, antiparticles, </a:t>
            </a:r>
            <a:r>
              <a:rPr lang="en-US" sz="1600" dirty="0" err="1"/>
              <a:t>antinuclei</a:t>
            </a:r>
            <a:r>
              <a:rPr lang="en-US" sz="1600" dirty="0"/>
              <a:t>, and gamma-rays in</a:t>
            </a:r>
            <a:r>
              <a:rPr lang="zh-CN" altLang="en-US" sz="1600" dirty="0"/>
              <a:t> </a:t>
            </a:r>
            <a:r>
              <a:rPr lang="en-US" sz="1600" dirty="0"/>
              <a:t>the GeV–TeV region to understand Dark Matter, antimatter, and the origin of cosmic rays, as well as to explore</a:t>
            </a:r>
            <a:r>
              <a:rPr lang="zh-CN" altLang="en-US" sz="1600" dirty="0"/>
              <a:t> </a:t>
            </a:r>
            <a:r>
              <a:rPr lang="en-US" sz="1600" dirty="0"/>
              <a:t>new physics phenomena. </a:t>
            </a:r>
            <a:r>
              <a:rPr lang="en-US" sz="1600" u="sng" dirty="0">
                <a:solidFill>
                  <a:srgbClr val="0432FF"/>
                </a:solidFill>
              </a:rPr>
              <a:t>The AMS silicon tracker detector,</a:t>
            </a:r>
            <a:r>
              <a:rPr lang="zh-CN" altLang="en-US" sz="1600" u="sng" dirty="0">
                <a:solidFill>
                  <a:srgbClr val="0432FF"/>
                </a:solidFill>
              </a:rPr>
              <a:t> </a:t>
            </a:r>
            <a:r>
              <a:rPr lang="en-US" sz="1600" u="sng" dirty="0">
                <a:solidFill>
                  <a:srgbClr val="0432FF"/>
                </a:solidFill>
              </a:rPr>
              <a:t>together with the permanent magnet, determines the rigidity (momentum/charge) of charged cosmic rays by multiple</a:t>
            </a:r>
            <a:r>
              <a:rPr lang="zh-CN" altLang="en-US" sz="1600" u="sng" dirty="0">
                <a:solidFill>
                  <a:srgbClr val="0432FF"/>
                </a:solidFill>
              </a:rPr>
              <a:t> </a:t>
            </a:r>
            <a:r>
              <a:rPr lang="en-US" sz="1600" u="sng" dirty="0">
                <a:solidFill>
                  <a:srgbClr val="0432FF"/>
                </a:solidFill>
              </a:rPr>
              <a:t>measurements of the coordinates along the particle trajectory. </a:t>
            </a:r>
            <a:r>
              <a:rPr lang="en-US" sz="1600" u="sng" dirty="0">
                <a:solidFill>
                  <a:schemeClr val="accent5">
                    <a:lumMod val="50000"/>
                  </a:schemeClr>
                </a:solidFill>
              </a:rPr>
              <a:t>High performance </a:t>
            </a:r>
            <a:r>
              <a:rPr lang="en-US" sz="1600" u="sng" dirty="0">
                <a:solidFill>
                  <a:srgbClr val="0432FF"/>
                </a:solidFill>
              </a:rPr>
              <a:t>of the tracker is</a:t>
            </a:r>
            <a:r>
              <a:rPr lang="en-US" sz="1600" u="sng" dirty="0">
                <a:solidFill>
                  <a:srgbClr val="002060"/>
                </a:solidFill>
              </a:rPr>
              <a:t> </a:t>
            </a:r>
            <a:r>
              <a:rPr lang="en-US" sz="1600" u="sng" dirty="0">
                <a:solidFill>
                  <a:schemeClr val="accent5">
                    <a:lumMod val="50000"/>
                  </a:schemeClr>
                </a:solidFill>
              </a:rPr>
              <a:t>crucial</a:t>
            </a:r>
            <a:r>
              <a:rPr lang="en-US" sz="1600" u="sng" dirty="0">
                <a:solidFill>
                  <a:srgbClr val="0070C0"/>
                </a:solidFill>
              </a:rPr>
              <a:t> </a:t>
            </a:r>
            <a:r>
              <a:rPr lang="en-US" sz="1600" u="sng" dirty="0">
                <a:solidFill>
                  <a:srgbClr val="0432FF"/>
                </a:solidFill>
              </a:rPr>
              <a:t>for the AMS</a:t>
            </a:r>
            <a:r>
              <a:rPr lang="zh-CN" altLang="en-US" sz="1600" u="sng" dirty="0">
                <a:solidFill>
                  <a:srgbClr val="0432FF"/>
                </a:solidFill>
              </a:rPr>
              <a:t> </a:t>
            </a:r>
            <a:r>
              <a:rPr lang="en-US" sz="1600" u="sng" dirty="0">
                <a:solidFill>
                  <a:srgbClr val="0432FF"/>
                </a:solidFill>
              </a:rPr>
              <a:t>mission and requires a </a:t>
            </a:r>
            <a:r>
              <a:rPr lang="en-US" sz="1600" u="sng" dirty="0">
                <a:solidFill>
                  <a:schemeClr val="accent5">
                    <a:lumMod val="50000"/>
                  </a:schemeClr>
                </a:solidFill>
              </a:rPr>
              <a:t>sophisticated alignment </a:t>
            </a:r>
            <a:r>
              <a:rPr lang="en-US" sz="1600" u="sng" dirty="0">
                <a:solidFill>
                  <a:srgbClr val="0432FF"/>
                </a:solidFill>
              </a:rPr>
              <a:t>to accurately</a:t>
            </a:r>
            <a:r>
              <a:rPr lang="zh-CN" altLang="en-US" sz="1600" u="sng" dirty="0">
                <a:solidFill>
                  <a:srgbClr val="0432FF"/>
                </a:solidFill>
              </a:rPr>
              <a:t> </a:t>
            </a:r>
            <a:r>
              <a:rPr lang="en-US" sz="1600" u="sng" dirty="0">
                <a:solidFill>
                  <a:srgbClr val="0432FF"/>
                </a:solidFill>
              </a:rPr>
              <a:t>determine the positions of the detector modules.</a:t>
            </a:r>
          </a:p>
          <a:p>
            <a:pPr marL="0" indent="0">
              <a:buNone/>
            </a:pPr>
            <a:endParaRPr lang="en-US" sz="1600" dirty="0"/>
          </a:p>
          <a:p>
            <a:pPr marL="0" indent="0">
              <a:buNone/>
            </a:pPr>
            <a:r>
              <a:rPr lang="en-US" sz="1600" dirty="0"/>
              <a:t>In August 2010, before AMS was launched, the complete</a:t>
            </a:r>
            <a:r>
              <a:rPr lang="zh-CN" altLang="en-US" sz="1600" dirty="0"/>
              <a:t> </a:t>
            </a:r>
            <a:r>
              <a:rPr lang="en-US" altLang="zh-CN" sz="1600" dirty="0"/>
              <a:t>d</a:t>
            </a:r>
            <a:r>
              <a:rPr lang="en-US" sz="1600" dirty="0"/>
              <a:t>etector was tested with a 400 GeV/c proton beam at the CERN Super Proton Synchrotron (SPS). </a:t>
            </a:r>
            <a:r>
              <a:rPr lang="en-US" sz="1600" dirty="0">
                <a:solidFill>
                  <a:srgbClr val="0432FF"/>
                </a:solidFill>
              </a:rPr>
              <a:t>This data allows the precise alignment of the tracker </a:t>
            </a:r>
            <a:r>
              <a:rPr lang="en-US" sz="1600" u="sng" dirty="0">
                <a:solidFill>
                  <a:srgbClr val="0432FF"/>
                </a:solidFill>
              </a:rPr>
              <a:t>with </a:t>
            </a:r>
            <a:r>
              <a:rPr lang="en-US" sz="1600" u="sng" dirty="0">
                <a:solidFill>
                  <a:schemeClr val="accent5">
                    <a:lumMod val="50000"/>
                  </a:schemeClr>
                </a:solidFill>
              </a:rPr>
              <a:t>micron accuracy </a:t>
            </a:r>
            <a:r>
              <a:rPr lang="en-US" sz="1600" u="sng" dirty="0">
                <a:solidFill>
                  <a:srgbClr val="0432FF"/>
                </a:solidFill>
              </a:rPr>
              <a:t>using the procedure described in this paper, which aligns all the detector modules from different mechanical hierarchy levels </a:t>
            </a:r>
            <a:r>
              <a:rPr lang="en-US" sz="1600" u="sng" dirty="0">
                <a:solidFill>
                  <a:schemeClr val="accent5">
                    <a:lumMod val="50000"/>
                  </a:schemeClr>
                </a:solidFill>
              </a:rPr>
              <a:t>in one step</a:t>
            </a:r>
            <a:r>
              <a:rPr lang="en-US" sz="1600" u="sng" dirty="0">
                <a:solidFill>
                  <a:srgbClr val="7030A0"/>
                </a:solidFill>
              </a:rPr>
              <a:t>.</a:t>
            </a:r>
            <a:r>
              <a:rPr lang="zh-CN" altLang="en-US" sz="1600" dirty="0">
                <a:solidFill>
                  <a:srgbClr val="7030A0"/>
                </a:solidFill>
              </a:rPr>
              <a:t> </a:t>
            </a:r>
            <a:r>
              <a:rPr lang="en-US" sz="1600" dirty="0"/>
              <a:t>The strong accelerations and vibrations during launch, followed by the rapid outgassing of the support structure in vacuum, together with continuous temperature variations in space all change the positions of the tracker modules. </a:t>
            </a:r>
            <a:r>
              <a:rPr lang="en-US" sz="1600" dirty="0">
                <a:solidFill>
                  <a:srgbClr val="0432FF"/>
                </a:solidFill>
              </a:rPr>
              <a:t>The tracker is continuously re-aligned with cosmic-ray events to correct the resulting displacements. </a:t>
            </a:r>
            <a:r>
              <a:rPr lang="en-US" sz="1600" u="sng" dirty="0">
                <a:solidFill>
                  <a:srgbClr val="7030A0"/>
                </a:solidFill>
              </a:rPr>
              <a:t>The </a:t>
            </a:r>
            <a:r>
              <a:rPr lang="en-US" sz="1600" u="sng" dirty="0">
                <a:solidFill>
                  <a:schemeClr val="accent5">
                    <a:lumMod val="50000"/>
                  </a:schemeClr>
                </a:solidFill>
              </a:rPr>
              <a:t>unprecedented challenge</a:t>
            </a:r>
            <a:r>
              <a:rPr lang="en-US" sz="1600" u="sng" dirty="0">
                <a:solidFill>
                  <a:srgbClr val="0070C0"/>
                </a:solidFill>
              </a:rPr>
              <a:t> </a:t>
            </a:r>
            <a:r>
              <a:rPr lang="en-US" sz="1600" u="sng" dirty="0">
                <a:solidFill>
                  <a:srgbClr val="7030A0"/>
                </a:solidFill>
              </a:rPr>
              <a:t>in the alignment of the magnetic spectrometer in space is that the detector has to be aligned by using cosmic-ray events with unknown rigidities in the presence of the magnetic field.</a:t>
            </a:r>
            <a:r>
              <a:rPr lang="en-US" sz="1600" dirty="0">
                <a:solidFill>
                  <a:srgbClr val="7030A0"/>
                </a:solidFill>
              </a:rPr>
              <a:t> </a:t>
            </a:r>
            <a:r>
              <a:rPr lang="en-US" sz="1600" u="sng" dirty="0">
                <a:solidFill>
                  <a:srgbClr val="0432FF"/>
                </a:solidFill>
              </a:rPr>
              <a:t>In this paper, we report a </a:t>
            </a:r>
            <a:r>
              <a:rPr lang="en-US" sz="1600" u="sng" dirty="0">
                <a:solidFill>
                  <a:schemeClr val="accent5">
                    <a:lumMod val="50000"/>
                  </a:schemeClr>
                </a:solidFill>
              </a:rPr>
              <a:t>unique mathematical approach </a:t>
            </a:r>
            <a:r>
              <a:rPr lang="en-US" sz="1600" u="sng" dirty="0">
                <a:solidFill>
                  <a:srgbClr val="0432FF"/>
                </a:solidFill>
              </a:rPr>
              <a:t>which allows to overcome these difficulties and align the tracker to </a:t>
            </a:r>
            <a:r>
              <a:rPr lang="en-US" sz="1600" u="sng" dirty="0">
                <a:solidFill>
                  <a:schemeClr val="accent5">
                    <a:lumMod val="50000"/>
                  </a:schemeClr>
                </a:solidFill>
              </a:rPr>
              <a:t>micron precision</a:t>
            </a:r>
            <a:r>
              <a:rPr lang="en-US" sz="1600" u="sng" dirty="0">
                <a:solidFill>
                  <a:srgbClr val="0432FF"/>
                </a:solidFill>
              </a:rPr>
              <a:t>.</a:t>
            </a:r>
          </a:p>
          <a:p>
            <a:endParaRPr lang="en-US" sz="1600" dirty="0"/>
          </a:p>
          <a:p>
            <a:endParaRPr lang="en-US" sz="1800" dirty="0">
              <a:solidFill>
                <a:schemeClr val="accent3">
                  <a:lumMod val="50000"/>
                </a:schemeClr>
              </a:solidFill>
            </a:endParaRPr>
          </a:p>
        </p:txBody>
      </p:sp>
      <p:sp>
        <p:nvSpPr>
          <p:cNvPr id="49" name="TextBox 48">
            <a:extLst>
              <a:ext uri="{FF2B5EF4-FFF2-40B4-BE49-F238E27FC236}">
                <a16:creationId xmlns:a16="http://schemas.microsoft.com/office/drawing/2014/main" id="{7EC95D44-79EC-C8FD-8F1B-75B99D6F57FB}"/>
              </a:ext>
            </a:extLst>
          </p:cNvPr>
          <p:cNvSpPr txBox="1"/>
          <p:nvPr/>
        </p:nvSpPr>
        <p:spPr>
          <a:xfrm>
            <a:off x="12409714" y="13193486"/>
            <a:ext cx="184731" cy="461665"/>
          </a:xfrm>
          <a:prstGeom prst="rect">
            <a:avLst/>
          </a:prstGeom>
          <a:noFill/>
        </p:spPr>
        <p:txBody>
          <a:bodyPr wrap="none" rtlCol="0">
            <a:spAutoFit/>
          </a:bodyPr>
          <a:lstStyle/>
          <a:p>
            <a:endParaRPr lang="en-US" dirty="0"/>
          </a:p>
        </p:txBody>
      </p:sp>
      <p:sp>
        <p:nvSpPr>
          <p:cNvPr id="23" name="TextBox 22">
            <a:extLst>
              <a:ext uri="{FF2B5EF4-FFF2-40B4-BE49-F238E27FC236}">
                <a16:creationId xmlns:a16="http://schemas.microsoft.com/office/drawing/2014/main" id="{031C2748-7CBC-866F-B787-966FF7AF1817}"/>
              </a:ext>
            </a:extLst>
          </p:cNvPr>
          <p:cNvSpPr txBox="1"/>
          <p:nvPr/>
        </p:nvSpPr>
        <p:spPr>
          <a:xfrm>
            <a:off x="8126569" y="7031865"/>
            <a:ext cx="184731" cy="461665"/>
          </a:xfrm>
          <a:prstGeom prst="rect">
            <a:avLst/>
          </a:prstGeom>
          <a:noFill/>
        </p:spPr>
        <p:txBody>
          <a:bodyPr wrap="none" rtlCol="0">
            <a:spAutoFit/>
          </a:bodyPr>
          <a:lstStyle/>
          <a:p>
            <a:endParaRPr lang="en-US" dirty="0"/>
          </a:p>
        </p:txBody>
      </p:sp>
      <p:sp>
        <p:nvSpPr>
          <p:cNvPr id="11" name="TextBox 10">
            <a:extLst>
              <a:ext uri="{FF2B5EF4-FFF2-40B4-BE49-F238E27FC236}">
                <a16:creationId xmlns:a16="http://schemas.microsoft.com/office/drawing/2014/main" id="{8D00A27D-9047-2C66-E4E4-3945809BF34C}"/>
              </a:ext>
            </a:extLst>
          </p:cNvPr>
          <p:cNvSpPr txBox="1"/>
          <p:nvPr/>
        </p:nvSpPr>
        <p:spPr>
          <a:xfrm>
            <a:off x="39862" y="2819400"/>
            <a:ext cx="9104138" cy="384721"/>
          </a:xfrm>
          <a:prstGeom prst="rect">
            <a:avLst/>
          </a:prstGeom>
          <a:noFill/>
        </p:spPr>
        <p:txBody>
          <a:bodyPr wrap="square" rtlCol="0">
            <a:spAutoFit/>
          </a:bodyPr>
          <a:lstStyle/>
          <a:p>
            <a:pPr algn="ctr"/>
            <a:r>
              <a:rPr lang="zh-CN" altLang="en-US" sz="1900" dirty="0">
                <a:solidFill>
                  <a:srgbClr val="C00000"/>
                </a:solidFill>
                <a:latin typeface="KaiTi" panose="02010609060101010101" pitchFamily="49" charset="-122"/>
                <a:ea typeface="KaiTi" panose="02010609060101010101" pitchFamily="49" charset="-122"/>
              </a:rPr>
              <a:t>从研究背景（科学意义）过渡到研究对象、</a:t>
            </a:r>
            <a:r>
              <a:rPr lang="en-US" sz="1900" dirty="0" err="1">
                <a:solidFill>
                  <a:srgbClr val="C00000"/>
                </a:solidFill>
                <a:latin typeface="KaiTi" panose="02010609060101010101" pitchFamily="49" charset="-122"/>
                <a:ea typeface="KaiTi" panose="02010609060101010101" pitchFamily="49" charset="-122"/>
              </a:rPr>
              <a:t>研究目标</a:t>
            </a:r>
            <a:r>
              <a:rPr lang="zh-CN" altLang="en-US" sz="1900" dirty="0">
                <a:solidFill>
                  <a:srgbClr val="C00000"/>
                </a:solidFill>
                <a:latin typeface="KaiTi" panose="02010609060101010101" pitchFamily="49" charset="-122"/>
                <a:ea typeface="KaiTi" panose="02010609060101010101" pitchFamily="49" charset="-122"/>
              </a:rPr>
              <a:t>、技术挑战：层层递进</a:t>
            </a:r>
            <a:endParaRPr lang="en-US" sz="1900" dirty="0">
              <a:solidFill>
                <a:srgbClr val="C00000"/>
              </a:solidFill>
              <a:latin typeface="KaiTi" panose="02010609060101010101" pitchFamily="49" charset="-122"/>
              <a:ea typeface="KaiTi" panose="02010609060101010101" pitchFamily="49" charset="-122"/>
            </a:endParaRPr>
          </a:p>
        </p:txBody>
      </p:sp>
      <p:sp>
        <p:nvSpPr>
          <p:cNvPr id="12" name="TextBox 11">
            <a:extLst>
              <a:ext uri="{FF2B5EF4-FFF2-40B4-BE49-F238E27FC236}">
                <a16:creationId xmlns:a16="http://schemas.microsoft.com/office/drawing/2014/main" id="{BEA5C593-C323-9BDE-6885-6D688804C500}"/>
              </a:ext>
            </a:extLst>
          </p:cNvPr>
          <p:cNvSpPr txBox="1"/>
          <p:nvPr/>
        </p:nvSpPr>
        <p:spPr>
          <a:xfrm>
            <a:off x="115181" y="5827693"/>
            <a:ext cx="8952619" cy="938719"/>
          </a:xfrm>
          <a:prstGeom prst="rect">
            <a:avLst/>
          </a:prstGeom>
          <a:noFill/>
        </p:spPr>
        <p:txBody>
          <a:bodyPr wrap="square" rtlCol="0">
            <a:spAutoFit/>
          </a:bodyPr>
          <a:lstStyle/>
          <a:p>
            <a:pPr algn="ctr"/>
            <a:r>
              <a:rPr lang="zh-CN" altLang="en-US" sz="1900" dirty="0">
                <a:solidFill>
                  <a:srgbClr val="C00000"/>
                </a:solidFill>
                <a:latin typeface="KaiTi" panose="02010609060101010101" pitchFamily="49" charset="-122"/>
                <a:ea typeface="KaiTi" panose="02010609060101010101" pitchFamily="49" charset="-122"/>
              </a:rPr>
              <a:t>进一步勾勒研究概貌、点到核心问题和难点、突出研究亮点与贡献：引导全篇</a:t>
            </a:r>
            <a:endParaRPr lang="en-US" altLang="zh-CN" sz="1900" dirty="0">
              <a:solidFill>
                <a:srgbClr val="C00000"/>
              </a:solidFill>
              <a:latin typeface="KaiTi" panose="02010609060101010101" pitchFamily="49" charset="-122"/>
              <a:ea typeface="KaiTi" panose="02010609060101010101" pitchFamily="49" charset="-122"/>
            </a:endParaRPr>
          </a:p>
          <a:p>
            <a:pPr algn="ctr"/>
            <a:r>
              <a:rPr lang="zh-CN" altLang="en-US" sz="1800" dirty="0">
                <a:solidFill>
                  <a:srgbClr val="C00000"/>
                </a:solidFill>
                <a:latin typeface="KaiTi" panose="02010609060101010101" pitchFamily="49" charset="-122"/>
                <a:ea typeface="KaiTi" panose="02010609060101010101" pitchFamily="49" charset="-122"/>
                <a:cs typeface="Calibri" panose="020F0502020204030204" pitchFamily="34" charset="0"/>
              </a:rPr>
              <a:t>突出亮点</a:t>
            </a:r>
            <a:r>
              <a:rPr lang="zh-CN" altLang="en-US" sz="1800" dirty="0">
                <a:solidFill>
                  <a:srgbClr val="C00000"/>
                </a:solidFill>
                <a:latin typeface="Calibri" panose="020F0502020204030204" pitchFamily="34" charset="0"/>
                <a:ea typeface="KaiTi" panose="02010609060101010101" pitchFamily="49" charset="-122"/>
                <a:cs typeface="Calibri" panose="020F0502020204030204" pitchFamily="34" charset="0"/>
              </a:rPr>
              <a:t>：</a:t>
            </a:r>
            <a:r>
              <a:rPr lang="en-US" altLang="zh-CN" sz="1800" dirty="0">
                <a:solidFill>
                  <a:srgbClr val="C00000"/>
                </a:solidFill>
                <a:latin typeface="Calibri" panose="020F0502020204030204" pitchFamily="34" charset="0"/>
                <a:cs typeface="Calibri" panose="020F0502020204030204" pitchFamily="34" charset="0"/>
              </a:rPr>
              <a:t>crucial,</a:t>
            </a:r>
            <a:r>
              <a:rPr lang="zh-CN" altLang="en-US" sz="1800" dirty="0">
                <a:solidFill>
                  <a:srgbClr val="C00000"/>
                </a:solidFill>
                <a:latin typeface="Calibri" panose="020F0502020204030204" pitchFamily="34" charset="0"/>
                <a:cs typeface="Calibri" panose="020F0502020204030204" pitchFamily="34" charset="0"/>
              </a:rPr>
              <a:t> </a:t>
            </a:r>
            <a:r>
              <a:rPr lang="en-US" sz="1800" dirty="0">
                <a:solidFill>
                  <a:srgbClr val="C00000"/>
                </a:solidFill>
                <a:latin typeface="Calibri" panose="020F0502020204030204" pitchFamily="34" charset="0"/>
                <a:cs typeface="Calibri" panose="020F0502020204030204" pitchFamily="34" charset="0"/>
              </a:rPr>
              <a:t>micron accuracy, unprecedented</a:t>
            </a:r>
            <a:r>
              <a:rPr lang="zh-CN" altLang="en-US" sz="1800" dirty="0">
                <a:solidFill>
                  <a:srgbClr val="C00000"/>
                </a:solidFill>
                <a:latin typeface="Calibri" panose="020F0502020204030204" pitchFamily="34" charset="0"/>
                <a:cs typeface="Calibri" panose="020F0502020204030204" pitchFamily="34" charset="0"/>
              </a:rPr>
              <a:t> </a:t>
            </a:r>
            <a:r>
              <a:rPr lang="en-US" altLang="zh-CN" sz="1800" dirty="0">
                <a:solidFill>
                  <a:srgbClr val="C00000"/>
                </a:solidFill>
                <a:latin typeface="Calibri" panose="020F0502020204030204" pitchFamily="34" charset="0"/>
                <a:cs typeface="Calibri" panose="020F0502020204030204" pitchFamily="34" charset="0"/>
              </a:rPr>
              <a:t>challenge</a:t>
            </a:r>
            <a:r>
              <a:rPr lang="en-US" sz="1800" dirty="0">
                <a:solidFill>
                  <a:srgbClr val="C00000"/>
                </a:solidFill>
                <a:latin typeface="Calibri" panose="020F0502020204030204" pitchFamily="34" charset="0"/>
                <a:cs typeface="Calibri" panose="020F0502020204030204" pitchFamily="34" charset="0"/>
              </a:rPr>
              <a:t>, unique</a:t>
            </a:r>
            <a:r>
              <a:rPr lang="zh-CN" altLang="en-US" sz="1800" dirty="0">
                <a:solidFill>
                  <a:srgbClr val="C00000"/>
                </a:solidFill>
                <a:latin typeface="Calibri" panose="020F0502020204030204" pitchFamily="34" charset="0"/>
                <a:cs typeface="Calibri" panose="020F0502020204030204" pitchFamily="34" charset="0"/>
              </a:rPr>
              <a:t> </a:t>
            </a:r>
            <a:r>
              <a:rPr lang="en-US" altLang="zh-CN" sz="1800" dirty="0">
                <a:solidFill>
                  <a:srgbClr val="C00000"/>
                </a:solidFill>
                <a:latin typeface="Calibri" panose="020F0502020204030204" pitchFamily="34" charset="0"/>
                <a:cs typeface="Calibri" panose="020F0502020204030204" pitchFamily="34" charset="0"/>
              </a:rPr>
              <a:t>mathematical</a:t>
            </a:r>
            <a:r>
              <a:rPr lang="zh-CN" altLang="en-US" sz="1800" dirty="0">
                <a:solidFill>
                  <a:srgbClr val="C00000"/>
                </a:solidFill>
                <a:latin typeface="Calibri" panose="020F0502020204030204" pitchFamily="34" charset="0"/>
                <a:cs typeface="Calibri" panose="020F0502020204030204" pitchFamily="34" charset="0"/>
              </a:rPr>
              <a:t> </a:t>
            </a:r>
            <a:r>
              <a:rPr lang="en-US" altLang="zh-CN" sz="1800" dirty="0">
                <a:solidFill>
                  <a:srgbClr val="C00000"/>
                </a:solidFill>
                <a:latin typeface="Calibri" panose="020F0502020204030204" pitchFamily="34" charset="0"/>
                <a:cs typeface="Calibri" panose="020F0502020204030204" pitchFamily="34" charset="0"/>
              </a:rPr>
              <a:t>approach, ….</a:t>
            </a:r>
            <a:endParaRPr lang="en-US" sz="1800" dirty="0">
              <a:solidFill>
                <a:srgbClr val="C00000"/>
              </a:solidFill>
              <a:latin typeface="Calibri" panose="020F0502020204030204" pitchFamily="34" charset="0"/>
              <a:ea typeface="KaiTi" panose="02010609060101010101" pitchFamily="49" charset="-122"/>
              <a:cs typeface="Calibri" panose="020F0502020204030204" pitchFamily="34" charset="0"/>
            </a:endParaRPr>
          </a:p>
        </p:txBody>
      </p:sp>
    </p:spTree>
    <p:extLst>
      <p:ext uri="{BB962C8B-B14F-4D97-AF65-F5344CB8AC3E}">
        <p14:creationId xmlns:p14="http://schemas.microsoft.com/office/powerpoint/2010/main" val="14522003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81F641-A827-265E-4866-2EA63001353D}"/>
            </a:ext>
          </a:extLst>
        </p:cNvPr>
        <p:cNvGrpSpPr/>
        <p:nvPr/>
      </p:nvGrpSpPr>
      <p:grpSpPr>
        <a:xfrm>
          <a:off x="0" y="0"/>
          <a:ext cx="0" cy="0"/>
          <a:chOff x="0" y="0"/>
          <a:chExt cx="0" cy="0"/>
        </a:xfrm>
      </p:grpSpPr>
      <p:sp>
        <p:nvSpPr>
          <p:cNvPr id="6" name="Rectangle 1">
            <a:extLst>
              <a:ext uri="{FF2B5EF4-FFF2-40B4-BE49-F238E27FC236}">
                <a16:creationId xmlns:a16="http://schemas.microsoft.com/office/drawing/2014/main" id="{AF0E7822-941B-B567-3466-1ECC1684A581}"/>
              </a:ext>
            </a:extLst>
          </p:cNvPr>
          <p:cNvSpPr txBox="1">
            <a:spLocks noChangeArrowheads="1"/>
          </p:cNvSpPr>
          <p:nvPr/>
        </p:nvSpPr>
        <p:spPr>
          <a:xfrm>
            <a:off x="-180528" y="228600"/>
            <a:ext cx="9577064" cy="504056"/>
          </a:xfrm>
          <a:prstGeom prst="rect">
            <a:avLst/>
          </a:prstGeom>
        </p:spPr>
        <p:txBody>
          <a:bodyPr/>
          <a:lstStyle>
            <a:lvl1pPr algn="l" rtl="0" eaLnBrk="0" fontAlgn="base" hangingPunct="0">
              <a:spcBef>
                <a:spcPct val="0"/>
              </a:spcBef>
              <a:spcAft>
                <a:spcPct val="0"/>
              </a:spcAft>
              <a:defRPr sz="2800">
                <a:solidFill>
                  <a:schemeClr val="tx1"/>
                </a:solidFill>
                <a:latin typeface="+mj-lt"/>
                <a:ea typeface="+mj-ea"/>
                <a:cs typeface="+mj-cs"/>
                <a:sym typeface="Helvetica Neue Light" charset="0"/>
              </a:defRPr>
            </a:lvl1pPr>
            <a:lvl2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2pPr>
            <a:lvl3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3pPr>
            <a:lvl4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4pPr>
            <a:lvl5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5pPr>
            <a:lvl6pPr marL="4572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6pPr>
            <a:lvl7pPr marL="9144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7pPr>
            <a:lvl8pPr marL="13716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8pPr>
            <a:lvl9pPr marL="18288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9pPr>
          </a:lstStyle>
          <a:p>
            <a:pPr algn="ctr" eaLnBrk="1" hangingPunct="1"/>
            <a:r>
              <a:rPr lang="en-US" sz="3600" b="1" dirty="0" err="1">
                <a:solidFill>
                  <a:srgbClr val="000090"/>
                </a:solidFill>
                <a:latin typeface="KaiTi" panose="02010609060101010101" pitchFamily="49" charset="-122"/>
                <a:ea typeface="KaiTi" panose="02010609060101010101" pitchFamily="49" charset="-122"/>
                <a:cs typeface="+mn-cs"/>
              </a:rPr>
              <a:t>科学文章撰写</a:t>
            </a:r>
            <a:r>
              <a:rPr lang="zh-CN" altLang="en-US" sz="3600" b="1" dirty="0">
                <a:solidFill>
                  <a:srgbClr val="000090"/>
                </a:solidFill>
                <a:latin typeface="KaiTi" panose="02010609060101010101" pitchFamily="49" charset="-122"/>
                <a:ea typeface="KaiTi" panose="02010609060101010101" pitchFamily="49" charset="-122"/>
                <a:cs typeface="+mn-cs"/>
              </a:rPr>
              <a:t>“正文”的章节组织</a:t>
            </a:r>
            <a:endParaRPr lang="en-US" sz="3600" b="1" dirty="0">
              <a:solidFill>
                <a:srgbClr val="000090"/>
              </a:solidFill>
              <a:latin typeface="KaiTi" panose="02010609060101010101" pitchFamily="49" charset="-122"/>
              <a:ea typeface="KaiTi" panose="02010609060101010101" pitchFamily="49" charset="-122"/>
              <a:cs typeface="+mn-cs"/>
            </a:endParaRPr>
          </a:p>
        </p:txBody>
      </p:sp>
      <p:sp>
        <p:nvSpPr>
          <p:cNvPr id="7" name="灯片编号占位符 6">
            <a:extLst>
              <a:ext uri="{FF2B5EF4-FFF2-40B4-BE49-F238E27FC236}">
                <a16:creationId xmlns:a16="http://schemas.microsoft.com/office/drawing/2014/main" id="{74964177-6D51-CF52-B607-80DE85CA1020}"/>
              </a:ext>
            </a:extLst>
          </p:cNvPr>
          <p:cNvSpPr>
            <a:spLocks noGrp="1"/>
          </p:cNvSpPr>
          <p:nvPr>
            <p:ph type="sldNum" sz="quarter" idx="12"/>
          </p:nvPr>
        </p:nvSpPr>
        <p:spPr/>
        <p:txBody>
          <a:bodyPr/>
          <a:lstStyle/>
          <a:p>
            <a:pPr>
              <a:defRPr/>
            </a:pPr>
            <a:fld id="{D01EE3DC-889D-CE4E-A95E-8CFA1A3DAD0A}" type="slidenum">
              <a:rPr lang="en-US" smtClean="0"/>
              <a:pPr>
                <a:defRPr/>
              </a:pPr>
              <a:t>7</a:t>
            </a:fld>
            <a:endParaRPr lang="en-US" dirty="0"/>
          </a:p>
        </p:txBody>
      </p:sp>
      <p:sp>
        <p:nvSpPr>
          <p:cNvPr id="8" name="TextBox 7">
            <a:extLst>
              <a:ext uri="{FF2B5EF4-FFF2-40B4-BE49-F238E27FC236}">
                <a16:creationId xmlns:a16="http://schemas.microsoft.com/office/drawing/2014/main" id="{47EC92D9-1413-A7B6-D461-6E6E1CD7C727}"/>
              </a:ext>
            </a:extLst>
          </p:cNvPr>
          <p:cNvSpPr txBox="1"/>
          <p:nvPr/>
        </p:nvSpPr>
        <p:spPr>
          <a:xfrm>
            <a:off x="9558338" y="0"/>
            <a:ext cx="184731" cy="461665"/>
          </a:xfrm>
          <a:prstGeom prst="rect">
            <a:avLst/>
          </a:prstGeom>
          <a:noFill/>
        </p:spPr>
        <p:txBody>
          <a:bodyPr wrap="none" rtlCol="0">
            <a:spAutoFit/>
          </a:bodyPr>
          <a:lstStyle/>
          <a:p>
            <a:endParaRPr lang="en-US" dirty="0"/>
          </a:p>
        </p:txBody>
      </p:sp>
      <p:sp>
        <p:nvSpPr>
          <p:cNvPr id="3" name="TextBox 2">
            <a:extLst>
              <a:ext uri="{FF2B5EF4-FFF2-40B4-BE49-F238E27FC236}">
                <a16:creationId xmlns:a16="http://schemas.microsoft.com/office/drawing/2014/main" id="{1BA8B6FF-D6E8-F34E-A54B-1133BB32D432}"/>
              </a:ext>
            </a:extLst>
          </p:cNvPr>
          <p:cNvSpPr txBox="1"/>
          <p:nvPr/>
        </p:nvSpPr>
        <p:spPr>
          <a:xfrm>
            <a:off x="-3605645" y="-758536"/>
            <a:ext cx="184731" cy="461665"/>
          </a:xfrm>
          <a:prstGeom prst="rect">
            <a:avLst/>
          </a:prstGeom>
          <a:noFill/>
        </p:spPr>
        <p:txBody>
          <a:bodyPr wrap="none" rtlCol="0">
            <a:spAutoFit/>
          </a:bodyPr>
          <a:lstStyle/>
          <a:p>
            <a:endParaRPr lang="en-US" dirty="0"/>
          </a:p>
        </p:txBody>
      </p:sp>
      <p:sp>
        <p:nvSpPr>
          <p:cNvPr id="4" name="TextBox 3">
            <a:extLst>
              <a:ext uri="{FF2B5EF4-FFF2-40B4-BE49-F238E27FC236}">
                <a16:creationId xmlns:a16="http://schemas.microsoft.com/office/drawing/2014/main" id="{61436F3B-3CF6-5119-32D9-762C6B4CCC36}"/>
              </a:ext>
            </a:extLst>
          </p:cNvPr>
          <p:cNvSpPr txBox="1"/>
          <p:nvPr/>
        </p:nvSpPr>
        <p:spPr>
          <a:xfrm>
            <a:off x="9258300" y="2784764"/>
            <a:ext cx="184731" cy="461665"/>
          </a:xfrm>
          <a:prstGeom prst="rect">
            <a:avLst/>
          </a:prstGeom>
          <a:noFill/>
        </p:spPr>
        <p:txBody>
          <a:bodyPr wrap="none" rtlCol="0">
            <a:spAutoFit/>
          </a:bodyPr>
          <a:lstStyle/>
          <a:p>
            <a:endParaRPr lang="en-US" dirty="0"/>
          </a:p>
        </p:txBody>
      </p:sp>
      <p:sp>
        <p:nvSpPr>
          <p:cNvPr id="9" name="TextBox 8">
            <a:extLst>
              <a:ext uri="{FF2B5EF4-FFF2-40B4-BE49-F238E27FC236}">
                <a16:creationId xmlns:a16="http://schemas.microsoft.com/office/drawing/2014/main" id="{EBBC0B98-AB6D-7354-A64F-D35AAB6C0609}"/>
              </a:ext>
            </a:extLst>
          </p:cNvPr>
          <p:cNvSpPr txBox="1"/>
          <p:nvPr/>
        </p:nvSpPr>
        <p:spPr>
          <a:xfrm>
            <a:off x="2722418" y="7003473"/>
            <a:ext cx="184731" cy="461665"/>
          </a:xfrm>
          <a:prstGeom prst="rect">
            <a:avLst/>
          </a:prstGeom>
          <a:noFill/>
        </p:spPr>
        <p:txBody>
          <a:bodyPr wrap="none" rtlCol="0">
            <a:spAutoFit/>
          </a:bodyPr>
          <a:lstStyle/>
          <a:p>
            <a:endParaRPr lang="en-US" dirty="0"/>
          </a:p>
        </p:txBody>
      </p:sp>
      <p:sp>
        <p:nvSpPr>
          <p:cNvPr id="49" name="TextBox 48">
            <a:extLst>
              <a:ext uri="{FF2B5EF4-FFF2-40B4-BE49-F238E27FC236}">
                <a16:creationId xmlns:a16="http://schemas.microsoft.com/office/drawing/2014/main" id="{576CAC79-AB5C-77B1-FA6D-CDBC4E7FDEE7}"/>
              </a:ext>
            </a:extLst>
          </p:cNvPr>
          <p:cNvSpPr txBox="1"/>
          <p:nvPr/>
        </p:nvSpPr>
        <p:spPr>
          <a:xfrm>
            <a:off x="12409714" y="13193486"/>
            <a:ext cx="184731" cy="461665"/>
          </a:xfrm>
          <a:prstGeom prst="rect">
            <a:avLst/>
          </a:prstGeom>
          <a:noFill/>
        </p:spPr>
        <p:txBody>
          <a:bodyPr wrap="none" rtlCol="0">
            <a:spAutoFit/>
          </a:bodyPr>
          <a:lstStyle/>
          <a:p>
            <a:endParaRPr lang="en-US" dirty="0"/>
          </a:p>
        </p:txBody>
      </p:sp>
      <p:sp>
        <p:nvSpPr>
          <p:cNvPr id="23" name="TextBox 22">
            <a:extLst>
              <a:ext uri="{FF2B5EF4-FFF2-40B4-BE49-F238E27FC236}">
                <a16:creationId xmlns:a16="http://schemas.microsoft.com/office/drawing/2014/main" id="{ED26BEDE-D619-4CDA-2EE2-277A00A96DE7}"/>
              </a:ext>
            </a:extLst>
          </p:cNvPr>
          <p:cNvSpPr txBox="1"/>
          <p:nvPr/>
        </p:nvSpPr>
        <p:spPr>
          <a:xfrm>
            <a:off x="8126569" y="7031865"/>
            <a:ext cx="184731" cy="461665"/>
          </a:xfrm>
          <a:prstGeom prst="rect">
            <a:avLst/>
          </a:prstGeom>
          <a:noFill/>
        </p:spPr>
        <p:txBody>
          <a:bodyPr wrap="none" rtlCol="0">
            <a:spAutoFit/>
          </a:bodyPr>
          <a:lstStyle/>
          <a:p>
            <a:endParaRPr lang="en-US" dirty="0"/>
          </a:p>
        </p:txBody>
      </p:sp>
      <p:pic>
        <p:nvPicPr>
          <p:cNvPr id="10" name="Picture 9">
            <a:extLst>
              <a:ext uri="{FF2B5EF4-FFF2-40B4-BE49-F238E27FC236}">
                <a16:creationId xmlns:a16="http://schemas.microsoft.com/office/drawing/2014/main" id="{DDD29271-BD3A-1DCE-B7C4-26E1E4E33907}"/>
              </a:ext>
            </a:extLst>
          </p:cNvPr>
          <p:cNvPicPr>
            <a:picLocks noChangeAspect="1"/>
          </p:cNvPicPr>
          <p:nvPr/>
        </p:nvPicPr>
        <p:blipFill>
          <a:blip r:embed="rId3"/>
          <a:srcRect t="15269" b="1201"/>
          <a:stretch>
            <a:fillRect/>
          </a:stretch>
        </p:blipFill>
        <p:spPr>
          <a:xfrm>
            <a:off x="4705528" y="868227"/>
            <a:ext cx="4114800" cy="5303973"/>
          </a:xfrm>
          <a:prstGeom prst="rect">
            <a:avLst/>
          </a:prstGeom>
        </p:spPr>
      </p:pic>
      <p:grpSp>
        <p:nvGrpSpPr>
          <p:cNvPr id="15" name="Group 14">
            <a:extLst>
              <a:ext uri="{FF2B5EF4-FFF2-40B4-BE49-F238E27FC236}">
                <a16:creationId xmlns:a16="http://schemas.microsoft.com/office/drawing/2014/main" id="{5C5832FD-4793-3E88-7498-244633FE8EAE}"/>
              </a:ext>
            </a:extLst>
          </p:cNvPr>
          <p:cNvGrpSpPr>
            <a:grpSpLocks noChangeAspect="1"/>
          </p:cNvGrpSpPr>
          <p:nvPr/>
        </p:nvGrpSpPr>
        <p:grpSpPr>
          <a:xfrm>
            <a:off x="228600" y="1303721"/>
            <a:ext cx="4206240" cy="4370078"/>
            <a:chOff x="228600" y="1303721"/>
            <a:chExt cx="4476928" cy="4651309"/>
          </a:xfrm>
        </p:grpSpPr>
        <p:pic>
          <p:nvPicPr>
            <p:cNvPr id="5" name="Picture 4">
              <a:extLst>
                <a:ext uri="{FF2B5EF4-FFF2-40B4-BE49-F238E27FC236}">
                  <a16:creationId xmlns:a16="http://schemas.microsoft.com/office/drawing/2014/main" id="{8760B42E-21C1-904D-5A34-ED319CF3EA0C}"/>
                </a:ext>
              </a:extLst>
            </p:cNvPr>
            <p:cNvPicPr>
              <a:picLocks noChangeAspect="1"/>
            </p:cNvPicPr>
            <p:nvPr/>
          </p:nvPicPr>
          <p:blipFill>
            <a:blip r:embed="rId4"/>
            <a:srcRect l="7394" t="12898" r="1065" b="3586"/>
            <a:stretch>
              <a:fillRect/>
            </a:stretch>
          </p:blipFill>
          <p:spPr>
            <a:xfrm>
              <a:off x="228600" y="1303721"/>
              <a:ext cx="4343400" cy="3725480"/>
            </a:xfrm>
            <a:prstGeom prst="rect">
              <a:avLst/>
            </a:prstGeom>
          </p:spPr>
        </p:pic>
        <p:pic>
          <p:nvPicPr>
            <p:cNvPr id="13" name="Picture 12">
              <a:extLst>
                <a:ext uri="{FF2B5EF4-FFF2-40B4-BE49-F238E27FC236}">
                  <a16:creationId xmlns:a16="http://schemas.microsoft.com/office/drawing/2014/main" id="{C8BCFADE-6F1D-1AF9-BC83-B04C83E33BE2}"/>
                </a:ext>
              </a:extLst>
            </p:cNvPr>
            <p:cNvPicPr>
              <a:picLocks noChangeAspect="1"/>
            </p:cNvPicPr>
            <p:nvPr/>
          </p:nvPicPr>
          <p:blipFill>
            <a:blip r:embed="rId3"/>
            <a:srcRect t="2722" b="84357"/>
            <a:stretch>
              <a:fillRect/>
            </a:stretch>
          </p:blipFill>
          <p:spPr>
            <a:xfrm>
              <a:off x="228600" y="5062419"/>
              <a:ext cx="4476928" cy="892611"/>
            </a:xfrm>
            <a:prstGeom prst="rect">
              <a:avLst/>
            </a:prstGeom>
          </p:spPr>
        </p:pic>
      </p:grpSp>
      <p:cxnSp>
        <p:nvCxnSpPr>
          <p:cNvPr id="17" name="Straight Connector 16">
            <a:extLst>
              <a:ext uri="{FF2B5EF4-FFF2-40B4-BE49-F238E27FC236}">
                <a16:creationId xmlns:a16="http://schemas.microsoft.com/office/drawing/2014/main" id="{945D7C5B-868B-1AE9-732A-5BB861815CF5}"/>
              </a:ext>
            </a:extLst>
          </p:cNvPr>
          <p:cNvCxnSpPr>
            <a:cxnSpLocks/>
          </p:cNvCxnSpPr>
          <p:nvPr/>
        </p:nvCxnSpPr>
        <p:spPr>
          <a:xfrm>
            <a:off x="314632" y="1719908"/>
            <a:ext cx="2657168" cy="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05485D0B-F680-6D1C-E4FD-7CD167BF68C9}"/>
              </a:ext>
            </a:extLst>
          </p:cNvPr>
          <p:cNvCxnSpPr>
            <a:cxnSpLocks/>
          </p:cNvCxnSpPr>
          <p:nvPr/>
        </p:nvCxnSpPr>
        <p:spPr>
          <a:xfrm>
            <a:off x="304800" y="1944328"/>
            <a:ext cx="3977640" cy="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F4F9E39F-A0C8-2E0B-E833-0709CBEE2198}"/>
              </a:ext>
            </a:extLst>
          </p:cNvPr>
          <p:cNvCxnSpPr>
            <a:cxnSpLocks/>
          </p:cNvCxnSpPr>
          <p:nvPr/>
        </p:nvCxnSpPr>
        <p:spPr>
          <a:xfrm>
            <a:off x="304800" y="2767557"/>
            <a:ext cx="3581400" cy="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25" name="Straight Connector 24">
            <a:extLst>
              <a:ext uri="{FF2B5EF4-FFF2-40B4-BE49-F238E27FC236}">
                <a16:creationId xmlns:a16="http://schemas.microsoft.com/office/drawing/2014/main" id="{52EBC5DD-B6DC-DAF6-2D7F-583807041F9B}"/>
              </a:ext>
            </a:extLst>
          </p:cNvPr>
          <p:cNvCxnSpPr>
            <a:cxnSpLocks/>
          </p:cNvCxnSpPr>
          <p:nvPr/>
        </p:nvCxnSpPr>
        <p:spPr>
          <a:xfrm>
            <a:off x="304800" y="4200832"/>
            <a:ext cx="1752600" cy="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a16="http://schemas.microsoft.com/office/drawing/2014/main" id="{C4CE96E8-0E6C-D398-FDF6-F555207C6396}"/>
              </a:ext>
            </a:extLst>
          </p:cNvPr>
          <p:cNvCxnSpPr>
            <a:cxnSpLocks/>
          </p:cNvCxnSpPr>
          <p:nvPr/>
        </p:nvCxnSpPr>
        <p:spPr>
          <a:xfrm>
            <a:off x="304800" y="4409768"/>
            <a:ext cx="3703320" cy="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32" name="Straight Connector 31">
            <a:extLst>
              <a:ext uri="{FF2B5EF4-FFF2-40B4-BE49-F238E27FC236}">
                <a16:creationId xmlns:a16="http://schemas.microsoft.com/office/drawing/2014/main" id="{219BDDB8-EA5E-FE1B-9121-9CA90A3074DA}"/>
              </a:ext>
            </a:extLst>
          </p:cNvPr>
          <p:cNvCxnSpPr>
            <a:cxnSpLocks/>
          </p:cNvCxnSpPr>
          <p:nvPr/>
        </p:nvCxnSpPr>
        <p:spPr>
          <a:xfrm>
            <a:off x="4801828" y="1066800"/>
            <a:ext cx="3875140" cy="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cxnSp>
        <p:nvCxnSpPr>
          <p:cNvPr id="34" name="Straight Connector 33">
            <a:extLst>
              <a:ext uri="{FF2B5EF4-FFF2-40B4-BE49-F238E27FC236}">
                <a16:creationId xmlns:a16="http://schemas.microsoft.com/office/drawing/2014/main" id="{F49E251E-F470-ED0F-A012-8E80844C1449}"/>
              </a:ext>
            </a:extLst>
          </p:cNvPr>
          <p:cNvCxnSpPr>
            <a:cxnSpLocks/>
          </p:cNvCxnSpPr>
          <p:nvPr/>
        </p:nvCxnSpPr>
        <p:spPr>
          <a:xfrm>
            <a:off x="4801828" y="2276168"/>
            <a:ext cx="2715768" cy="0"/>
          </a:xfrm>
          <a:prstGeom prst="lin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cxnSp>
      <p:sp>
        <p:nvSpPr>
          <p:cNvPr id="39" name="TextBox 38">
            <a:extLst>
              <a:ext uri="{FF2B5EF4-FFF2-40B4-BE49-F238E27FC236}">
                <a16:creationId xmlns:a16="http://schemas.microsoft.com/office/drawing/2014/main" id="{69FEFD03-02F5-7944-E77F-3B3FD59F453B}"/>
              </a:ext>
            </a:extLst>
          </p:cNvPr>
          <p:cNvSpPr txBox="1"/>
          <p:nvPr/>
        </p:nvSpPr>
        <p:spPr>
          <a:xfrm>
            <a:off x="76200" y="6019800"/>
            <a:ext cx="8991600" cy="677108"/>
          </a:xfrm>
          <a:prstGeom prst="rect">
            <a:avLst/>
          </a:prstGeom>
          <a:noFill/>
        </p:spPr>
        <p:txBody>
          <a:bodyPr wrap="square" rtlCol="0">
            <a:spAutoFit/>
          </a:bodyPr>
          <a:lstStyle/>
          <a:p>
            <a:pPr algn="ctr"/>
            <a:r>
              <a:rPr lang="en-US" altLang="zh-CN" sz="1900" dirty="0">
                <a:solidFill>
                  <a:srgbClr val="C00000"/>
                </a:solidFill>
                <a:latin typeface="KaiTi" panose="02010609060101010101" pitchFamily="49" charset="-122"/>
                <a:ea typeface="KaiTi" panose="02010609060101010101" pitchFamily="49" charset="-122"/>
              </a:rPr>
              <a:t>2</a:t>
            </a:r>
            <a:r>
              <a:rPr lang="zh-CN" altLang="en-US" sz="1900" dirty="0">
                <a:solidFill>
                  <a:srgbClr val="C00000"/>
                </a:solidFill>
                <a:latin typeface="KaiTi" panose="02010609060101010101" pitchFamily="49" charset="-122"/>
                <a:ea typeface="KaiTi" panose="02010609060101010101" pitchFamily="49" charset="-122"/>
              </a:rPr>
              <a:t>整体系统介绍→</a:t>
            </a:r>
            <a:r>
              <a:rPr lang="en-US" altLang="zh-CN" sz="1900" dirty="0">
                <a:solidFill>
                  <a:srgbClr val="C00000"/>
                </a:solidFill>
                <a:latin typeface="KaiTi" panose="02010609060101010101" pitchFamily="49" charset="-122"/>
                <a:ea typeface="KaiTi" panose="02010609060101010101" pitchFamily="49" charset="-122"/>
              </a:rPr>
              <a:t>3-5</a:t>
            </a:r>
            <a:r>
              <a:rPr lang="zh-CN" altLang="en-US" sz="1900" dirty="0">
                <a:solidFill>
                  <a:srgbClr val="C00000"/>
                </a:solidFill>
                <a:latin typeface="KaiTi" panose="02010609060101010101" pitchFamily="49" charset="-122"/>
                <a:ea typeface="KaiTi" panose="02010609060101010101" pitchFamily="49" charset="-122"/>
              </a:rPr>
              <a:t>参数与总体方法→</a:t>
            </a:r>
            <a:r>
              <a:rPr lang="en-US" altLang="zh-CN" sz="1900" dirty="0">
                <a:solidFill>
                  <a:srgbClr val="C00000"/>
                </a:solidFill>
                <a:latin typeface="KaiTi" panose="02010609060101010101" pitchFamily="49" charset="-122"/>
                <a:ea typeface="KaiTi" panose="02010609060101010101" pitchFamily="49" charset="-122"/>
              </a:rPr>
              <a:t>6</a:t>
            </a:r>
            <a:r>
              <a:rPr lang="zh-CN" altLang="en-US" sz="1900" dirty="0">
                <a:solidFill>
                  <a:srgbClr val="C00000"/>
                </a:solidFill>
                <a:latin typeface="KaiTi" panose="02010609060101010101" pitchFamily="49" charset="-122"/>
                <a:ea typeface="KaiTi" panose="02010609060101010101" pitchFamily="49" charset="-122"/>
              </a:rPr>
              <a:t>地面测试→</a:t>
            </a:r>
            <a:r>
              <a:rPr lang="en-US" altLang="zh-CN" sz="1900" dirty="0">
                <a:solidFill>
                  <a:srgbClr val="C00000"/>
                </a:solidFill>
                <a:latin typeface="KaiTi" panose="02010609060101010101" pitchFamily="49" charset="-122"/>
                <a:ea typeface="KaiTi" panose="02010609060101010101" pitchFamily="49" charset="-122"/>
              </a:rPr>
              <a:t>7-8</a:t>
            </a:r>
            <a:r>
              <a:rPr lang="zh-CN" altLang="en-US" sz="1900" dirty="0">
                <a:solidFill>
                  <a:srgbClr val="C00000"/>
                </a:solidFill>
                <a:latin typeface="KaiTi" panose="02010609060101010101" pitchFamily="49" charset="-122"/>
                <a:ea typeface="KaiTi" panose="02010609060101010101" pitchFamily="49" charset="-122"/>
              </a:rPr>
              <a:t>空间运行处理→准直结果</a:t>
            </a:r>
            <a:endParaRPr lang="en-US" altLang="zh-CN" sz="1900" dirty="0">
              <a:solidFill>
                <a:srgbClr val="C00000"/>
              </a:solidFill>
              <a:latin typeface="KaiTi" panose="02010609060101010101" pitchFamily="49" charset="-122"/>
              <a:ea typeface="KaiTi" panose="02010609060101010101" pitchFamily="49" charset="-122"/>
            </a:endParaRPr>
          </a:p>
          <a:p>
            <a:pPr algn="ctr"/>
            <a:r>
              <a:rPr lang="zh-CN" altLang="en-US" sz="1900" dirty="0">
                <a:solidFill>
                  <a:srgbClr val="C00000"/>
                </a:solidFill>
                <a:latin typeface="KaiTi" panose="02010609060101010101" pitchFamily="49" charset="-122"/>
                <a:ea typeface="KaiTi" panose="02010609060101010101" pitchFamily="49" charset="-122"/>
              </a:rPr>
              <a:t>正文章节组织要点：叙事结构清晰、层次分明、逻辑严密、内容完整</a:t>
            </a:r>
            <a:endParaRPr lang="en-US" altLang="zh-CN" sz="1900" dirty="0">
              <a:solidFill>
                <a:srgbClr val="C00000"/>
              </a:solidFill>
              <a:latin typeface="KaiTi" panose="02010609060101010101" pitchFamily="49" charset="-122"/>
              <a:ea typeface="KaiTi" panose="02010609060101010101" pitchFamily="49" charset="-122"/>
            </a:endParaRPr>
          </a:p>
        </p:txBody>
      </p:sp>
    </p:spTree>
    <p:extLst>
      <p:ext uri="{BB962C8B-B14F-4D97-AF65-F5344CB8AC3E}">
        <p14:creationId xmlns:p14="http://schemas.microsoft.com/office/powerpoint/2010/main" val="37053267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15D500-9D0B-B4D6-8BCC-65F2D31508A5}"/>
            </a:ext>
          </a:extLst>
        </p:cNvPr>
        <p:cNvGrpSpPr/>
        <p:nvPr/>
      </p:nvGrpSpPr>
      <p:grpSpPr>
        <a:xfrm>
          <a:off x="0" y="0"/>
          <a:ext cx="0" cy="0"/>
          <a:chOff x="0" y="0"/>
          <a:chExt cx="0" cy="0"/>
        </a:xfrm>
      </p:grpSpPr>
      <p:sp>
        <p:nvSpPr>
          <p:cNvPr id="6" name="Rectangle 1">
            <a:extLst>
              <a:ext uri="{FF2B5EF4-FFF2-40B4-BE49-F238E27FC236}">
                <a16:creationId xmlns:a16="http://schemas.microsoft.com/office/drawing/2014/main" id="{5EC3903C-9A20-2218-461D-A9BD12CE3F66}"/>
              </a:ext>
            </a:extLst>
          </p:cNvPr>
          <p:cNvSpPr txBox="1">
            <a:spLocks noChangeArrowheads="1"/>
          </p:cNvSpPr>
          <p:nvPr/>
        </p:nvSpPr>
        <p:spPr>
          <a:xfrm>
            <a:off x="0" y="228600"/>
            <a:ext cx="9021096" cy="504056"/>
          </a:xfrm>
          <a:prstGeom prst="rect">
            <a:avLst/>
          </a:prstGeom>
        </p:spPr>
        <p:txBody>
          <a:bodyPr/>
          <a:lstStyle>
            <a:lvl1pPr algn="l" rtl="0" eaLnBrk="0" fontAlgn="base" hangingPunct="0">
              <a:spcBef>
                <a:spcPct val="0"/>
              </a:spcBef>
              <a:spcAft>
                <a:spcPct val="0"/>
              </a:spcAft>
              <a:defRPr sz="2800">
                <a:solidFill>
                  <a:schemeClr val="tx1"/>
                </a:solidFill>
                <a:latin typeface="+mj-lt"/>
                <a:ea typeface="+mj-ea"/>
                <a:cs typeface="+mj-cs"/>
                <a:sym typeface="Helvetica Neue Light" charset="0"/>
              </a:defRPr>
            </a:lvl1pPr>
            <a:lvl2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2pPr>
            <a:lvl3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3pPr>
            <a:lvl4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4pPr>
            <a:lvl5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5pPr>
            <a:lvl6pPr marL="4572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6pPr>
            <a:lvl7pPr marL="9144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7pPr>
            <a:lvl8pPr marL="13716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8pPr>
            <a:lvl9pPr marL="18288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9pPr>
          </a:lstStyle>
          <a:p>
            <a:pPr algn="ctr" eaLnBrk="1" hangingPunct="1"/>
            <a:r>
              <a:rPr lang="zh-CN" altLang="en-US" sz="3600" b="1" dirty="0">
                <a:solidFill>
                  <a:srgbClr val="000090"/>
                </a:solidFill>
                <a:latin typeface="KaiTi" panose="02010609060101010101" pitchFamily="49" charset="-122"/>
                <a:ea typeface="KaiTi" panose="02010609060101010101" pitchFamily="49" charset="-122"/>
                <a:cs typeface="+mn-cs"/>
              </a:rPr>
              <a:t>章节的概貌介绍和段落间呼应</a:t>
            </a:r>
            <a:endParaRPr lang="en-US" sz="3600" b="1" dirty="0">
              <a:solidFill>
                <a:srgbClr val="000090"/>
              </a:solidFill>
              <a:latin typeface="KaiTi" panose="02010609060101010101" pitchFamily="49" charset="-122"/>
              <a:ea typeface="KaiTi" panose="02010609060101010101" pitchFamily="49" charset="-122"/>
              <a:cs typeface="+mn-cs"/>
            </a:endParaRPr>
          </a:p>
        </p:txBody>
      </p:sp>
      <p:sp>
        <p:nvSpPr>
          <p:cNvPr id="7" name="灯片编号占位符 6">
            <a:extLst>
              <a:ext uri="{FF2B5EF4-FFF2-40B4-BE49-F238E27FC236}">
                <a16:creationId xmlns:a16="http://schemas.microsoft.com/office/drawing/2014/main" id="{67014F85-270D-27EB-4D0D-81560D353AE8}"/>
              </a:ext>
            </a:extLst>
          </p:cNvPr>
          <p:cNvSpPr>
            <a:spLocks noGrp="1"/>
          </p:cNvSpPr>
          <p:nvPr>
            <p:ph type="sldNum" sz="quarter" idx="12"/>
          </p:nvPr>
        </p:nvSpPr>
        <p:spPr/>
        <p:txBody>
          <a:bodyPr/>
          <a:lstStyle/>
          <a:p>
            <a:pPr>
              <a:defRPr/>
            </a:pPr>
            <a:fld id="{D01EE3DC-889D-CE4E-A95E-8CFA1A3DAD0A}" type="slidenum">
              <a:rPr lang="en-US" smtClean="0"/>
              <a:pPr>
                <a:defRPr/>
              </a:pPr>
              <a:t>8</a:t>
            </a:fld>
            <a:endParaRPr lang="en-US" dirty="0"/>
          </a:p>
        </p:txBody>
      </p:sp>
      <p:sp>
        <p:nvSpPr>
          <p:cNvPr id="8" name="TextBox 7">
            <a:extLst>
              <a:ext uri="{FF2B5EF4-FFF2-40B4-BE49-F238E27FC236}">
                <a16:creationId xmlns:a16="http://schemas.microsoft.com/office/drawing/2014/main" id="{F6B08429-3E1B-97EC-940D-B5F62321F255}"/>
              </a:ext>
            </a:extLst>
          </p:cNvPr>
          <p:cNvSpPr txBox="1"/>
          <p:nvPr/>
        </p:nvSpPr>
        <p:spPr>
          <a:xfrm>
            <a:off x="9558338" y="0"/>
            <a:ext cx="184731" cy="461665"/>
          </a:xfrm>
          <a:prstGeom prst="rect">
            <a:avLst/>
          </a:prstGeom>
          <a:noFill/>
        </p:spPr>
        <p:txBody>
          <a:bodyPr wrap="none" rtlCol="0">
            <a:spAutoFit/>
          </a:bodyPr>
          <a:lstStyle/>
          <a:p>
            <a:endParaRPr lang="en-US" dirty="0"/>
          </a:p>
        </p:txBody>
      </p:sp>
      <p:sp>
        <p:nvSpPr>
          <p:cNvPr id="3" name="TextBox 2">
            <a:extLst>
              <a:ext uri="{FF2B5EF4-FFF2-40B4-BE49-F238E27FC236}">
                <a16:creationId xmlns:a16="http://schemas.microsoft.com/office/drawing/2014/main" id="{6C793CE4-DD19-DD65-347D-DEE09DC3D89A}"/>
              </a:ext>
            </a:extLst>
          </p:cNvPr>
          <p:cNvSpPr txBox="1"/>
          <p:nvPr/>
        </p:nvSpPr>
        <p:spPr>
          <a:xfrm>
            <a:off x="-3605645" y="-758536"/>
            <a:ext cx="184731" cy="461665"/>
          </a:xfrm>
          <a:prstGeom prst="rect">
            <a:avLst/>
          </a:prstGeom>
          <a:noFill/>
        </p:spPr>
        <p:txBody>
          <a:bodyPr wrap="none" rtlCol="0">
            <a:spAutoFit/>
          </a:bodyPr>
          <a:lstStyle/>
          <a:p>
            <a:endParaRPr lang="en-US" dirty="0"/>
          </a:p>
        </p:txBody>
      </p:sp>
      <p:sp>
        <p:nvSpPr>
          <p:cNvPr id="4" name="TextBox 3">
            <a:extLst>
              <a:ext uri="{FF2B5EF4-FFF2-40B4-BE49-F238E27FC236}">
                <a16:creationId xmlns:a16="http://schemas.microsoft.com/office/drawing/2014/main" id="{8A84088A-03E5-E004-DABC-D583538F5668}"/>
              </a:ext>
            </a:extLst>
          </p:cNvPr>
          <p:cNvSpPr txBox="1"/>
          <p:nvPr/>
        </p:nvSpPr>
        <p:spPr>
          <a:xfrm>
            <a:off x="9258300" y="2784764"/>
            <a:ext cx="184731" cy="461665"/>
          </a:xfrm>
          <a:prstGeom prst="rect">
            <a:avLst/>
          </a:prstGeom>
          <a:noFill/>
        </p:spPr>
        <p:txBody>
          <a:bodyPr wrap="none" rtlCol="0">
            <a:spAutoFit/>
          </a:bodyPr>
          <a:lstStyle/>
          <a:p>
            <a:endParaRPr lang="en-US" dirty="0"/>
          </a:p>
        </p:txBody>
      </p:sp>
      <p:sp>
        <p:nvSpPr>
          <p:cNvPr id="9" name="TextBox 8">
            <a:extLst>
              <a:ext uri="{FF2B5EF4-FFF2-40B4-BE49-F238E27FC236}">
                <a16:creationId xmlns:a16="http://schemas.microsoft.com/office/drawing/2014/main" id="{50C2EBB4-45A3-666E-3E6D-FBD812826B09}"/>
              </a:ext>
            </a:extLst>
          </p:cNvPr>
          <p:cNvSpPr txBox="1"/>
          <p:nvPr/>
        </p:nvSpPr>
        <p:spPr>
          <a:xfrm>
            <a:off x="2722418" y="7003473"/>
            <a:ext cx="184731" cy="461665"/>
          </a:xfrm>
          <a:prstGeom prst="rect">
            <a:avLst/>
          </a:prstGeom>
          <a:noFill/>
        </p:spPr>
        <p:txBody>
          <a:bodyPr wrap="none" rtlCol="0">
            <a:spAutoFit/>
          </a:bodyPr>
          <a:lstStyle/>
          <a:p>
            <a:endParaRPr lang="en-US" dirty="0"/>
          </a:p>
        </p:txBody>
      </p:sp>
      <p:sp>
        <p:nvSpPr>
          <p:cNvPr id="49" name="TextBox 48">
            <a:extLst>
              <a:ext uri="{FF2B5EF4-FFF2-40B4-BE49-F238E27FC236}">
                <a16:creationId xmlns:a16="http://schemas.microsoft.com/office/drawing/2014/main" id="{465034B5-5504-12B2-1183-6D55298F2E89}"/>
              </a:ext>
            </a:extLst>
          </p:cNvPr>
          <p:cNvSpPr txBox="1"/>
          <p:nvPr/>
        </p:nvSpPr>
        <p:spPr>
          <a:xfrm>
            <a:off x="12409714" y="13193486"/>
            <a:ext cx="184731" cy="461665"/>
          </a:xfrm>
          <a:prstGeom prst="rect">
            <a:avLst/>
          </a:prstGeom>
          <a:noFill/>
        </p:spPr>
        <p:txBody>
          <a:bodyPr wrap="none" rtlCol="0">
            <a:spAutoFit/>
          </a:bodyPr>
          <a:lstStyle/>
          <a:p>
            <a:endParaRPr lang="en-US" dirty="0"/>
          </a:p>
        </p:txBody>
      </p:sp>
      <p:sp>
        <p:nvSpPr>
          <p:cNvPr id="23" name="TextBox 22">
            <a:extLst>
              <a:ext uri="{FF2B5EF4-FFF2-40B4-BE49-F238E27FC236}">
                <a16:creationId xmlns:a16="http://schemas.microsoft.com/office/drawing/2014/main" id="{6AE8A22B-9FDD-7E64-5BCF-918B69277DEE}"/>
              </a:ext>
            </a:extLst>
          </p:cNvPr>
          <p:cNvSpPr txBox="1"/>
          <p:nvPr/>
        </p:nvSpPr>
        <p:spPr>
          <a:xfrm>
            <a:off x="8126569" y="7031865"/>
            <a:ext cx="184731" cy="461665"/>
          </a:xfrm>
          <a:prstGeom prst="rect">
            <a:avLst/>
          </a:prstGeom>
          <a:noFill/>
        </p:spPr>
        <p:txBody>
          <a:bodyPr wrap="none" rtlCol="0">
            <a:spAutoFit/>
          </a:bodyPr>
          <a:lstStyle/>
          <a:p>
            <a:endParaRPr lang="en-US" dirty="0"/>
          </a:p>
        </p:txBody>
      </p:sp>
      <p:sp>
        <p:nvSpPr>
          <p:cNvPr id="11" name="Content Placeholder 2">
            <a:extLst>
              <a:ext uri="{FF2B5EF4-FFF2-40B4-BE49-F238E27FC236}">
                <a16:creationId xmlns:a16="http://schemas.microsoft.com/office/drawing/2014/main" id="{47F3ABB0-4213-B28B-706B-D3BF7A3F8A8F}"/>
              </a:ext>
            </a:extLst>
          </p:cNvPr>
          <p:cNvSpPr txBox="1">
            <a:spLocks/>
          </p:cNvSpPr>
          <p:nvPr/>
        </p:nvSpPr>
        <p:spPr>
          <a:xfrm>
            <a:off x="152400" y="1004423"/>
            <a:ext cx="8868696" cy="2424577"/>
          </a:xfrm>
          <a:prstGeom prst="rect">
            <a:avLst/>
          </a:prstGeom>
          <a:noFill/>
        </p:spPr>
        <p:txBody>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Font typeface="Wingdings" pitchFamily="2" charset="2"/>
              <a:buAutoNum type="arabicPlain" startAt="4"/>
            </a:pPr>
            <a:r>
              <a:rPr lang="en-US" sz="1800" b="1" dirty="0">
                <a:latin typeface="Calibri" panose="020F0502020204030204" pitchFamily="34" charset="0"/>
                <a:cs typeface="Calibri" panose="020F0502020204030204" pitchFamily="34" charset="0"/>
              </a:rPr>
              <a:t>Constraints of the composite alignment parameters</a:t>
            </a:r>
          </a:p>
          <a:p>
            <a:pPr marL="0" indent="0">
              <a:buNone/>
            </a:pPr>
            <a:r>
              <a:rPr lang="en-US" sz="1800" dirty="0">
                <a:latin typeface="Calibri" panose="020F0502020204030204" pitchFamily="34" charset="0"/>
                <a:cs typeface="Calibri" panose="020F0502020204030204" pitchFamily="34" charset="0"/>
              </a:rPr>
              <a:t>For a composite detector which consists of several subcomponents, those modules on the same support structure are likely to have highly correlated displacements … </a:t>
            </a:r>
            <a:r>
              <a:rPr lang="en-US" sz="1800" u="sng" dirty="0">
                <a:solidFill>
                  <a:srgbClr val="0432FF"/>
                </a:solidFill>
                <a:latin typeface="Calibri" panose="020F0502020204030204" pitchFamily="34" charset="0"/>
                <a:cs typeface="Calibri" panose="020F0502020204030204" pitchFamily="34" charset="0"/>
              </a:rPr>
              <a:t>The expressions of all the constraints are derived by our developed grid method described in the following Sects. 4.1–4.3.  </a:t>
            </a:r>
          </a:p>
          <a:p>
            <a:pPr marL="0" indent="0">
              <a:buNone/>
            </a:pPr>
            <a:r>
              <a:rPr lang="en-US" sz="1800" dirty="0">
                <a:latin typeface="Calibri" panose="020F0502020204030204" pitchFamily="34" charset="0"/>
                <a:cs typeface="Calibri" panose="020F0502020204030204" pitchFamily="34" charset="0"/>
              </a:rPr>
              <a:t>In addition, the stretching and shear deformations</a:t>
            </a:r>
            <a:r>
              <a:rPr lang="zh-CN" altLang="en-US" sz="1800" dirty="0">
                <a:latin typeface="Calibri" panose="020F0502020204030204" pitchFamily="34" charset="0"/>
                <a:cs typeface="Calibri" panose="020F0502020204030204" pitchFamily="34" charset="0"/>
              </a:rPr>
              <a:t> </a:t>
            </a:r>
            <a:r>
              <a:rPr lang="en-US" sz="1800" dirty="0">
                <a:latin typeface="Calibri" panose="020F0502020204030204" pitchFamily="34" charset="0"/>
                <a:cs typeface="Calibri" panose="020F0502020204030204" pitchFamily="34" charset="0"/>
              </a:rPr>
              <a:t>of the</a:t>
            </a:r>
            <a:r>
              <a:rPr lang="zh-CN" altLang="en-US" sz="1800" dirty="0">
                <a:latin typeface="Calibri" panose="020F0502020204030204" pitchFamily="34" charset="0"/>
                <a:cs typeface="Calibri" panose="020F0502020204030204" pitchFamily="34" charset="0"/>
              </a:rPr>
              <a:t> </a:t>
            </a:r>
            <a:r>
              <a:rPr lang="en-US" sz="1800" dirty="0">
                <a:latin typeface="Calibri" panose="020F0502020204030204" pitchFamily="34" charset="0"/>
                <a:cs typeface="Calibri" panose="020F0502020204030204" pitchFamily="34" charset="0"/>
              </a:rPr>
              <a:t>detector as subsets of the linear coordinate transformation</a:t>
            </a:r>
            <a:r>
              <a:rPr lang="zh-CN" altLang="en-US" sz="1800" dirty="0">
                <a:latin typeface="Calibri" panose="020F0502020204030204" pitchFamily="34" charset="0"/>
                <a:cs typeface="Calibri" panose="020F0502020204030204" pitchFamily="34" charset="0"/>
              </a:rPr>
              <a:t> </a:t>
            </a:r>
            <a:r>
              <a:rPr lang="en-US" sz="1800" dirty="0">
                <a:latin typeface="Calibri" panose="020F0502020204030204" pitchFamily="34" charset="0"/>
                <a:cs typeface="Calibri" panose="020F0502020204030204" pitchFamily="34" charset="0"/>
              </a:rPr>
              <a:t>will need specific constraints</a:t>
            </a:r>
            <a:r>
              <a:rPr lang="zh-CN" altLang="en-US" sz="1800" dirty="0">
                <a:latin typeface="Calibri" panose="020F0502020204030204" pitchFamily="34" charset="0"/>
                <a:cs typeface="Calibri" panose="020F0502020204030204" pitchFamily="34" charset="0"/>
              </a:rPr>
              <a:t> </a:t>
            </a:r>
            <a:r>
              <a:rPr lang="en-US" sz="1800" dirty="0">
                <a:solidFill>
                  <a:srgbClr val="0432FF"/>
                </a:solidFill>
                <a:latin typeface="Calibri" panose="020F0502020204030204" pitchFamily="34" charset="0"/>
                <a:cs typeface="Calibri" panose="020F0502020204030204" pitchFamily="34" charset="0"/>
              </a:rPr>
              <a:t>... </a:t>
            </a:r>
            <a:r>
              <a:rPr lang="en-US" sz="1800" u="sng" dirty="0">
                <a:solidFill>
                  <a:srgbClr val="0432FF"/>
                </a:solidFill>
                <a:latin typeface="Calibri" panose="020F0502020204030204" pitchFamily="34" charset="0"/>
                <a:cs typeface="Calibri" panose="020F0502020204030204" pitchFamily="34" charset="0"/>
              </a:rPr>
              <a:t>In Sect. 4.4, we present our study to deal with this issue.</a:t>
            </a:r>
          </a:p>
        </p:txBody>
      </p:sp>
      <p:sp>
        <p:nvSpPr>
          <p:cNvPr id="14" name="TextBox 13">
            <a:extLst>
              <a:ext uri="{FF2B5EF4-FFF2-40B4-BE49-F238E27FC236}">
                <a16:creationId xmlns:a16="http://schemas.microsoft.com/office/drawing/2014/main" id="{F8575D0E-E883-A821-F1CD-4BC24575C264}"/>
              </a:ext>
            </a:extLst>
          </p:cNvPr>
          <p:cNvSpPr txBox="1"/>
          <p:nvPr/>
        </p:nvSpPr>
        <p:spPr>
          <a:xfrm>
            <a:off x="545275" y="3389570"/>
            <a:ext cx="8674925" cy="400110"/>
          </a:xfrm>
          <a:prstGeom prst="rect">
            <a:avLst/>
          </a:prstGeom>
          <a:noFill/>
        </p:spPr>
        <p:txBody>
          <a:bodyPr wrap="square" rtlCol="0">
            <a:spAutoFit/>
          </a:bodyPr>
          <a:lstStyle/>
          <a:p>
            <a:pPr algn="ctr"/>
            <a:r>
              <a:rPr lang="en-US" sz="2000" dirty="0" err="1">
                <a:solidFill>
                  <a:srgbClr val="C00000"/>
                </a:solidFill>
                <a:latin typeface="KaiTi" panose="02010609060101010101" pitchFamily="49" charset="-122"/>
                <a:ea typeface="KaiTi" panose="02010609060101010101" pitchFamily="49" charset="-122"/>
              </a:rPr>
              <a:t>章节的概貌介绍要清晰</a:t>
            </a:r>
            <a:r>
              <a:rPr lang="zh-CN" altLang="en-US" sz="2000" dirty="0">
                <a:solidFill>
                  <a:srgbClr val="C00000"/>
                </a:solidFill>
                <a:latin typeface="KaiTi" panose="02010609060101010101" pitchFamily="49" charset="-122"/>
                <a:ea typeface="KaiTi" panose="02010609060101010101" pitchFamily="49" charset="-122"/>
              </a:rPr>
              <a:t>（铺垫）：</a:t>
            </a:r>
            <a:r>
              <a:rPr lang="en-US" sz="2000" dirty="0" err="1">
                <a:solidFill>
                  <a:srgbClr val="C00000"/>
                </a:solidFill>
                <a:latin typeface="KaiTi" panose="02010609060101010101" pitchFamily="49" charset="-122"/>
                <a:ea typeface="KaiTi" panose="02010609060101010101" pitchFamily="49" charset="-122"/>
              </a:rPr>
              <a:t>很好的把整个</a:t>
            </a:r>
            <a:r>
              <a:rPr lang="zh-CN" altLang="en-US" sz="2000" dirty="0">
                <a:solidFill>
                  <a:srgbClr val="C00000"/>
                </a:solidFill>
                <a:latin typeface="KaiTi" panose="02010609060101010101" pitchFamily="49" charset="-122"/>
                <a:ea typeface="KaiTi" panose="02010609060101010101" pitchFamily="49" charset="-122"/>
              </a:rPr>
              <a:t>“</a:t>
            </a:r>
            <a:r>
              <a:rPr lang="en-US" sz="2000" dirty="0" err="1">
                <a:solidFill>
                  <a:srgbClr val="C00000"/>
                </a:solidFill>
                <a:latin typeface="KaiTi" panose="02010609060101010101" pitchFamily="49" charset="-122"/>
                <a:ea typeface="KaiTi" panose="02010609060101010101" pitchFamily="49" charset="-122"/>
              </a:rPr>
              <a:t>故事</a:t>
            </a:r>
            <a:r>
              <a:rPr lang="zh-CN" altLang="en-US" sz="2000" dirty="0">
                <a:solidFill>
                  <a:srgbClr val="C00000"/>
                </a:solidFill>
                <a:latin typeface="KaiTi" panose="02010609060101010101" pitchFamily="49" charset="-122"/>
                <a:ea typeface="KaiTi" panose="02010609060101010101" pitchFamily="49" charset="-122"/>
              </a:rPr>
              <a:t>”</a:t>
            </a:r>
            <a:r>
              <a:rPr lang="en-US" sz="2000" dirty="0" err="1">
                <a:solidFill>
                  <a:srgbClr val="C00000"/>
                </a:solidFill>
                <a:latin typeface="KaiTi" panose="02010609060101010101" pitchFamily="49" charset="-122"/>
                <a:ea typeface="KaiTi" panose="02010609060101010101" pitchFamily="49" charset="-122"/>
              </a:rPr>
              <a:t>展开</a:t>
            </a:r>
            <a:endParaRPr lang="en-US" sz="2000" dirty="0">
              <a:solidFill>
                <a:srgbClr val="C00000"/>
              </a:solidFill>
              <a:latin typeface="KaiTi" panose="02010609060101010101" pitchFamily="49" charset="-122"/>
              <a:ea typeface="KaiTi" panose="02010609060101010101" pitchFamily="49" charset="-122"/>
            </a:endParaRPr>
          </a:p>
        </p:txBody>
      </p:sp>
      <p:sp>
        <p:nvSpPr>
          <p:cNvPr id="18" name="TextBox 17">
            <a:extLst>
              <a:ext uri="{FF2B5EF4-FFF2-40B4-BE49-F238E27FC236}">
                <a16:creationId xmlns:a16="http://schemas.microsoft.com/office/drawing/2014/main" id="{5ECC61CF-18BB-2535-39A9-A0AD2ECC28EF}"/>
              </a:ext>
            </a:extLst>
          </p:cNvPr>
          <p:cNvSpPr txBox="1"/>
          <p:nvPr/>
        </p:nvSpPr>
        <p:spPr>
          <a:xfrm>
            <a:off x="136818" y="4187785"/>
            <a:ext cx="8868696" cy="1631216"/>
          </a:xfrm>
          <a:prstGeom prst="rect">
            <a:avLst/>
          </a:prstGeom>
          <a:noFill/>
        </p:spPr>
        <p:txBody>
          <a:bodyPr wrap="square">
            <a:spAutoFit/>
          </a:bodyPr>
          <a:lstStyle/>
          <a:p>
            <a:pPr marL="285750" indent="-285750">
              <a:buFont typeface="Wingdings" pitchFamily="2" charset="2"/>
              <a:buChar char="Ø"/>
            </a:pPr>
            <a:r>
              <a:rPr lang="en-US" sz="1800" dirty="0">
                <a:latin typeface="Calibri" panose="020F0502020204030204" pitchFamily="34" charset="0"/>
                <a:ea typeface="ＭＳ Ｐゴシック" pitchFamily="-65" charset="-128"/>
                <a:cs typeface="Calibri" panose="020F0502020204030204" pitchFamily="34" charset="0"/>
              </a:rPr>
              <a:t>The track alignment is performed based on the primary</a:t>
            </a:r>
            <a:r>
              <a:rPr lang="zh-CN" altLang="en-US" sz="1800" dirty="0">
                <a:latin typeface="Calibri" panose="020F0502020204030204" pitchFamily="34" charset="0"/>
                <a:ea typeface="ＭＳ Ｐゴシック" pitchFamily="-65" charset="-128"/>
                <a:cs typeface="Calibri" panose="020F0502020204030204" pitchFamily="34" charset="0"/>
              </a:rPr>
              <a:t> </a:t>
            </a:r>
            <a:r>
              <a:rPr lang="en-US" sz="1800" dirty="0">
                <a:latin typeface="Calibri" panose="020F0502020204030204" pitchFamily="34" charset="0"/>
                <a:ea typeface="ＭＳ Ｐゴシック" pitchFamily="-65" charset="-128"/>
                <a:cs typeface="Calibri" panose="020F0502020204030204" pitchFamily="34" charset="0"/>
              </a:rPr>
              <a:t>400 GeV/c proton beam, where the positions and orientations</a:t>
            </a:r>
            <a:r>
              <a:rPr lang="zh-CN" altLang="en-US" sz="1800" dirty="0">
                <a:latin typeface="Calibri" panose="020F0502020204030204" pitchFamily="34" charset="0"/>
                <a:ea typeface="ＭＳ Ｐゴシック" pitchFamily="-65" charset="-128"/>
                <a:cs typeface="Calibri" panose="020F0502020204030204" pitchFamily="34" charset="0"/>
              </a:rPr>
              <a:t> </a:t>
            </a:r>
            <a:r>
              <a:rPr lang="en-US" sz="1800" dirty="0">
                <a:latin typeface="Calibri" panose="020F0502020204030204" pitchFamily="34" charset="0"/>
                <a:ea typeface="ＭＳ Ｐゴシック" pitchFamily="-65" charset="-128"/>
                <a:cs typeface="Calibri" panose="020F0502020204030204" pitchFamily="34" charset="0"/>
              </a:rPr>
              <a:t>of the detector were adjusted 886 times to collect events …</a:t>
            </a:r>
          </a:p>
          <a:p>
            <a:pPr marL="171450" indent="-171450">
              <a:buFont typeface="Wingdings" pitchFamily="2" charset="2"/>
              <a:buChar char="Ø"/>
            </a:pPr>
            <a:endParaRPr lang="en-US" sz="1000" dirty="0">
              <a:latin typeface="Calibri" panose="020F0502020204030204" pitchFamily="34" charset="0"/>
              <a:ea typeface="ＭＳ Ｐゴシック" pitchFamily="-65" charset="-128"/>
              <a:cs typeface="Calibri" panose="020F0502020204030204" pitchFamily="34" charset="0"/>
            </a:endParaRPr>
          </a:p>
          <a:p>
            <a:pPr marL="285750" indent="-285750">
              <a:buFont typeface="Wingdings" pitchFamily="2" charset="2"/>
              <a:buChar char="Ø"/>
            </a:pPr>
            <a:r>
              <a:rPr lang="en-US" sz="1800" dirty="0">
                <a:solidFill>
                  <a:srgbClr val="0432FF"/>
                </a:solidFill>
                <a:latin typeface="Calibri" panose="020F0502020204030204" pitchFamily="34" charset="0"/>
                <a:ea typeface="ＭＳ Ｐゴシック" pitchFamily="-65" charset="-128"/>
                <a:cs typeface="Calibri" panose="020F0502020204030204" pitchFamily="34" charset="0"/>
              </a:rPr>
              <a:t>Besides the normal data collection</a:t>
            </a:r>
            <a:r>
              <a:rPr lang="en-US" sz="1800" dirty="0">
                <a:latin typeface="Calibri" panose="020F0502020204030204" pitchFamily="34" charset="0"/>
                <a:ea typeface="ＭＳ Ｐゴシック" pitchFamily="-65" charset="-128"/>
                <a:cs typeface="Calibri" panose="020F0502020204030204" pitchFamily="34" charset="0"/>
              </a:rPr>
              <a:t>, AMS also collected</a:t>
            </a:r>
            <a:r>
              <a:rPr lang="zh-CN" altLang="en-US" sz="1800" dirty="0">
                <a:latin typeface="Calibri" panose="020F0502020204030204" pitchFamily="34" charset="0"/>
                <a:ea typeface="ＭＳ Ｐゴシック" pitchFamily="-65" charset="-128"/>
                <a:cs typeface="Calibri" panose="020F0502020204030204" pitchFamily="34" charset="0"/>
              </a:rPr>
              <a:t> </a:t>
            </a:r>
            <a:r>
              <a:rPr lang="en-US" sz="1800" dirty="0">
                <a:solidFill>
                  <a:srgbClr val="C00000"/>
                </a:solidFill>
                <a:latin typeface="Calibri" panose="020F0502020204030204" pitchFamily="34" charset="0"/>
                <a:ea typeface="ＭＳ Ｐゴシック" pitchFamily="-65" charset="-128"/>
                <a:cs typeface="Calibri" panose="020F0502020204030204" pitchFamily="34" charset="0"/>
              </a:rPr>
              <a:t>a special dataset of the 400 GeV/c proton beam, in which</a:t>
            </a:r>
            <a:r>
              <a:rPr lang="zh-CN" altLang="en-US" sz="1800" dirty="0">
                <a:solidFill>
                  <a:srgbClr val="C00000"/>
                </a:solidFill>
                <a:latin typeface="Calibri" panose="020F0502020204030204" pitchFamily="34" charset="0"/>
                <a:ea typeface="ＭＳ Ｐゴシック" pitchFamily="-65" charset="-128"/>
                <a:cs typeface="Calibri" panose="020F0502020204030204" pitchFamily="34" charset="0"/>
              </a:rPr>
              <a:t> </a:t>
            </a:r>
            <a:r>
              <a:rPr lang="en-US" sz="1800" dirty="0">
                <a:solidFill>
                  <a:srgbClr val="C00000"/>
                </a:solidFill>
                <a:latin typeface="Calibri" panose="020F0502020204030204" pitchFamily="34" charset="0"/>
                <a:ea typeface="ＭＳ Ｐゴシック" pitchFamily="-65" charset="-128"/>
                <a:cs typeface="Calibri" panose="020F0502020204030204" pitchFamily="34" charset="0"/>
              </a:rPr>
              <a:t>the whole detector was rotated around the y-axis by 180◦ </a:t>
            </a:r>
            <a:r>
              <a:rPr lang="en-US" sz="1800" dirty="0">
                <a:latin typeface="Calibri" panose="020F0502020204030204" pitchFamily="34" charset="0"/>
                <a:ea typeface="ＭＳ Ｐゴシック" pitchFamily="-65" charset="-128"/>
                <a:cs typeface="Calibri" panose="020F0502020204030204" pitchFamily="34" charset="0"/>
              </a:rPr>
              <a:t>to</a:t>
            </a:r>
            <a:r>
              <a:rPr lang="zh-CN" altLang="en-US" sz="1800" dirty="0">
                <a:latin typeface="Calibri" panose="020F0502020204030204" pitchFamily="34" charset="0"/>
                <a:ea typeface="ＭＳ Ｐゴシック" pitchFamily="-65" charset="-128"/>
                <a:cs typeface="Calibri" panose="020F0502020204030204" pitchFamily="34" charset="0"/>
              </a:rPr>
              <a:t> </a:t>
            </a:r>
            <a:r>
              <a:rPr lang="en-US" sz="1800" dirty="0">
                <a:latin typeface="Calibri" panose="020F0502020204030204" pitchFamily="34" charset="0"/>
                <a:ea typeface="ＭＳ Ｐゴシック" pitchFamily="-65" charset="-128"/>
                <a:cs typeface="Calibri" panose="020F0502020204030204" pitchFamily="34" charset="0"/>
              </a:rPr>
              <a:t>examine the mechanical stability of the tracker, as illustrated</a:t>
            </a:r>
            <a:r>
              <a:rPr lang="zh-CN" altLang="en-US" sz="1800" dirty="0">
                <a:latin typeface="Calibri" panose="020F0502020204030204" pitchFamily="34" charset="0"/>
                <a:ea typeface="ＭＳ Ｐゴシック" pitchFamily="-65" charset="-128"/>
                <a:cs typeface="Calibri" panose="020F0502020204030204" pitchFamily="34" charset="0"/>
              </a:rPr>
              <a:t> </a:t>
            </a:r>
            <a:r>
              <a:rPr lang="en-US" sz="1800" dirty="0">
                <a:latin typeface="Calibri" panose="020F0502020204030204" pitchFamily="34" charset="0"/>
                <a:ea typeface="ＭＳ Ｐゴシック" pitchFamily="-65" charset="-128"/>
                <a:cs typeface="Calibri" panose="020F0502020204030204" pitchFamily="34" charset="0"/>
              </a:rPr>
              <a:t>in Fig. 7…</a:t>
            </a:r>
          </a:p>
        </p:txBody>
      </p:sp>
      <p:sp>
        <p:nvSpPr>
          <p:cNvPr id="20" name="TextBox 19">
            <a:extLst>
              <a:ext uri="{FF2B5EF4-FFF2-40B4-BE49-F238E27FC236}">
                <a16:creationId xmlns:a16="http://schemas.microsoft.com/office/drawing/2014/main" id="{37CDC4A1-10C5-CC40-51F8-BC2EA24792D0}"/>
              </a:ext>
            </a:extLst>
          </p:cNvPr>
          <p:cNvSpPr txBox="1"/>
          <p:nvPr/>
        </p:nvSpPr>
        <p:spPr>
          <a:xfrm>
            <a:off x="2417618" y="5848290"/>
            <a:ext cx="4973782" cy="400110"/>
          </a:xfrm>
          <a:prstGeom prst="rect">
            <a:avLst/>
          </a:prstGeom>
          <a:noFill/>
        </p:spPr>
        <p:txBody>
          <a:bodyPr wrap="square" rtlCol="0">
            <a:spAutoFit/>
          </a:bodyPr>
          <a:lstStyle/>
          <a:p>
            <a:pPr algn="ctr"/>
            <a:r>
              <a:rPr lang="zh-CN" altLang="en-US" sz="2000" dirty="0">
                <a:solidFill>
                  <a:srgbClr val="C00000"/>
                </a:solidFill>
                <a:latin typeface="KaiTi" panose="02010609060101010101" pitchFamily="49" charset="-122"/>
                <a:ea typeface="KaiTi" panose="02010609060101010101" pitchFamily="49" charset="-122"/>
              </a:rPr>
              <a:t>使用段落间的呼应可增强文章叙事</a:t>
            </a:r>
            <a:r>
              <a:rPr lang="en-US" sz="2000" dirty="0" err="1">
                <a:solidFill>
                  <a:srgbClr val="C00000"/>
                </a:solidFill>
                <a:latin typeface="KaiTi" panose="02010609060101010101" pitchFamily="49" charset="-122"/>
                <a:ea typeface="KaiTi" panose="02010609060101010101" pitchFamily="49" charset="-122"/>
              </a:rPr>
              <a:t>性</a:t>
            </a:r>
            <a:endParaRPr lang="en-US" sz="2000" dirty="0">
              <a:solidFill>
                <a:srgbClr val="C00000"/>
              </a:solidFill>
              <a:latin typeface="KaiTi" panose="02010609060101010101" pitchFamily="49" charset="-122"/>
              <a:ea typeface="KaiTi" panose="02010609060101010101" pitchFamily="49" charset="-122"/>
            </a:endParaRPr>
          </a:p>
        </p:txBody>
      </p:sp>
      <p:cxnSp>
        <p:nvCxnSpPr>
          <p:cNvPr id="22" name="Straight Connector 21">
            <a:extLst>
              <a:ext uri="{FF2B5EF4-FFF2-40B4-BE49-F238E27FC236}">
                <a16:creationId xmlns:a16="http://schemas.microsoft.com/office/drawing/2014/main" id="{8C1AA170-03DA-8785-E448-44D69502CDBA}"/>
              </a:ext>
            </a:extLst>
          </p:cNvPr>
          <p:cNvCxnSpPr>
            <a:cxnSpLocks/>
          </p:cNvCxnSpPr>
          <p:nvPr/>
        </p:nvCxnSpPr>
        <p:spPr>
          <a:xfrm>
            <a:off x="0" y="3810000"/>
            <a:ext cx="9144000" cy="0"/>
          </a:xfrm>
          <a:prstGeom prst="line">
            <a:avLst/>
          </a:prstGeom>
          <a:ln>
            <a:solidFill>
              <a:srgbClr val="C00000"/>
            </a:solidFill>
            <a:tailEnd type="non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634714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411FA4-9DC6-A930-35C8-53A017876CDC}"/>
            </a:ext>
          </a:extLst>
        </p:cNvPr>
        <p:cNvGrpSpPr/>
        <p:nvPr/>
      </p:nvGrpSpPr>
      <p:grpSpPr>
        <a:xfrm>
          <a:off x="0" y="0"/>
          <a:ext cx="0" cy="0"/>
          <a:chOff x="0" y="0"/>
          <a:chExt cx="0" cy="0"/>
        </a:xfrm>
      </p:grpSpPr>
      <p:pic>
        <p:nvPicPr>
          <p:cNvPr id="28" name="Picture 27">
            <a:extLst>
              <a:ext uri="{FF2B5EF4-FFF2-40B4-BE49-F238E27FC236}">
                <a16:creationId xmlns:a16="http://schemas.microsoft.com/office/drawing/2014/main" id="{E42E209B-9655-A194-9F18-C5FDAE85CD62}"/>
              </a:ext>
            </a:extLst>
          </p:cNvPr>
          <p:cNvPicPr>
            <a:picLocks noChangeAspect="1"/>
          </p:cNvPicPr>
          <p:nvPr/>
        </p:nvPicPr>
        <p:blipFill>
          <a:blip r:embed="rId3"/>
          <a:srcRect l="45487"/>
          <a:stretch>
            <a:fillRect/>
          </a:stretch>
        </p:blipFill>
        <p:spPr>
          <a:xfrm>
            <a:off x="7664451" y="1447800"/>
            <a:ext cx="1516216" cy="2438400"/>
          </a:xfrm>
          <a:prstGeom prst="rect">
            <a:avLst/>
          </a:prstGeom>
        </p:spPr>
      </p:pic>
      <p:sp>
        <p:nvSpPr>
          <p:cNvPr id="6" name="Rectangle 1">
            <a:extLst>
              <a:ext uri="{FF2B5EF4-FFF2-40B4-BE49-F238E27FC236}">
                <a16:creationId xmlns:a16="http://schemas.microsoft.com/office/drawing/2014/main" id="{6B9CFE7E-902C-4EF9-1F67-6F02C5AE0D46}"/>
              </a:ext>
            </a:extLst>
          </p:cNvPr>
          <p:cNvSpPr txBox="1">
            <a:spLocks noChangeArrowheads="1"/>
          </p:cNvSpPr>
          <p:nvPr/>
        </p:nvSpPr>
        <p:spPr>
          <a:xfrm>
            <a:off x="-180528" y="164275"/>
            <a:ext cx="9577064" cy="504056"/>
          </a:xfrm>
          <a:prstGeom prst="rect">
            <a:avLst/>
          </a:prstGeom>
        </p:spPr>
        <p:txBody>
          <a:bodyPr/>
          <a:lstStyle>
            <a:lvl1pPr algn="l" rtl="0" eaLnBrk="0" fontAlgn="base" hangingPunct="0">
              <a:spcBef>
                <a:spcPct val="0"/>
              </a:spcBef>
              <a:spcAft>
                <a:spcPct val="0"/>
              </a:spcAft>
              <a:defRPr sz="2800">
                <a:solidFill>
                  <a:schemeClr val="tx1"/>
                </a:solidFill>
                <a:latin typeface="+mj-lt"/>
                <a:ea typeface="+mj-ea"/>
                <a:cs typeface="+mj-cs"/>
                <a:sym typeface="Helvetica Neue Light" charset="0"/>
              </a:defRPr>
            </a:lvl1pPr>
            <a:lvl2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2pPr>
            <a:lvl3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3pPr>
            <a:lvl4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4pPr>
            <a:lvl5pPr algn="l" rtl="0" eaLnBrk="0" fontAlgn="base" hangingPunct="0">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5pPr>
            <a:lvl6pPr marL="4572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6pPr>
            <a:lvl7pPr marL="9144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7pPr>
            <a:lvl8pPr marL="13716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8pPr>
            <a:lvl9pPr marL="1828800" algn="l" rtl="0" fontAlgn="base">
              <a:spcBef>
                <a:spcPct val="0"/>
              </a:spcBef>
              <a:spcAft>
                <a:spcPct val="0"/>
              </a:spcAft>
              <a:defRPr sz="2800">
                <a:solidFill>
                  <a:schemeClr val="tx1"/>
                </a:solidFill>
                <a:latin typeface="Helvetica Neue Light" charset="0"/>
                <a:ea typeface="ヒラギノ角ゴ ProN W3" charset="0"/>
                <a:cs typeface="ヒラギノ角ゴ ProN W3" charset="0"/>
                <a:sym typeface="Helvetica Neue Light" charset="0"/>
              </a:defRPr>
            </a:lvl9pPr>
          </a:lstStyle>
          <a:p>
            <a:pPr algn="ctr" eaLnBrk="1" hangingPunct="1"/>
            <a:r>
              <a:rPr lang="zh-CN" altLang="en-US" sz="3600" b="1" dirty="0">
                <a:solidFill>
                  <a:srgbClr val="000090"/>
                </a:solidFill>
                <a:latin typeface="KaiTi" panose="02010609060101010101" pitchFamily="49" charset="-122"/>
                <a:ea typeface="KaiTi" panose="02010609060101010101" pitchFamily="49" charset="-122"/>
                <a:cs typeface="+mn-cs"/>
              </a:rPr>
              <a:t>写文章的小建议：利用好层次关系串接内容</a:t>
            </a:r>
            <a:endParaRPr lang="en-US" sz="3600" b="1" dirty="0">
              <a:solidFill>
                <a:srgbClr val="000090"/>
              </a:solidFill>
              <a:latin typeface="KaiTi" panose="02010609060101010101" pitchFamily="49" charset="-122"/>
              <a:ea typeface="KaiTi" panose="02010609060101010101" pitchFamily="49" charset="-122"/>
              <a:cs typeface="+mn-cs"/>
            </a:endParaRPr>
          </a:p>
        </p:txBody>
      </p:sp>
      <p:sp>
        <p:nvSpPr>
          <p:cNvPr id="7" name="灯片编号占位符 6">
            <a:extLst>
              <a:ext uri="{FF2B5EF4-FFF2-40B4-BE49-F238E27FC236}">
                <a16:creationId xmlns:a16="http://schemas.microsoft.com/office/drawing/2014/main" id="{D1D6CE6E-77C1-20D6-CC65-8ED4072F4E38}"/>
              </a:ext>
            </a:extLst>
          </p:cNvPr>
          <p:cNvSpPr>
            <a:spLocks noGrp="1"/>
          </p:cNvSpPr>
          <p:nvPr>
            <p:ph type="sldNum" sz="quarter" idx="12"/>
          </p:nvPr>
        </p:nvSpPr>
        <p:spPr/>
        <p:txBody>
          <a:bodyPr/>
          <a:lstStyle/>
          <a:p>
            <a:pPr>
              <a:defRPr/>
            </a:pPr>
            <a:fld id="{D01EE3DC-889D-CE4E-A95E-8CFA1A3DAD0A}" type="slidenum">
              <a:rPr lang="en-US" smtClean="0"/>
              <a:pPr>
                <a:defRPr/>
              </a:pPr>
              <a:t>9</a:t>
            </a:fld>
            <a:endParaRPr lang="en-US" dirty="0"/>
          </a:p>
        </p:txBody>
      </p:sp>
      <p:sp>
        <p:nvSpPr>
          <p:cNvPr id="8" name="TextBox 7">
            <a:extLst>
              <a:ext uri="{FF2B5EF4-FFF2-40B4-BE49-F238E27FC236}">
                <a16:creationId xmlns:a16="http://schemas.microsoft.com/office/drawing/2014/main" id="{33A91118-A0A0-E0AA-C6A4-1AC2CF10F969}"/>
              </a:ext>
            </a:extLst>
          </p:cNvPr>
          <p:cNvSpPr txBox="1"/>
          <p:nvPr/>
        </p:nvSpPr>
        <p:spPr>
          <a:xfrm>
            <a:off x="9558338" y="0"/>
            <a:ext cx="184731" cy="461665"/>
          </a:xfrm>
          <a:prstGeom prst="rect">
            <a:avLst/>
          </a:prstGeom>
          <a:noFill/>
        </p:spPr>
        <p:txBody>
          <a:bodyPr wrap="none" rtlCol="0">
            <a:spAutoFit/>
          </a:bodyPr>
          <a:lstStyle/>
          <a:p>
            <a:endParaRPr lang="en-US" dirty="0"/>
          </a:p>
        </p:txBody>
      </p:sp>
      <p:sp>
        <p:nvSpPr>
          <p:cNvPr id="3" name="TextBox 2">
            <a:extLst>
              <a:ext uri="{FF2B5EF4-FFF2-40B4-BE49-F238E27FC236}">
                <a16:creationId xmlns:a16="http://schemas.microsoft.com/office/drawing/2014/main" id="{727A1BAB-DF22-D2AD-8014-CA896A68970D}"/>
              </a:ext>
            </a:extLst>
          </p:cNvPr>
          <p:cNvSpPr txBox="1"/>
          <p:nvPr/>
        </p:nvSpPr>
        <p:spPr>
          <a:xfrm>
            <a:off x="-3605645" y="-758536"/>
            <a:ext cx="184731" cy="461665"/>
          </a:xfrm>
          <a:prstGeom prst="rect">
            <a:avLst/>
          </a:prstGeom>
          <a:noFill/>
        </p:spPr>
        <p:txBody>
          <a:bodyPr wrap="none" rtlCol="0">
            <a:spAutoFit/>
          </a:bodyPr>
          <a:lstStyle/>
          <a:p>
            <a:endParaRPr lang="en-US" dirty="0"/>
          </a:p>
        </p:txBody>
      </p:sp>
      <p:sp>
        <p:nvSpPr>
          <p:cNvPr id="4" name="TextBox 3">
            <a:extLst>
              <a:ext uri="{FF2B5EF4-FFF2-40B4-BE49-F238E27FC236}">
                <a16:creationId xmlns:a16="http://schemas.microsoft.com/office/drawing/2014/main" id="{D5406967-FB8B-5BAF-1665-5825089E5A03}"/>
              </a:ext>
            </a:extLst>
          </p:cNvPr>
          <p:cNvSpPr txBox="1"/>
          <p:nvPr/>
        </p:nvSpPr>
        <p:spPr>
          <a:xfrm>
            <a:off x="9258300" y="2784764"/>
            <a:ext cx="184731" cy="461665"/>
          </a:xfrm>
          <a:prstGeom prst="rect">
            <a:avLst/>
          </a:prstGeom>
          <a:noFill/>
        </p:spPr>
        <p:txBody>
          <a:bodyPr wrap="none" rtlCol="0">
            <a:spAutoFit/>
          </a:bodyPr>
          <a:lstStyle/>
          <a:p>
            <a:endParaRPr lang="en-US" dirty="0"/>
          </a:p>
        </p:txBody>
      </p:sp>
      <p:sp>
        <p:nvSpPr>
          <p:cNvPr id="9" name="TextBox 8">
            <a:extLst>
              <a:ext uri="{FF2B5EF4-FFF2-40B4-BE49-F238E27FC236}">
                <a16:creationId xmlns:a16="http://schemas.microsoft.com/office/drawing/2014/main" id="{B7B9BF5C-22FA-249D-7A89-F601213C4A2C}"/>
              </a:ext>
            </a:extLst>
          </p:cNvPr>
          <p:cNvSpPr txBox="1"/>
          <p:nvPr/>
        </p:nvSpPr>
        <p:spPr>
          <a:xfrm>
            <a:off x="2722418" y="7003473"/>
            <a:ext cx="184731" cy="461665"/>
          </a:xfrm>
          <a:prstGeom prst="rect">
            <a:avLst/>
          </a:prstGeom>
          <a:noFill/>
        </p:spPr>
        <p:txBody>
          <a:bodyPr wrap="none" rtlCol="0">
            <a:spAutoFit/>
          </a:bodyPr>
          <a:lstStyle/>
          <a:p>
            <a:endParaRPr lang="en-US" dirty="0"/>
          </a:p>
        </p:txBody>
      </p:sp>
      <p:sp>
        <p:nvSpPr>
          <p:cNvPr id="49" name="TextBox 48">
            <a:extLst>
              <a:ext uri="{FF2B5EF4-FFF2-40B4-BE49-F238E27FC236}">
                <a16:creationId xmlns:a16="http://schemas.microsoft.com/office/drawing/2014/main" id="{5245B40D-BEC3-2CDC-4164-C107CBB32F4D}"/>
              </a:ext>
            </a:extLst>
          </p:cNvPr>
          <p:cNvSpPr txBox="1"/>
          <p:nvPr/>
        </p:nvSpPr>
        <p:spPr>
          <a:xfrm>
            <a:off x="12409714" y="13193486"/>
            <a:ext cx="184731" cy="461665"/>
          </a:xfrm>
          <a:prstGeom prst="rect">
            <a:avLst/>
          </a:prstGeom>
          <a:noFill/>
        </p:spPr>
        <p:txBody>
          <a:bodyPr wrap="none" rtlCol="0">
            <a:spAutoFit/>
          </a:bodyPr>
          <a:lstStyle/>
          <a:p>
            <a:endParaRPr lang="en-US" dirty="0"/>
          </a:p>
        </p:txBody>
      </p:sp>
      <p:sp>
        <p:nvSpPr>
          <p:cNvPr id="23" name="TextBox 22">
            <a:extLst>
              <a:ext uri="{FF2B5EF4-FFF2-40B4-BE49-F238E27FC236}">
                <a16:creationId xmlns:a16="http://schemas.microsoft.com/office/drawing/2014/main" id="{7A683F5D-368E-5BD7-D4A2-F44ECEB07434}"/>
              </a:ext>
            </a:extLst>
          </p:cNvPr>
          <p:cNvSpPr txBox="1"/>
          <p:nvPr/>
        </p:nvSpPr>
        <p:spPr>
          <a:xfrm>
            <a:off x="8126569" y="7031865"/>
            <a:ext cx="184731" cy="461665"/>
          </a:xfrm>
          <a:prstGeom prst="rect">
            <a:avLst/>
          </a:prstGeom>
          <a:noFill/>
        </p:spPr>
        <p:txBody>
          <a:bodyPr wrap="none" rtlCol="0">
            <a:spAutoFit/>
          </a:bodyPr>
          <a:lstStyle/>
          <a:p>
            <a:endParaRPr lang="en-US" dirty="0"/>
          </a:p>
        </p:txBody>
      </p:sp>
      <p:sp>
        <p:nvSpPr>
          <p:cNvPr id="39" name="TextBox 38">
            <a:extLst>
              <a:ext uri="{FF2B5EF4-FFF2-40B4-BE49-F238E27FC236}">
                <a16:creationId xmlns:a16="http://schemas.microsoft.com/office/drawing/2014/main" id="{A74068A4-C3F0-33B2-7620-B7EAF0A1D2DA}"/>
              </a:ext>
            </a:extLst>
          </p:cNvPr>
          <p:cNvSpPr txBox="1"/>
          <p:nvPr/>
        </p:nvSpPr>
        <p:spPr>
          <a:xfrm>
            <a:off x="76200" y="6262684"/>
            <a:ext cx="9004517" cy="400110"/>
          </a:xfrm>
          <a:prstGeom prst="rect">
            <a:avLst/>
          </a:prstGeom>
          <a:noFill/>
        </p:spPr>
        <p:txBody>
          <a:bodyPr wrap="square" rtlCol="0">
            <a:spAutoFit/>
          </a:bodyPr>
          <a:lstStyle/>
          <a:p>
            <a:pPr algn="ctr"/>
            <a:r>
              <a:rPr lang="zh-CN" altLang="en-US" sz="2000" dirty="0">
                <a:solidFill>
                  <a:srgbClr val="C00000"/>
                </a:solidFill>
                <a:latin typeface="KaiTi" panose="02010609060101010101" pitchFamily="49" charset="-122"/>
                <a:ea typeface="KaiTi" panose="02010609060101010101" pitchFamily="49" charset="-122"/>
              </a:rPr>
              <a:t>使用总分和并列语句：层次递进、精炼不冗余、</a:t>
            </a:r>
            <a:r>
              <a:rPr lang="zh-CN" altLang="en-US" sz="2000" dirty="0"/>
              <a:t> </a:t>
            </a:r>
            <a:r>
              <a:rPr lang="zh-CN" altLang="en-US" sz="2000" dirty="0">
                <a:solidFill>
                  <a:srgbClr val="C00000"/>
                </a:solidFill>
                <a:latin typeface="KaiTi" panose="02010609060101010101" pitchFamily="49" charset="-122"/>
                <a:ea typeface="KaiTi" panose="02010609060101010101" pitchFamily="49" charset="-122"/>
              </a:rPr>
              <a:t>风格统一、逻辑清晰</a:t>
            </a:r>
            <a:endParaRPr lang="en-US" altLang="zh-CN" sz="2000" dirty="0">
              <a:solidFill>
                <a:srgbClr val="C00000"/>
              </a:solidFill>
              <a:latin typeface="KaiTi" panose="02010609060101010101" pitchFamily="49" charset="-122"/>
              <a:ea typeface="KaiTi" panose="02010609060101010101" pitchFamily="49" charset="-122"/>
            </a:endParaRPr>
          </a:p>
        </p:txBody>
      </p:sp>
      <p:sp>
        <p:nvSpPr>
          <p:cNvPr id="12" name="TextBox 11">
            <a:extLst>
              <a:ext uri="{FF2B5EF4-FFF2-40B4-BE49-F238E27FC236}">
                <a16:creationId xmlns:a16="http://schemas.microsoft.com/office/drawing/2014/main" id="{86A6FCC1-60C7-4537-C463-22DDEFDB4C3C}"/>
              </a:ext>
            </a:extLst>
          </p:cNvPr>
          <p:cNvSpPr txBox="1"/>
          <p:nvPr/>
        </p:nvSpPr>
        <p:spPr>
          <a:xfrm>
            <a:off x="99950" y="838200"/>
            <a:ext cx="7658100" cy="5539978"/>
          </a:xfrm>
          <a:prstGeom prst="rect">
            <a:avLst/>
          </a:prstGeom>
          <a:noFill/>
        </p:spPr>
        <p:txBody>
          <a:bodyPr wrap="square">
            <a:spAutoFit/>
          </a:bodyPr>
          <a:lstStyle/>
          <a:p>
            <a:pPr>
              <a:buNone/>
            </a:pPr>
            <a:r>
              <a:rPr lang="en-US" sz="1800" dirty="0">
                <a:effectLst/>
                <a:latin typeface="Calibri" panose="020F0502020204030204" pitchFamily="34" charset="0"/>
                <a:cs typeface="Calibri" panose="020F0502020204030204" pitchFamily="34" charset="0"/>
              </a:rPr>
              <a:t>As shown in Fig. 1, the AMS detector consists of a permanent magnet and an array of particle detectors to measure the</a:t>
            </a:r>
            <a:r>
              <a:rPr lang="zh-CN" altLang="en-US" sz="1800" dirty="0">
                <a:effectLst/>
                <a:latin typeface="Calibri" panose="020F0502020204030204" pitchFamily="34" charset="0"/>
                <a:cs typeface="Calibri" panose="020F0502020204030204" pitchFamily="34" charset="0"/>
              </a:rPr>
              <a:t> </a:t>
            </a:r>
            <a:r>
              <a:rPr lang="en-US" sz="1800" dirty="0">
                <a:effectLst/>
                <a:latin typeface="Calibri" panose="020F0502020204030204" pitchFamily="34" charset="0"/>
                <a:cs typeface="Calibri" panose="020F0502020204030204" pitchFamily="34" charset="0"/>
              </a:rPr>
              <a:t>velocity </a:t>
            </a:r>
            <a:r>
              <a:rPr lang="el-GR" sz="1800" dirty="0">
                <a:effectLst/>
                <a:latin typeface="Calibri" panose="020F0502020204030204" pitchFamily="34" charset="0"/>
                <a:cs typeface="Calibri" panose="020F0502020204030204" pitchFamily="34" charset="0"/>
              </a:rPr>
              <a:t>β= </a:t>
            </a:r>
            <a:r>
              <a:rPr lang="en-US" sz="1800" i="1" dirty="0">
                <a:effectLst/>
                <a:latin typeface="Calibri" panose="020F0502020204030204" pitchFamily="34" charset="0"/>
                <a:cs typeface="Calibri" panose="020F0502020204030204" pitchFamily="34" charset="0"/>
              </a:rPr>
              <a:t>v/c</a:t>
            </a:r>
            <a:r>
              <a:rPr lang="en-US" sz="1800" dirty="0">
                <a:effectLst/>
                <a:latin typeface="Calibri" panose="020F0502020204030204" pitchFamily="34" charset="0"/>
                <a:cs typeface="Calibri" panose="020F0502020204030204" pitchFamily="34" charset="0"/>
              </a:rPr>
              <a:t>, absolute charge </a:t>
            </a:r>
            <a:r>
              <a:rPr lang="en-US" sz="1800" i="1" dirty="0">
                <a:effectLst/>
                <a:latin typeface="Calibri" panose="020F0502020204030204" pitchFamily="34" charset="0"/>
                <a:cs typeface="Calibri" panose="020F0502020204030204" pitchFamily="34" charset="0"/>
              </a:rPr>
              <a:t>Q</a:t>
            </a:r>
            <a:r>
              <a:rPr lang="en-US" sz="1800" dirty="0">
                <a:effectLst/>
                <a:latin typeface="Calibri" panose="020F0502020204030204" pitchFamily="34" charset="0"/>
                <a:cs typeface="Calibri" panose="020F0502020204030204" pitchFamily="34" charset="0"/>
              </a:rPr>
              <a:t>, energy </a:t>
            </a:r>
            <a:r>
              <a:rPr lang="en-US" sz="1800" i="1" dirty="0">
                <a:effectLst/>
                <a:latin typeface="Calibri" panose="020F0502020204030204" pitchFamily="34" charset="0"/>
                <a:cs typeface="Calibri" panose="020F0502020204030204" pitchFamily="34" charset="0"/>
              </a:rPr>
              <a:t>E</a:t>
            </a:r>
            <a:r>
              <a:rPr lang="en-US" sz="1800" dirty="0">
                <a:effectLst/>
                <a:latin typeface="Calibri" panose="020F0502020204030204" pitchFamily="34" charset="0"/>
                <a:cs typeface="Calibri" panose="020F0502020204030204" pitchFamily="34" charset="0"/>
              </a:rPr>
              <a:t>, and rigidity </a:t>
            </a:r>
            <a:r>
              <a:rPr lang="en-US" sz="1800" i="1" dirty="0">
                <a:effectLst/>
                <a:latin typeface="Calibri" panose="020F0502020204030204" pitchFamily="34" charset="0"/>
                <a:cs typeface="Calibri" panose="020F0502020204030204" pitchFamily="34" charset="0"/>
              </a:rPr>
              <a:t>R </a:t>
            </a:r>
            <a:r>
              <a:rPr lang="en-US" sz="1800" dirty="0">
                <a:effectLst/>
                <a:latin typeface="Calibri" panose="020F0502020204030204" pitchFamily="34" charset="0"/>
                <a:cs typeface="Calibri" panose="020F0502020204030204" pitchFamily="34" charset="0"/>
              </a:rPr>
              <a:t>of the passing particles. </a:t>
            </a:r>
          </a:p>
          <a:p>
            <a:pPr marL="285750" indent="-285750">
              <a:spcBef>
                <a:spcPts val="600"/>
              </a:spcBef>
              <a:buFont typeface="Arial" panose="020B0604020202020204" pitchFamily="34" charset="0"/>
              <a:buChar char="•"/>
            </a:pPr>
            <a:r>
              <a:rPr lang="en-US" sz="1800" dirty="0">
                <a:solidFill>
                  <a:srgbClr val="0432FF"/>
                </a:solidFill>
                <a:effectLst/>
                <a:latin typeface="Calibri" panose="020F0502020204030204" pitchFamily="34" charset="0"/>
                <a:cs typeface="Calibri" panose="020F0502020204030204" pitchFamily="34" charset="0"/>
              </a:rPr>
              <a:t>Within the magnet bore and</a:t>
            </a:r>
            <a:r>
              <a:rPr lang="zh-CN" altLang="en-US" sz="1800" dirty="0">
                <a:solidFill>
                  <a:srgbClr val="0432FF"/>
                </a:solidFill>
                <a:effectLst/>
                <a:latin typeface="Calibri" panose="020F0502020204030204" pitchFamily="34" charset="0"/>
                <a:cs typeface="Calibri" panose="020F0502020204030204" pitchFamily="34" charset="0"/>
              </a:rPr>
              <a:t> </a:t>
            </a:r>
            <a:r>
              <a:rPr lang="en-US" sz="1800" dirty="0">
                <a:solidFill>
                  <a:srgbClr val="0432FF"/>
                </a:solidFill>
                <a:effectLst/>
                <a:latin typeface="Calibri" panose="020F0502020204030204" pitchFamily="34" charset="0"/>
                <a:cs typeface="Calibri" panose="020F0502020204030204" pitchFamily="34" charset="0"/>
              </a:rPr>
              <a:t>above and below the magnet are a total of 9 precision silicon</a:t>
            </a:r>
            <a:r>
              <a:rPr lang="zh-CN" altLang="en-US" sz="1800" dirty="0">
                <a:solidFill>
                  <a:srgbClr val="0432FF"/>
                </a:solidFill>
                <a:effectLst/>
                <a:latin typeface="Calibri" panose="020F0502020204030204" pitchFamily="34" charset="0"/>
                <a:cs typeface="Calibri" panose="020F0502020204030204" pitchFamily="34" charset="0"/>
              </a:rPr>
              <a:t> </a:t>
            </a:r>
            <a:r>
              <a:rPr lang="en-US" sz="1800" dirty="0">
                <a:solidFill>
                  <a:srgbClr val="0432FF"/>
                </a:solidFill>
                <a:effectLst/>
                <a:latin typeface="Calibri" panose="020F0502020204030204" pitchFamily="34" charset="0"/>
                <a:cs typeface="Calibri" panose="020F0502020204030204" pitchFamily="34" charset="0"/>
              </a:rPr>
              <a:t>tracker layers, L1 to L9. The tracker accurately </a:t>
            </a:r>
            <a:r>
              <a:rPr lang="en-US" sz="1800" dirty="0">
                <a:solidFill>
                  <a:schemeClr val="accent5">
                    <a:lumMod val="50000"/>
                  </a:schemeClr>
                </a:solidFill>
                <a:effectLst/>
                <a:latin typeface="Calibri" panose="020F0502020204030204" pitchFamily="34" charset="0"/>
                <a:cs typeface="Calibri" panose="020F0502020204030204" pitchFamily="34" charset="0"/>
              </a:rPr>
              <a:t>measures</a:t>
            </a:r>
            <a:r>
              <a:rPr lang="en-US" sz="1800" dirty="0">
                <a:solidFill>
                  <a:srgbClr val="0432FF"/>
                </a:solidFill>
                <a:effectLst/>
                <a:latin typeface="Calibri" panose="020F0502020204030204" pitchFamily="34" charset="0"/>
                <a:cs typeface="Calibri" panose="020F0502020204030204" pitchFamily="34" charset="0"/>
              </a:rPr>
              <a:t> </a:t>
            </a:r>
            <a:r>
              <a:rPr lang="en-US" sz="1800" i="1" dirty="0">
                <a:solidFill>
                  <a:srgbClr val="0432FF"/>
                </a:solidFill>
                <a:effectLst/>
                <a:latin typeface="Calibri" panose="020F0502020204030204" pitchFamily="34" charset="0"/>
                <a:cs typeface="Calibri" panose="020F0502020204030204" pitchFamily="34" charset="0"/>
              </a:rPr>
              <a:t>R</a:t>
            </a:r>
            <a:r>
              <a:rPr lang="zh-CN" altLang="en-US" sz="1800" i="1" dirty="0">
                <a:solidFill>
                  <a:srgbClr val="0432FF"/>
                </a:solidFill>
                <a:latin typeface="Calibri" panose="020F0502020204030204" pitchFamily="34" charset="0"/>
                <a:cs typeface="Calibri" panose="020F0502020204030204" pitchFamily="34" charset="0"/>
              </a:rPr>
              <a:t> </a:t>
            </a:r>
            <a:r>
              <a:rPr lang="en-US" sz="1800" dirty="0">
                <a:solidFill>
                  <a:srgbClr val="0432FF"/>
                </a:solidFill>
                <a:effectLst/>
                <a:latin typeface="Calibri" panose="020F0502020204030204" pitchFamily="34" charset="0"/>
                <a:cs typeface="Calibri" panose="020F0502020204030204" pitchFamily="34" charset="0"/>
              </a:rPr>
              <a:t>and </a:t>
            </a:r>
            <a:r>
              <a:rPr lang="en-US" sz="1800" i="1" dirty="0">
                <a:solidFill>
                  <a:srgbClr val="0432FF"/>
                </a:solidFill>
                <a:effectLst/>
                <a:latin typeface="Calibri" panose="020F0502020204030204" pitchFamily="34" charset="0"/>
                <a:cs typeface="Calibri" panose="020F0502020204030204" pitchFamily="34" charset="0"/>
              </a:rPr>
              <a:t>Q </a:t>
            </a:r>
            <a:r>
              <a:rPr lang="en-US" sz="1800" dirty="0">
                <a:solidFill>
                  <a:srgbClr val="0432FF"/>
                </a:solidFill>
                <a:effectLst/>
                <a:latin typeface="Calibri" panose="020F0502020204030204" pitchFamily="34" charset="0"/>
                <a:cs typeface="Calibri" panose="020F0502020204030204" pitchFamily="34" charset="0"/>
              </a:rPr>
              <a:t>of the particles. </a:t>
            </a:r>
          </a:p>
          <a:p>
            <a:pPr marL="285750" indent="-285750">
              <a:spcBef>
                <a:spcPts val="600"/>
              </a:spcBef>
              <a:buFont typeface="Arial" panose="020B0604020202020204" pitchFamily="34" charset="0"/>
              <a:buChar char="•"/>
            </a:pPr>
            <a:r>
              <a:rPr lang="en-US" sz="1800" dirty="0">
                <a:effectLst/>
                <a:latin typeface="Calibri" panose="020F0502020204030204" pitchFamily="34" charset="0"/>
                <a:cs typeface="Calibri" panose="020F0502020204030204" pitchFamily="34" charset="0"/>
              </a:rPr>
              <a:t>Above and below the magnet bore</a:t>
            </a:r>
            <a:r>
              <a:rPr lang="zh-CN" altLang="en-US" sz="1800" dirty="0">
                <a:effectLst/>
                <a:latin typeface="Calibri" panose="020F0502020204030204" pitchFamily="34" charset="0"/>
                <a:cs typeface="Calibri" panose="020F0502020204030204" pitchFamily="34" charset="0"/>
              </a:rPr>
              <a:t> </a:t>
            </a:r>
            <a:r>
              <a:rPr lang="en-US" sz="1800" dirty="0">
                <a:effectLst/>
                <a:latin typeface="Calibri" panose="020F0502020204030204" pitchFamily="34" charset="0"/>
                <a:cs typeface="Calibri" panose="020F0502020204030204" pitchFamily="34" charset="0"/>
              </a:rPr>
              <a:t>are the Upper and Lower Time of Flight (TOF) counters [1].</a:t>
            </a:r>
            <a:r>
              <a:rPr lang="zh-CN" altLang="en-US" sz="1800" dirty="0">
                <a:effectLst/>
                <a:latin typeface="Calibri" panose="020F0502020204030204" pitchFamily="34" charset="0"/>
                <a:cs typeface="Calibri" panose="020F0502020204030204" pitchFamily="34" charset="0"/>
              </a:rPr>
              <a:t> </a:t>
            </a:r>
            <a:r>
              <a:rPr lang="en-US" sz="1800" dirty="0">
                <a:effectLst/>
                <a:latin typeface="Calibri" panose="020F0502020204030204" pitchFamily="34" charset="0"/>
                <a:cs typeface="Calibri" panose="020F0502020204030204" pitchFamily="34" charset="0"/>
              </a:rPr>
              <a:t>The TOF </a:t>
            </a:r>
            <a:r>
              <a:rPr lang="en-US" sz="1800" dirty="0">
                <a:solidFill>
                  <a:schemeClr val="accent5">
                    <a:lumMod val="50000"/>
                  </a:schemeClr>
                </a:solidFill>
                <a:effectLst/>
                <a:latin typeface="Calibri" panose="020F0502020204030204" pitchFamily="34" charset="0"/>
                <a:cs typeface="Calibri" panose="020F0502020204030204" pitchFamily="34" charset="0"/>
              </a:rPr>
              <a:t>provides</a:t>
            </a:r>
            <a:r>
              <a:rPr lang="en-US" sz="1800" dirty="0">
                <a:effectLst/>
                <a:latin typeface="Calibri" panose="020F0502020204030204" pitchFamily="34" charset="0"/>
                <a:cs typeface="Calibri" panose="020F0502020204030204" pitchFamily="34" charset="0"/>
              </a:rPr>
              <a:t> a charged particle trigger to AMS and</a:t>
            </a:r>
            <a:r>
              <a:rPr lang="zh-CN" altLang="en-US" sz="1800" dirty="0">
                <a:effectLst/>
                <a:latin typeface="Calibri" panose="020F0502020204030204" pitchFamily="34" charset="0"/>
                <a:cs typeface="Calibri" panose="020F0502020204030204" pitchFamily="34" charset="0"/>
              </a:rPr>
              <a:t> </a:t>
            </a:r>
            <a:r>
              <a:rPr lang="en-US" sz="1800" dirty="0">
                <a:solidFill>
                  <a:schemeClr val="accent5">
                    <a:lumMod val="50000"/>
                  </a:schemeClr>
                </a:solidFill>
                <a:effectLst/>
                <a:latin typeface="Calibri" panose="020F0502020204030204" pitchFamily="34" charset="0"/>
                <a:cs typeface="Calibri" panose="020F0502020204030204" pitchFamily="34" charset="0"/>
              </a:rPr>
              <a:t>determines</a:t>
            </a:r>
            <a:r>
              <a:rPr lang="en-US" sz="1800" dirty="0">
                <a:effectLst/>
                <a:latin typeface="Calibri" panose="020F0502020204030204" pitchFamily="34" charset="0"/>
                <a:cs typeface="Calibri" panose="020F0502020204030204" pitchFamily="34" charset="0"/>
              </a:rPr>
              <a:t> </a:t>
            </a:r>
            <a:r>
              <a:rPr lang="el-GR" sz="1800" dirty="0">
                <a:effectLst/>
                <a:latin typeface="Calibri" panose="020F0502020204030204" pitchFamily="34" charset="0"/>
                <a:cs typeface="Calibri" panose="020F0502020204030204" pitchFamily="34" charset="0"/>
              </a:rPr>
              <a:t>β </a:t>
            </a:r>
            <a:r>
              <a:rPr lang="en-US" sz="1800" dirty="0">
                <a:effectLst/>
                <a:latin typeface="Calibri" panose="020F0502020204030204" pitchFamily="34" charset="0"/>
                <a:cs typeface="Calibri" panose="020F0502020204030204" pitchFamily="34" charset="0"/>
              </a:rPr>
              <a:t>and </a:t>
            </a:r>
            <a:r>
              <a:rPr lang="en-US" sz="1800" i="1" dirty="0">
                <a:effectLst/>
                <a:latin typeface="Calibri" panose="020F0502020204030204" pitchFamily="34" charset="0"/>
                <a:cs typeface="Calibri" panose="020F0502020204030204" pitchFamily="34" charset="0"/>
              </a:rPr>
              <a:t>Q </a:t>
            </a:r>
            <a:r>
              <a:rPr lang="en-US" sz="1800" dirty="0">
                <a:effectLst/>
                <a:latin typeface="Calibri" panose="020F0502020204030204" pitchFamily="34" charset="0"/>
                <a:cs typeface="Calibri" panose="020F0502020204030204" pitchFamily="34" charset="0"/>
              </a:rPr>
              <a:t>of the incoming particles. </a:t>
            </a:r>
          </a:p>
          <a:p>
            <a:pPr marL="285750" indent="-285750">
              <a:spcBef>
                <a:spcPts val="600"/>
              </a:spcBef>
              <a:buFont typeface="Arial" panose="020B0604020202020204" pitchFamily="34" charset="0"/>
              <a:buChar char="•"/>
            </a:pPr>
            <a:r>
              <a:rPr lang="en-US" sz="1800" dirty="0">
                <a:solidFill>
                  <a:srgbClr val="0432FF"/>
                </a:solidFill>
                <a:effectLst/>
                <a:latin typeface="Calibri" panose="020F0502020204030204" pitchFamily="34" charset="0"/>
                <a:cs typeface="Calibri" panose="020F0502020204030204" pitchFamily="34" charset="0"/>
              </a:rPr>
              <a:t>The Transition Radiation Detector (TRD) [2], located above the Upper</a:t>
            </a:r>
            <a:r>
              <a:rPr lang="zh-CN" altLang="en-US" sz="1800" dirty="0">
                <a:solidFill>
                  <a:srgbClr val="0432FF"/>
                </a:solidFill>
                <a:effectLst/>
                <a:latin typeface="Calibri" panose="020F0502020204030204" pitchFamily="34" charset="0"/>
                <a:cs typeface="Calibri" panose="020F0502020204030204" pitchFamily="34" charset="0"/>
              </a:rPr>
              <a:t> </a:t>
            </a:r>
            <a:r>
              <a:rPr lang="en-US" sz="1800" dirty="0">
                <a:solidFill>
                  <a:srgbClr val="0432FF"/>
                </a:solidFill>
                <a:effectLst/>
                <a:latin typeface="Calibri" panose="020F0502020204030204" pitchFamily="34" charset="0"/>
                <a:cs typeface="Calibri" panose="020F0502020204030204" pitchFamily="34" charset="0"/>
              </a:rPr>
              <a:t>Time of Flight counters, </a:t>
            </a:r>
            <a:r>
              <a:rPr lang="en-US" sz="1800" dirty="0">
                <a:solidFill>
                  <a:schemeClr val="accent5">
                    <a:lumMod val="50000"/>
                  </a:schemeClr>
                </a:solidFill>
                <a:effectLst/>
                <a:latin typeface="Calibri" panose="020F0502020204030204" pitchFamily="34" charset="0"/>
                <a:cs typeface="Calibri" panose="020F0502020204030204" pitchFamily="34" charset="0"/>
              </a:rPr>
              <a:t>identifies</a:t>
            </a:r>
            <a:r>
              <a:rPr lang="en-US" sz="1800" dirty="0">
                <a:solidFill>
                  <a:srgbClr val="0432FF"/>
                </a:solidFill>
                <a:effectLst/>
                <a:latin typeface="Calibri" panose="020F0502020204030204" pitchFamily="34" charset="0"/>
                <a:cs typeface="Calibri" panose="020F0502020204030204" pitchFamily="34" charset="0"/>
              </a:rPr>
              <a:t> electrons and positrons.</a:t>
            </a:r>
            <a:r>
              <a:rPr lang="zh-CN" altLang="en-US" sz="1800" dirty="0">
                <a:solidFill>
                  <a:srgbClr val="0432FF"/>
                </a:solidFill>
                <a:effectLst/>
                <a:latin typeface="Calibri" panose="020F0502020204030204" pitchFamily="34" charset="0"/>
                <a:cs typeface="Calibri" panose="020F0502020204030204" pitchFamily="34" charset="0"/>
              </a:rPr>
              <a:t> </a:t>
            </a:r>
            <a:endParaRPr lang="en-US" altLang="zh-CN" sz="1800" dirty="0">
              <a:solidFill>
                <a:srgbClr val="0432FF"/>
              </a:solidFill>
              <a:effectLst/>
              <a:latin typeface="Calibri" panose="020F0502020204030204" pitchFamily="34" charset="0"/>
              <a:cs typeface="Calibri" panose="020F0502020204030204" pitchFamily="34" charset="0"/>
            </a:endParaRPr>
          </a:p>
          <a:p>
            <a:pPr marL="285750" indent="-285750">
              <a:spcBef>
                <a:spcPts val="600"/>
              </a:spcBef>
              <a:buFont typeface="Arial" panose="020B0604020202020204" pitchFamily="34" charset="0"/>
              <a:buChar char="•"/>
            </a:pPr>
            <a:r>
              <a:rPr lang="en-US" sz="1800" dirty="0">
                <a:effectLst/>
                <a:latin typeface="Calibri" panose="020F0502020204030204" pitchFamily="34" charset="0"/>
                <a:cs typeface="Calibri" panose="020F0502020204030204" pitchFamily="34" charset="0"/>
              </a:rPr>
              <a:t>The Ring Imaging Cherenkov detector (RICH) [3], below the</a:t>
            </a:r>
            <a:r>
              <a:rPr lang="zh-CN" altLang="en-US" sz="1800" dirty="0">
                <a:effectLst/>
                <a:latin typeface="Calibri" panose="020F0502020204030204" pitchFamily="34" charset="0"/>
                <a:cs typeface="Calibri" panose="020F0502020204030204" pitchFamily="34" charset="0"/>
              </a:rPr>
              <a:t> </a:t>
            </a:r>
            <a:r>
              <a:rPr lang="en-US" sz="1800" dirty="0">
                <a:effectLst/>
                <a:latin typeface="Calibri" panose="020F0502020204030204" pitchFamily="34" charset="0"/>
                <a:cs typeface="Calibri" panose="020F0502020204030204" pitchFamily="34" charset="0"/>
              </a:rPr>
              <a:t>Lower Time of Flight counters, </a:t>
            </a:r>
            <a:r>
              <a:rPr lang="en-US" sz="1800" dirty="0">
                <a:solidFill>
                  <a:schemeClr val="accent5">
                    <a:lumMod val="50000"/>
                  </a:schemeClr>
                </a:solidFill>
                <a:effectLst/>
                <a:latin typeface="Calibri" panose="020F0502020204030204" pitchFamily="34" charset="0"/>
                <a:cs typeface="Calibri" panose="020F0502020204030204" pitchFamily="34" charset="0"/>
              </a:rPr>
              <a:t>measures</a:t>
            </a:r>
            <a:r>
              <a:rPr lang="en-US" sz="1800" dirty="0">
                <a:effectLst/>
                <a:latin typeface="Calibri" panose="020F0502020204030204" pitchFamily="34" charset="0"/>
                <a:cs typeface="Calibri" panose="020F0502020204030204" pitchFamily="34" charset="0"/>
              </a:rPr>
              <a:t> </a:t>
            </a:r>
            <a:r>
              <a:rPr lang="el-GR" sz="1800" dirty="0">
                <a:effectLst/>
                <a:latin typeface="Calibri" panose="020F0502020204030204" pitchFamily="34" charset="0"/>
                <a:cs typeface="Calibri" panose="020F0502020204030204" pitchFamily="34" charset="0"/>
              </a:rPr>
              <a:t>β </a:t>
            </a:r>
            <a:r>
              <a:rPr lang="en-US" sz="1800" dirty="0">
                <a:effectLst/>
                <a:latin typeface="Calibri" panose="020F0502020204030204" pitchFamily="34" charset="0"/>
                <a:cs typeface="Calibri" panose="020F0502020204030204" pitchFamily="34" charset="0"/>
              </a:rPr>
              <a:t>and </a:t>
            </a:r>
            <a:r>
              <a:rPr lang="en-US" sz="1800" i="1" dirty="0">
                <a:effectLst/>
                <a:latin typeface="Calibri" panose="020F0502020204030204" pitchFamily="34" charset="0"/>
                <a:cs typeface="Calibri" panose="020F0502020204030204" pitchFamily="34" charset="0"/>
              </a:rPr>
              <a:t>Q </a:t>
            </a:r>
            <a:r>
              <a:rPr lang="en-US" sz="1800" dirty="0">
                <a:effectLst/>
                <a:latin typeface="Calibri" panose="020F0502020204030204" pitchFamily="34" charset="0"/>
                <a:cs typeface="Calibri" panose="020F0502020204030204" pitchFamily="34" charset="0"/>
              </a:rPr>
              <a:t>of passing</a:t>
            </a:r>
            <a:r>
              <a:rPr lang="zh-CN" altLang="en-US" sz="1800" dirty="0">
                <a:effectLst/>
                <a:latin typeface="Calibri" panose="020F0502020204030204" pitchFamily="34" charset="0"/>
                <a:cs typeface="Calibri" panose="020F0502020204030204" pitchFamily="34" charset="0"/>
              </a:rPr>
              <a:t> </a:t>
            </a:r>
            <a:r>
              <a:rPr lang="en-US" sz="1800" dirty="0">
                <a:effectLst/>
                <a:latin typeface="Calibri" panose="020F0502020204030204" pitchFamily="34" charset="0"/>
                <a:cs typeface="Calibri" panose="020F0502020204030204" pitchFamily="34" charset="0"/>
              </a:rPr>
              <a:t>particles. </a:t>
            </a:r>
          </a:p>
          <a:p>
            <a:pPr marL="285750" indent="-285750">
              <a:spcBef>
                <a:spcPts val="600"/>
              </a:spcBef>
              <a:buFont typeface="Arial" panose="020B0604020202020204" pitchFamily="34" charset="0"/>
              <a:buChar char="•"/>
            </a:pPr>
            <a:r>
              <a:rPr lang="en-US" sz="1800" dirty="0">
                <a:solidFill>
                  <a:srgbClr val="0432FF"/>
                </a:solidFill>
                <a:effectLst/>
                <a:latin typeface="Calibri" panose="020F0502020204030204" pitchFamily="34" charset="0"/>
                <a:cs typeface="Calibri" panose="020F0502020204030204" pitchFamily="34" charset="0"/>
              </a:rPr>
              <a:t>The Electromagnetic Calorimeter (ECAL) [4], at</a:t>
            </a:r>
            <a:r>
              <a:rPr lang="zh-CN" altLang="en-US" sz="1800" dirty="0">
                <a:solidFill>
                  <a:srgbClr val="0432FF"/>
                </a:solidFill>
                <a:effectLst/>
                <a:latin typeface="Calibri" panose="020F0502020204030204" pitchFamily="34" charset="0"/>
                <a:cs typeface="Calibri" panose="020F0502020204030204" pitchFamily="34" charset="0"/>
              </a:rPr>
              <a:t> </a:t>
            </a:r>
            <a:r>
              <a:rPr lang="en-US" sz="1800" dirty="0">
                <a:solidFill>
                  <a:srgbClr val="0432FF"/>
                </a:solidFill>
                <a:effectLst/>
                <a:latin typeface="Calibri" panose="020F0502020204030204" pitchFamily="34" charset="0"/>
                <a:cs typeface="Calibri" panose="020F0502020204030204" pitchFamily="34" charset="0"/>
              </a:rPr>
              <a:t>the bottom of AMS, </a:t>
            </a:r>
            <a:r>
              <a:rPr lang="en-US" sz="1800" dirty="0">
                <a:solidFill>
                  <a:schemeClr val="accent5">
                    <a:lumMod val="50000"/>
                  </a:schemeClr>
                </a:solidFill>
                <a:effectLst/>
                <a:latin typeface="Calibri" panose="020F0502020204030204" pitchFamily="34" charset="0"/>
                <a:cs typeface="Calibri" panose="020F0502020204030204" pitchFamily="34" charset="0"/>
              </a:rPr>
              <a:t>measures</a:t>
            </a:r>
            <a:r>
              <a:rPr lang="en-US" sz="1800" dirty="0">
                <a:solidFill>
                  <a:srgbClr val="0432FF"/>
                </a:solidFill>
                <a:effectLst/>
                <a:latin typeface="Calibri" panose="020F0502020204030204" pitchFamily="34" charset="0"/>
                <a:cs typeface="Calibri" panose="020F0502020204030204" pitchFamily="34" charset="0"/>
              </a:rPr>
              <a:t> </a:t>
            </a:r>
            <a:r>
              <a:rPr lang="en-US" sz="1800" i="1" dirty="0">
                <a:solidFill>
                  <a:srgbClr val="0432FF"/>
                </a:solidFill>
                <a:effectLst/>
                <a:latin typeface="Calibri" panose="020F0502020204030204" pitchFamily="34" charset="0"/>
                <a:cs typeface="Calibri" panose="020F0502020204030204" pitchFamily="34" charset="0"/>
              </a:rPr>
              <a:t>E </a:t>
            </a:r>
            <a:r>
              <a:rPr lang="en-US" sz="1800" dirty="0">
                <a:solidFill>
                  <a:srgbClr val="0432FF"/>
                </a:solidFill>
                <a:effectLst/>
                <a:latin typeface="Calibri" panose="020F0502020204030204" pitchFamily="34" charset="0"/>
                <a:cs typeface="Calibri" panose="020F0502020204030204" pitchFamily="34" charset="0"/>
              </a:rPr>
              <a:t>of electromagnetic particles and </a:t>
            </a:r>
            <a:r>
              <a:rPr lang="en-US" sz="1800" dirty="0">
                <a:solidFill>
                  <a:schemeClr val="accent5">
                    <a:lumMod val="50000"/>
                  </a:schemeClr>
                </a:solidFill>
                <a:effectLst/>
                <a:latin typeface="Calibri" panose="020F0502020204030204" pitchFamily="34" charset="0"/>
                <a:cs typeface="Calibri" panose="020F0502020204030204" pitchFamily="34" charset="0"/>
              </a:rPr>
              <a:t>separates</a:t>
            </a:r>
            <a:r>
              <a:rPr lang="en-US" sz="1800" dirty="0">
                <a:solidFill>
                  <a:srgbClr val="0432FF"/>
                </a:solidFill>
                <a:effectLst/>
                <a:latin typeface="Calibri" panose="020F0502020204030204" pitchFamily="34" charset="0"/>
                <a:cs typeface="Calibri" panose="020F0502020204030204" pitchFamily="34" charset="0"/>
              </a:rPr>
              <a:t> protons from electrons and positrons.</a:t>
            </a:r>
          </a:p>
          <a:p>
            <a:pPr marL="285750" indent="-285750">
              <a:spcBef>
                <a:spcPts val="600"/>
              </a:spcBef>
              <a:buFont typeface="Arial" panose="020B0604020202020204" pitchFamily="34" charset="0"/>
              <a:buChar char="•"/>
            </a:pPr>
            <a:r>
              <a:rPr lang="en-US" sz="1800" dirty="0">
                <a:effectLst/>
                <a:latin typeface="Calibri" panose="020F0502020204030204" pitchFamily="34" charset="0"/>
                <a:cs typeface="Calibri" panose="020F0502020204030204" pitchFamily="34" charset="0"/>
              </a:rPr>
              <a:t>The</a:t>
            </a:r>
            <a:r>
              <a:rPr lang="zh-CN" altLang="en-US" sz="1800" dirty="0">
                <a:effectLst/>
                <a:latin typeface="Calibri" panose="020F0502020204030204" pitchFamily="34" charset="0"/>
                <a:cs typeface="Calibri" panose="020F0502020204030204" pitchFamily="34" charset="0"/>
              </a:rPr>
              <a:t> </a:t>
            </a:r>
            <a:r>
              <a:rPr lang="en-US" sz="1800" dirty="0">
                <a:effectLst/>
                <a:latin typeface="Calibri" panose="020F0502020204030204" pitchFamily="34" charset="0"/>
                <a:cs typeface="Calibri" panose="020F0502020204030204" pitchFamily="34" charset="0"/>
              </a:rPr>
              <a:t>Anti-Coincidence Counters (ACC) [5], surrounding the inner</a:t>
            </a:r>
            <a:r>
              <a:rPr lang="zh-CN" altLang="en-US" sz="1800" dirty="0">
                <a:effectLst/>
                <a:latin typeface="Calibri" panose="020F0502020204030204" pitchFamily="34" charset="0"/>
                <a:cs typeface="Calibri" panose="020F0502020204030204" pitchFamily="34" charset="0"/>
              </a:rPr>
              <a:t> </a:t>
            </a:r>
            <a:r>
              <a:rPr lang="en-US" sz="1800" dirty="0">
                <a:effectLst/>
                <a:latin typeface="Calibri" panose="020F0502020204030204" pitchFamily="34" charset="0"/>
                <a:cs typeface="Calibri" panose="020F0502020204030204" pitchFamily="34" charset="0"/>
              </a:rPr>
              <a:t>tracker inside the magnet bore, </a:t>
            </a:r>
            <a:r>
              <a:rPr lang="en-US" sz="1800" dirty="0">
                <a:solidFill>
                  <a:schemeClr val="accent5">
                    <a:lumMod val="50000"/>
                  </a:schemeClr>
                </a:solidFill>
                <a:effectLst/>
                <a:latin typeface="Calibri" panose="020F0502020204030204" pitchFamily="34" charset="0"/>
                <a:cs typeface="Calibri" panose="020F0502020204030204" pitchFamily="34" charset="0"/>
              </a:rPr>
              <a:t>reject</a:t>
            </a:r>
            <a:r>
              <a:rPr lang="en-US" sz="1800" dirty="0">
                <a:effectLst/>
                <a:latin typeface="Calibri" panose="020F0502020204030204" pitchFamily="34" charset="0"/>
                <a:cs typeface="Calibri" panose="020F0502020204030204" pitchFamily="34" charset="0"/>
              </a:rPr>
              <a:t> cosmic rays entering</a:t>
            </a:r>
            <a:r>
              <a:rPr lang="zh-CN" altLang="en-US" sz="1800" dirty="0">
                <a:effectLst/>
                <a:latin typeface="Calibri" panose="020F0502020204030204" pitchFamily="34" charset="0"/>
                <a:cs typeface="Calibri" panose="020F0502020204030204" pitchFamily="34" charset="0"/>
              </a:rPr>
              <a:t> </a:t>
            </a:r>
            <a:r>
              <a:rPr lang="en-US" sz="1800" dirty="0">
                <a:effectLst/>
                <a:latin typeface="Calibri" panose="020F0502020204030204" pitchFamily="34" charset="0"/>
                <a:cs typeface="Calibri" panose="020F0502020204030204" pitchFamily="34" charset="0"/>
              </a:rPr>
              <a:t>AMS from the side</a:t>
            </a:r>
            <a:r>
              <a:rPr lang="en-US" sz="1800" dirty="0">
                <a:latin typeface="Calibri" panose="020F0502020204030204" pitchFamily="34" charset="0"/>
                <a:cs typeface="Calibri" panose="020F0502020204030204" pitchFamily="34" charset="0"/>
              </a:rPr>
              <a:t>.</a:t>
            </a:r>
          </a:p>
        </p:txBody>
      </p:sp>
      <p:sp>
        <p:nvSpPr>
          <p:cNvPr id="16" name="Rectangle 15">
            <a:extLst>
              <a:ext uri="{FF2B5EF4-FFF2-40B4-BE49-F238E27FC236}">
                <a16:creationId xmlns:a16="http://schemas.microsoft.com/office/drawing/2014/main" id="{5059AB8E-415C-DE54-00AB-A4B19686B8EA}"/>
              </a:ext>
            </a:extLst>
          </p:cNvPr>
          <p:cNvSpPr/>
          <p:nvPr/>
        </p:nvSpPr>
        <p:spPr>
          <a:xfrm>
            <a:off x="99950" y="847844"/>
            <a:ext cx="7367650" cy="865779"/>
          </a:xfrm>
          <a:prstGeom prst="rect">
            <a:avLst/>
          </a:prstGeom>
          <a:noFill/>
          <a:ln w="25400">
            <a:solidFill>
              <a:srgbClr val="C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C00000"/>
              </a:solidFill>
            </a:endParaRPr>
          </a:p>
        </p:txBody>
      </p:sp>
      <p:sp>
        <p:nvSpPr>
          <p:cNvPr id="18" name="TextBox 17">
            <a:extLst>
              <a:ext uri="{FF2B5EF4-FFF2-40B4-BE49-F238E27FC236}">
                <a16:creationId xmlns:a16="http://schemas.microsoft.com/office/drawing/2014/main" id="{3E3571F9-AD96-4B06-3234-392B455CD37B}"/>
              </a:ext>
            </a:extLst>
          </p:cNvPr>
          <p:cNvSpPr txBox="1"/>
          <p:nvPr/>
        </p:nvSpPr>
        <p:spPr>
          <a:xfrm>
            <a:off x="7213600" y="953869"/>
            <a:ext cx="2247900" cy="646331"/>
          </a:xfrm>
          <a:prstGeom prst="rect">
            <a:avLst/>
          </a:prstGeom>
          <a:noFill/>
        </p:spPr>
        <p:txBody>
          <a:bodyPr wrap="square" rtlCol="0">
            <a:spAutoFit/>
          </a:bodyPr>
          <a:lstStyle/>
          <a:p>
            <a:pPr algn="ctr"/>
            <a:r>
              <a:rPr lang="en-US" sz="2000" dirty="0" err="1">
                <a:solidFill>
                  <a:srgbClr val="C00000"/>
                </a:solidFill>
                <a:latin typeface="KaiTi" panose="02010609060101010101" pitchFamily="49" charset="-122"/>
                <a:ea typeface="KaiTi" panose="02010609060101010101" pitchFamily="49" charset="-122"/>
              </a:rPr>
              <a:t>总览</a:t>
            </a:r>
            <a:endParaRPr lang="en-US" sz="2000" dirty="0">
              <a:solidFill>
                <a:srgbClr val="C00000"/>
              </a:solidFill>
              <a:latin typeface="KaiTi" panose="02010609060101010101" pitchFamily="49" charset="-122"/>
              <a:ea typeface="KaiTi" panose="02010609060101010101" pitchFamily="49" charset="-122"/>
            </a:endParaRPr>
          </a:p>
          <a:p>
            <a:pPr algn="ctr"/>
            <a:r>
              <a:rPr lang="zh-CN" altLang="en-US" sz="1600" dirty="0">
                <a:solidFill>
                  <a:srgbClr val="C00000"/>
                </a:solidFill>
                <a:latin typeface="KaiTi" panose="02010609060101010101" pitchFamily="49" charset="-122"/>
                <a:ea typeface="KaiTi" panose="02010609060101010101" pitchFamily="49" charset="-122"/>
              </a:rPr>
              <a:t>（从功能出发串接）</a:t>
            </a:r>
            <a:endParaRPr lang="en-US" sz="1600" dirty="0">
              <a:solidFill>
                <a:srgbClr val="C00000"/>
              </a:solidFill>
              <a:latin typeface="KaiTi" panose="02010609060101010101" pitchFamily="49" charset="-122"/>
              <a:ea typeface="KaiTi" panose="02010609060101010101" pitchFamily="49" charset="-122"/>
            </a:endParaRPr>
          </a:p>
        </p:txBody>
      </p:sp>
      <p:sp>
        <p:nvSpPr>
          <p:cNvPr id="24" name="Right Brace 23">
            <a:extLst>
              <a:ext uri="{FF2B5EF4-FFF2-40B4-BE49-F238E27FC236}">
                <a16:creationId xmlns:a16="http://schemas.microsoft.com/office/drawing/2014/main" id="{AF1CCE6E-901A-C906-3BD6-2569B4034A97}"/>
              </a:ext>
            </a:extLst>
          </p:cNvPr>
          <p:cNvSpPr/>
          <p:nvPr/>
        </p:nvSpPr>
        <p:spPr>
          <a:xfrm>
            <a:off x="7643750" y="1889244"/>
            <a:ext cx="76200" cy="4090162"/>
          </a:xfrm>
          <a:prstGeom prst="rightBrace">
            <a:avLst/>
          </a:prstGeom>
          <a:ln>
            <a:solidFill>
              <a:srgbClr val="C00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6" name="TextBox 25">
            <a:extLst>
              <a:ext uri="{FF2B5EF4-FFF2-40B4-BE49-F238E27FC236}">
                <a16:creationId xmlns:a16="http://schemas.microsoft.com/office/drawing/2014/main" id="{546E1DC3-1425-95B8-44A0-8466ACD80B3B}"/>
              </a:ext>
            </a:extLst>
          </p:cNvPr>
          <p:cNvSpPr txBox="1"/>
          <p:nvPr/>
        </p:nvSpPr>
        <p:spPr>
          <a:xfrm>
            <a:off x="7353300" y="3754378"/>
            <a:ext cx="2133600" cy="677108"/>
          </a:xfrm>
          <a:prstGeom prst="rect">
            <a:avLst/>
          </a:prstGeom>
          <a:noFill/>
        </p:spPr>
        <p:txBody>
          <a:bodyPr wrap="square" rtlCol="0">
            <a:spAutoFit/>
          </a:bodyPr>
          <a:lstStyle/>
          <a:p>
            <a:pPr algn="ctr"/>
            <a:r>
              <a:rPr lang="en-US" sz="2000" dirty="0" err="1">
                <a:solidFill>
                  <a:srgbClr val="C00000"/>
                </a:solidFill>
                <a:latin typeface="KaiTi" panose="02010609060101010101" pitchFamily="49" charset="-122"/>
                <a:ea typeface="KaiTi" panose="02010609060101010101" pitchFamily="49" charset="-122"/>
              </a:rPr>
              <a:t>各子探测器</a:t>
            </a:r>
            <a:endParaRPr lang="en-US" sz="2000" dirty="0">
              <a:solidFill>
                <a:srgbClr val="C00000"/>
              </a:solidFill>
              <a:latin typeface="KaiTi" panose="02010609060101010101" pitchFamily="49" charset="-122"/>
              <a:ea typeface="KaiTi" panose="02010609060101010101" pitchFamily="49" charset="-122"/>
            </a:endParaRPr>
          </a:p>
          <a:p>
            <a:pPr algn="ctr"/>
            <a:r>
              <a:rPr lang="zh-CN" altLang="en-US" sz="1800" dirty="0">
                <a:solidFill>
                  <a:srgbClr val="C00000"/>
                </a:solidFill>
                <a:latin typeface="KaiTi" panose="02010609060101010101" pitchFamily="49" charset="-122"/>
                <a:ea typeface="KaiTi" panose="02010609060101010101" pitchFamily="49" charset="-122"/>
              </a:rPr>
              <a:t>（线条和功能）</a:t>
            </a:r>
            <a:endParaRPr lang="en-US" sz="1800" dirty="0">
              <a:solidFill>
                <a:srgbClr val="C00000"/>
              </a:solidFill>
              <a:latin typeface="KaiTi" panose="02010609060101010101" pitchFamily="49" charset="-122"/>
              <a:ea typeface="KaiTi" panose="02010609060101010101" pitchFamily="49" charset="-122"/>
            </a:endParaRPr>
          </a:p>
        </p:txBody>
      </p:sp>
    </p:spTree>
    <p:extLst>
      <p:ext uri="{BB962C8B-B14F-4D97-AF65-F5344CB8AC3E}">
        <p14:creationId xmlns:p14="http://schemas.microsoft.com/office/powerpoint/2010/main" val="415443891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doe-2016-p-nuclei-9" id="{F02AE54A-4FBD-9844-9CD6-44F8F63DD4C1}" vid="{EDCD6EA7-C739-A64C-9139-402D2CF824B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279740</TotalTime>
  <Words>4182</Words>
  <Application>Microsoft Macintosh PowerPoint</Application>
  <PresentationFormat>Overhead</PresentationFormat>
  <Paragraphs>251</Paragraphs>
  <Slides>23</Slides>
  <Notes>21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23</vt:i4>
      </vt:variant>
    </vt:vector>
  </HeadingPairs>
  <TitlesOfParts>
    <vt:vector size="29" baseType="lpstr">
      <vt:lpstr>KaiTi</vt:lpstr>
      <vt:lpstr>Kaiti TC</vt:lpstr>
      <vt:lpstr>Arial</vt:lpstr>
      <vt:lpstr>Calibri</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cern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MIT Role in AMS SOC Organization, Development and Operations</dc:title>
  <dc:creator>System Administrator</dc:creator>
  <cp:lastModifiedBy>Qi Yan</cp:lastModifiedBy>
  <cp:revision>3092</cp:revision>
  <cp:lastPrinted>2019-07-30T02:36:04Z</cp:lastPrinted>
  <dcterms:created xsi:type="dcterms:W3CDTF">2012-07-25T08:13:46Z</dcterms:created>
  <dcterms:modified xsi:type="dcterms:W3CDTF">2025-07-04T05:23:19Z</dcterms:modified>
</cp:coreProperties>
</file>