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9" r:id="rId3"/>
    <p:sldId id="266" r:id="rId4"/>
    <p:sldId id="269" r:id="rId5"/>
    <p:sldId id="267" r:id="rId6"/>
    <p:sldId id="270" r:id="rId7"/>
    <p:sldId id="268" r:id="rId8"/>
    <p:sldId id="271" r:id="rId9"/>
    <p:sldId id="272" r:id="rId10"/>
    <p:sldId id="257" r:id="rId11"/>
    <p:sldId id="260" r:id="rId12"/>
    <p:sldId id="265" r:id="rId13"/>
    <p:sldId id="261" r:id="rId14"/>
    <p:sldId id="262" r:id="rId15"/>
    <p:sldId id="263" r:id="rId16"/>
    <p:sldId id="26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4" d="100"/>
          <a:sy n="74" d="100"/>
        </p:scale>
        <p:origin x="30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51BCB3-DED2-40C0-BE07-A64797580570}" type="datetimeFigureOut">
              <a:rPr lang="en-US" smtClean="0"/>
              <a:t>7/2/2025</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6563CF-761E-4015-B39A-F1EEFBFF5133}" type="slidenum">
              <a:rPr lang="en-US" smtClean="0"/>
              <a:t>‹#›</a:t>
            </a:fld>
            <a:endParaRPr lang="en-US"/>
          </a:p>
        </p:txBody>
      </p:sp>
    </p:spTree>
    <p:extLst>
      <p:ext uri="{BB962C8B-B14F-4D97-AF65-F5344CB8AC3E}">
        <p14:creationId xmlns:p14="http://schemas.microsoft.com/office/powerpoint/2010/main" val="3482669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A9C212-7E1D-4859-ADBF-9A755F88590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a:p>
        </p:txBody>
      </p:sp>
      <p:sp>
        <p:nvSpPr>
          <p:cNvPr id="3" name="副标题 2">
            <a:extLst>
              <a:ext uri="{FF2B5EF4-FFF2-40B4-BE49-F238E27FC236}">
                <a16:creationId xmlns:a16="http://schemas.microsoft.com/office/drawing/2014/main" id="{DFD19071-8078-4248-BD0B-96CA76F853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a:p>
        </p:txBody>
      </p:sp>
      <p:sp>
        <p:nvSpPr>
          <p:cNvPr id="4" name="日期占位符 3">
            <a:extLst>
              <a:ext uri="{FF2B5EF4-FFF2-40B4-BE49-F238E27FC236}">
                <a16:creationId xmlns:a16="http://schemas.microsoft.com/office/drawing/2014/main" id="{66AE79F4-36AE-4C27-AF83-1456888C8C50}"/>
              </a:ext>
            </a:extLst>
          </p:cNvPr>
          <p:cNvSpPr>
            <a:spLocks noGrp="1"/>
          </p:cNvSpPr>
          <p:nvPr>
            <p:ph type="dt" sz="half" idx="10"/>
          </p:nvPr>
        </p:nvSpPr>
        <p:spPr/>
        <p:txBody>
          <a:bodyPr/>
          <a:lstStyle/>
          <a:p>
            <a:fld id="{3AE86F37-209C-4492-9568-30858BF8F4EC}" type="datetime1">
              <a:rPr lang="en-US" smtClean="0"/>
              <a:t>7/2/2025</a:t>
            </a:fld>
            <a:endParaRPr lang="en-US"/>
          </a:p>
        </p:txBody>
      </p:sp>
      <p:sp>
        <p:nvSpPr>
          <p:cNvPr id="5" name="页脚占位符 4">
            <a:extLst>
              <a:ext uri="{FF2B5EF4-FFF2-40B4-BE49-F238E27FC236}">
                <a16:creationId xmlns:a16="http://schemas.microsoft.com/office/drawing/2014/main" id="{767A2BDA-0612-44A8-987B-CF31C8CC1494}"/>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214B00BA-1830-41F3-B534-992C0F6522C3}"/>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4269923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DFE74A-4181-43FB-A662-EC972F8F7D9F}"/>
              </a:ext>
            </a:extLst>
          </p:cNvPr>
          <p:cNvSpPr>
            <a:spLocks noGrp="1"/>
          </p:cNvSpPr>
          <p:nvPr>
            <p:ph type="title"/>
          </p:nvPr>
        </p:nvSpPr>
        <p:spPr/>
        <p:txBody>
          <a:bodyPr/>
          <a:lstStyle/>
          <a:p>
            <a:r>
              <a:rPr lang="zh-CN" altLang="en-US"/>
              <a:t>单击此处编辑母版标题样式</a:t>
            </a:r>
            <a:endParaRPr lang="en-US"/>
          </a:p>
        </p:txBody>
      </p:sp>
      <p:sp>
        <p:nvSpPr>
          <p:cNvPr id="3" name="竖排文字占位符 2">
            <a:extLst>
              <a:ext uri="{FF2B5EF4-FFF2-40B4-BE49-F238E27FC236}">
                <a16:creationId xmlns:a16="http://schemas.microsoft.com/office/drawing/2014/main" id="{6EB3BFDF-2A52-4421-813A-1FA842277ED7}"/>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a:extLst>
              <a:ext uri="{FF2B5EF4-FFF2-40B4-BE49-F238E27FC236}">
                <a16:creationId xmlns:a16="http://schemas.microsoft.com/office/drawing/2014/main" id="{306EE3E3-E895-4599-94DB-35DDA5D1C996}"/>
              </a:ext>
            </a:extLst>
          </p:cNvPr>
          <p:cNvSpPr>
            <a:spLocks noGrp="1"/>
          </p:cNvSpPr>
          <p:nvPr>
            <p:ph type="dt" sz="half" idx="10"/>
          </p:nvPr>
        </p:nvSpPr>
        <p:spPr/>
        <p:txBody>
          <a:bodyPr/>
          <a:lstStyle/>
          <a:p>
            <a:fld id="{FDDE28FF-A5CD-492B-A9A4-4B80C33A7BAD}" type="datetime1">
              <a:rPr lang="en-US" smtClean="0"/>
              <a:t>7/2/2025</a:t>
            </a:fld>
            <a:endParaRPr lang="en-US"/>
          </a:p>
        </p:txBody>
      </p:sp>
      <p:sp>
        <p:nvSpPr>
          <p:cNvPr id="5" name="页脚占位符 4">
            <a:extLst>
              <a:ext uri="{FF2B5EF4-FFF2-40B4-BE49-F238E27FC236}">
                <a16:creationId xmlns:a16="http://schemas.microsoft.com/office/drawing/2014/main" id="{D4C1E83D-D83B-471A-AFF2-46F3AE5F5B4F}"/>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A9FDDB26-32EE-4A54-93E7-2A395A5C6E9B}"/>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851952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12D2AEF-DA0D-4A72-AAFB-7194A80006B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a:p>
        </p:txBody>
      </p:sp>
      <p:sp>
        <p:nvSpPr>
          <p:cNvPr id="3" name="竖排文字占位符 2">
            <a:extLst>
              <a:ext uri="{FF2B5EF4-FFF2-40B4-BE49-F238E27FC236}">
                <a16:creationId xmlns:a16="http://schemas.microsoft.com/office/drawing/2014/main" id="{413E89B0-F1A1-4E8A-8EC5-222563ABA41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a:extLst>
              <a:ext uri="{FF2B5EF4-FFF2-40B4-BE49-F238E27FC236}">
                <a16:creationId xmlns:a16="http://schemas.microsoft.com/office/drawing/2014/main" id="{393C43D1-B977-45AF-BC9D-E489B7847575}"/>
              </a:ext>
            </a:extLst>
          </p:cNvPr>
          <p:cNvSpPr>
            <a:spLocks noGrp="1"/>
          </p:cNvSpPr>
          <p:nvPr>
            <p:ph type="dt" sz="half" idx="10"/>
          </p:nvPr>
        </p:nvSpPr>
        <p:spPr/>
        <p:txBody>
          <a:bodyPr/>
          <a:lstStyle/>
          <a:p>
            <a:fld id="{63DA8E88-EC86-4402-B880-1596BB580E43}" type="datetime1">
              <a:rPr lang="en-US" smtClean="0"/>
              <a:t>7/2/2025</a:t>
            </a:fld>
            <a:endParaRPr lang="en-US"/>
          </a:p>
        </p:txBody>
      </p:sp>
      <p:sp>
        <p:nvSpPr>
          <p:cNvPr id="5" name="页脚占位符 4">
            <a:extLst>
              <a:ext uri="{FF2B5EF4-FFF2-40B4-BE49-F238E27FC236}">
                <a16:creationId xmlns:a16="http://schemas.microsoft.com/office/drawing/2014/main" id="{3803B1CE-3592-40D8-854A-1053924181F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623F9308-0354-477E-B919-29CA6C8B23BD}"/>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4033177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167E3D-F64A-454A-85E6-B85FE2FC1B3B}"/>
              </a:ext>
            </a:extLst>
          </p:cNvPr>
          <p:cNvSpPr>
            <a:spLocks noGrp="1"/>
          </p:cNvSpPr>
          <p:nvPr>
            <p:ph type="title"/>
          </p:nvPr>
        </p:nvSpPr>
        <p:spPr/>
        <p:txBody>
          <a:bodyPr/>
          <a:lstStyle/>
          <a:p>
            <a:r>
              <a:rPr lang="zh-CN" altLang="en-US"/>
              <a:t>单击此处编辑母版标题样式</a:t>
            </a:r>
            <a:endParaRPr lang="en-US"/>
          </a:p>
        </p:txBody>
      </p:sp>
      <p:sp>
        <p:nvSpPr>
          <p:cNvPr id="3" name="内容占位符 2">
            <a:extLst>
              <a:ext uri="{FF2B5EF4-FFF2-40B4-BE49-F238E27FC236}">
                <a16:creationId xmlns:a16="http://schemas.microsoft.com/office/drawing/2014/main" id="{00D1E9BE-1E46-48D2-BC37-AACA47F5F7A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a:extLst>
              <a:ext uri="{FF2B5EF4-FFF2-40B4-BE49-F238E27FC236}">
                <a16:creationId xmlns:a16="http://schemas.microsoft.com/office/drawing/2014/main" id="{4D9D0171-D33A-4508-9A35-68F95C6ECE43}"/>
              </a:ext>
            </a:extLst>
          </p:cNvPr>
          <p:cNvSpPr>
            <a:spLocks noGrp="1"/>
          </p:cNvSpPr>
          <p:nvPr>
            <p:ph type="dt" sz="half" idx="10"/>
          </p:nvPr>
        </p:nvSpPr>
        <p:spPr/>
        <p:txBody>
          <a:bodyPr/>
          <a:lstStyle/>
          <a:p>
            <a:fld id="{1471DA37-9E4E-4037-B928-68D4F2E1CCE1}" type="datetime1">
              <a:rPr lang="en-US" smtClean="0"/>
              <a:t>7/2/2025</a:t>
            </a:fld>
            <a:endParaRPr lang="en-US"/>
          </a:p>
        </p:txBody>
      </p:sp>
      <p:sp>
        <p:nvSpPr>
          <p:cNvPr id="5" name="页脚占位符 4">
            <a:extLst>
              <a:ext uri="{FF2B5EF4-FFF2-40B4-BE49-F238E27FC236}">
                <a16:creationId xmlns:a16="http://schemas.microsoft.com/office/drawing/2014/main" id="{69075152-4474-48E8-A5F3-5425C9E91547}"/>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D0B06E70-7086-4701-8405-36B707F0F902}"/>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3178797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392ABE-80F6-4767-B4CB-0CB77BD4B67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a:p>
        </p:txBody>
      </p:sp>
      <p:sp>
        <p:nvSpPr>
          <p:cNvPr id="3" name="文本占位符 2">
            <a:extLst>
              <a:ext uri="{FF2B5EF4-FFF2-40B4-BE49-F238E27FC236}">
                <a16:creationId xmlns:a16="http://schemas.microsoft.com/office/drawing/2014/main" id="{8CAE15F4-A89D-4CDD-AF84-5163A21D1C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DAABF95E-1DCC-4D76-8738-47D3419B7B66}"/>
              </a:ext>
            </a:extLst>
          </p:cNvPr>
          <p:cNvSpPr>
            <a:spLocks noGrp="1"/>
          </p:cNvSpPr>
          <p:nvPr>
            <p:ph type="dt" sz="half" idx="10"/>
          </p:nvPr>
        </p:nvSpPr>
        <p:spPr/>
        <p:txBody>
          <a:bodyPr/>
          <a:lstStyle/>
          <a:p>
            <a:fld id="{12183CE8-F793-4E44-A828-C0E1258E2BCD}" type="datetime1">
              <a:rPr lang="en-US" smtClean="0"/>
              <a:t>7/2/2025</a:t>
            </a:fld>
            <a:endParaRPr lang="en-US"/>
          </a:p>
        </p:txBody>
      </p:sp>
      <p:sp>
        <p:nvSpPr>
          <p:cNvPr id="5" name="页脚占位符 4">
            <a:extLst>
              <a:ext uri="{FF2B5EF4-FFF2-40B4-BE49-F238E27FC236}">
                <a16:creationId xmlns:a16="http://schemas.microsoft.com/office/drawing/2014/main" id="{CE1B5E3D-D1C0-4712-8C4F-0DFEAE2A2183}"/>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C8E545F1-2917-4AF5-B099-71B260B085B8}"/>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3157217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E9AE33-B8E0-4F87-9661-D1F9C65F3504}"/>
              </a:ext>
            </a:extLst>
          </p:cNvPr>
          <p:cNvSpPr>
            <a:spLocks noGrp="1"/>
          </p:cNvSpPr>
          <p:nvPr>
            <p:ph type="title"/>
          </p:nvPr>
        </p:nvSpPr>
        <p:spPr/>
        <p:txBody>
          <a:bodyPr/>
          <a:lstStyle/>
          <a:p>
            <a:r>
              <a:rPr lang="zh-CN" altLang="en-US"/>
              <a:t>单击此处编辑母版标题样式</a:t>
            </a:r>
            <a:endParaRPr lang="en-US"/>
          </a:p>
        </p:txBody>
      </p:sp>
      <p:sp>
        <p:nvSpPr>
          <p:cNvPr id="3" name="内容占位符 2">
            <a:extLst>
              <a:ext uri="{FF2B5EF4-FFF2-40B4-BE49-F238E27FC236}">
                <a16:creationId xmlns:a16="http://schemas.microsoft.com/office/drawing/2014/main" id="{56C3895B-DAB4-4097-94A9-1AE2D3376DA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内容占位符 3">
            <a:extLst>
              <a:ext uri="{FF2B5EF4-FFF2-40B4-BE49-F238E27FC236}">
                <a16:creationId xmlns:a16="http://schemas.microsoft.com/office/drawing/2014/main" id="{8F2E21E6-BBC2-48B5-92F5-959E3753AE2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4">
            <a:extLst>
              <a:ext uri="{FF2B5EF4-FFF2-40B4-BE49-F238E27FC236}">
                <a16:creationId xmlns:a16="http://schemas.microsoft.com/office/drawing/2014/main" id="{46654865-480A-4B31-AD94-71E457DAE64A}"/>
              </a:ext>
            </a:extLst>
          </p:cNvPr>
          <p:cNvSpPr>
            <a:spLocks noGrp="1"/>
          </p:cNvSpPr>
          <p:nvPr>
            <p:ph type="dt" sz="half" idx="10"/>
          </p:nvPr>
        </p:nvSpPr>
        <p:spPr/>
        <p:txBody>
          <a:bodyPr/>
          <a:lstStyle/>
          <a:p>
            <a:fld id="{B2777BFE-26A0-4C96-B68E-6CC844A0A3DF}" type="datetime1">
              <a:rPr lang="en-US" smtClean="0"/>
              <a:t>7/2/2025</a:t>
            </a:fld>
            <a:endParaRPr lang="en-US"/>
          </a:p>
        </p:txBody>
      </p:sp>
      <p:sp>
        <p:nvSpPr>
          <p:cNvPr id="6" name="页脚占位符 5">
            <a:extLst>
              <a:ext uri="{FF2B5EF4-FFF2-40B4-BE49-F238E27FC236}">
                <a16:creationId xmlns:a16="http://schemas.microsoft.com/office/drawing/2014/main" id="{D404AAC7-61A9-4FFC-A882-86FB4DFBD7C5}"/>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0E4903C9-A66F-4679-AEC6-B48203C6B2C9}"/>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3266988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5A2B6FF-7665-45B1-AD5F-8FFBC5540DB4}"/>
              </a:ext>
            </a:extLst>
          </p:cNvPr>
          <p:cNvSpPr>
            <a:spLocks noGrp="1"/>
          </p:cNvSpPr>
          <p:nvPr>
            <p:ph type="title"/>
          </p:nvPr>
        </p:nvSpPr>
        <p:spPr>
          <a:xfrm>
            <a:off x="839788" y="365125"/>
            <a:ext cx="10515600" cy="1325563"/>
          </a:xfrm>
        </p:spPr>
        <p:txBody>
          <a:bodyPr/>
          <a:lstStyle/>
          <a:p>
            <a:r>
              <a:rPr lang="zh-CN" altLang="en-US"/>
              <a:t>单击此处编辑母版标题样式</a:t>
            </a:r>
            <a:endParaRPr lang="en-US"/>
          </a:p>
        </p:txBody>
      </p:sp>
      <p:sp>
        <p:nvSpPr>
          <p:cNvPr id="3" name="文本占位符 2">
            <a:extLst>
              <a:ext uri="{FF2B5EF4-FFF2-40B4-BE49-F238E27FC236}">
                <a16:creationId xmlns:a16="http://schemas.microsoft.com/office/drawing/2014/main" id="{27820D62-D54D-44AC-B63B-B82DF7C8A0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65FE624B-2254-436C-9320-15A35F58FF60}"/>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文本占位符 4">
            <a:extLst>
              <a:ext uri="{FF2B5EF4-FFF2-40B4-BE49-F238E27FC236}">
                <a16:creationId xmlns:a16="http://schemas.microsoft.com/office/drawing/2014/main" id="{B13622CF-8718-4904-90C5-36A37892F8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1065BF1B-2105-428D-97C2-36144C2152A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7" name="日期占位符 6">
            <a:extLst>
              <a:ext uri="{FF2B5EF4-FFF2-40B4-BE49-F238E27FC236}">
                <a16:creationId xmlns:a16="http://schemas.microsoft.com/office/drawing/2014/main" id="{3CA1097E-E05A-4AB6-924E-AEB2E85DAB1C}"/>
              </a:ext>
            </a:extLst>
          </p:cNvPr>
          <p:cNvSpPr>
            <a:spLocks noGrp="1"/>
          </p:cNvSpPr>
          <p:nvPr>
            <p:ph type="dt" sz="half" idx="10"/>
          </p:nvPr>
        </p:nvSpPr>
        <p:spPr/>
        <p:txBody>
          <a:bodyPr/>
          <a:lstStyle/>
          <a:p>
            <a:fld id="{E512CAE1-2095-49C5-A37F-F786E3770E18}" type="datetime1">
              <a:rPr lang="en-US" smtClean="0"/>
              <a:t>7/2/2025</a:t>
            </a:fld>
            <a:endParaRPr lang="en-US"/>
          </a:p>
        </p:txBody>
      </p:sp>
      <p:sp>
        <p:nvSpPr>
          <p:cNvPr id="8" name="页脚占位符 7">
            <a:extLst>
              <a:ext uri="{FF2B5EF4-FFF2-40B4-BE49-F238E27FC236}">
                <a16:creationId xmlns:a16="http://schemas.microsoft.com/office/drawing/2014/main" id="{7C7BFA47-F0BD-4567-A2D9-1F3672188757}"/>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10B822B2-294A-4262-80AC-87A613E58D4A}"/>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3333508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9D4C43D-0B39-47C3-923A-3691C04067A8}"/>
              </a:ext>
            </a:extLst>
          </p:cNvPr>
          <p:cNvSpPr>
            <a:spLocks noGrp="1"/>
          </p:cNvSpPr>
          <p:nvPr>
            <p:ph type="title"/>
          </p:nvPr>
        </p:nvSpPr>
        <p:spPr/>
        <p:txBody>
          <a:bodyPr/>
          <a:lstStyle/>
          <a:p>
            <a:r>
              <a:rPr lang="zh-CN" altLang="en-US"/>
              <a:t>单击此处编辑母版标题样式</a:t>
            </a:r>
            <a:endParaRPr lang="en-US"/>
          </a:p>
        </p:txBody>
      </p:sp>
      <p:sp>
        <p:nvSpPr>
          <p:cNvPr id="3" name="日期占位符 2">
            <a:extLst>
              <a:ext uri="{FF2B5EF4-FFF2-40B4-BE49-F238E27FC236}">
                <a16:creationId xmlns:a16="http://schemas.microsoft.com/office/drawing/2014/main" id="{37BA6DFA-D5A5-454F-A7C1-7E188AA72F7B}"/>
              </a:ext>
            </a:extLst>
          </p:cNvPr>
          <p:cNvSpPr>
            <a:spLocks noGrp="1"/>
          </p:cNvSpPr>
          <p:nvPr>
            <p:ph type="dt" sz="half" idx="10"/>
          </p:nvPr>
        </p:nvSpPr>
        <p:spPr/>
        <p:txBody>
          <a:bodyPr/>
          <a:lstStyle/>
          <a:p>
            <a:fld id="{23B3A7FF-32E0-4688-8BDA-06F52585872E}" type="datetime1">
              <a:rPr lang="en-US" smtClean="0"/>
              <a:t>7/2/2025</a:t>
            </a:fld>
            <a:endParaRPr lang="en-US"/>
          </a:p>
        </p:txBody>
      </p:sp>
      <p:sp>
        <p:nvSpPr>
          <p:cNvPr id="4" name="页脚占位符 3">
            <a:extLst>
              <a:ext uri="{FF2B5EF4-FFF2-40B4-BE49-F238E27FC236}">
                <a16:creationId xmlns:a16="http://schemas.microsoft.com/office/drawing/2014/main" id="{42458709-8BF5-483C-9D68-158632A55250}"/>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82E74265-A9D5-47DA-B75F-A00C08DD956E}"/>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3502691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6B10D5B-D611-4F05-A7F6-3FAEC1E495DF}"/>
              </a:ext>
            </a:extLst>
          </p:cNvPr>
          <p:cNvSpPr>
            <a:spLocks noGrp="1"/>
          </p:cNvSpPr>
          <p:nvPr>
            <p:ph type="dt" sz="half" idx="10"/>
          </p:nvPr>
        </p:nvSpPr>
        <p:spPr/>
        <p:txBody>
          <a:bodyPr/>
          <a:lstStyle/>
          <a:p>
            <a:fld id="{30F33464-9805-40E9-98BE-E22C5E672391}" type="datetime1">
              <a:rPr lang="en-US" smtClean="0"/>
              <a:t>7/2/2025</a:t>
            </a:fld>
            <a:endParaRPr lang="en-US"/>
          </a:p>
        </p:txBody>
      </p:sp>
      <p:sp>
        <p:nvSpPr>
          <p:cNvPr id="3" name="页脚占位符 2">
            <a:extLst>
              <a:ext uri="{FF2B5EF4-FFF2-40B4-BE49-F238E27FC236}">
                <a16:creationId xmlns:a16="http://schemas.microsoft.com/office/drawing/2014/main" id="{52526B30-DD00-41B0-B296-909509CFD8E0}"/>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9D677A4E-D9D2-4AA9-BCA3-8AE52DD3A395}"/>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3859406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DE9DA8-1D16-4E40-9A8C-282C23EC569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a:p>
        </p:txBody>
      </p:sp>
      <p:sp>
        <p:nvSpPr>
          <p:cNvPr id="3" name="内容占位符 2">
            <a:extLst>
              <a:ext uri="{FF2B5EF4-FFF2-40B4-BE49-F238E27FC236}">
                <a16:creationId xmlns:a16="http://schemas.microsoft.com/office/drawing/2014/main" id="{5D43BA25-6AC5-470A-8E8B-4A49A4FF9B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文本占位符 3">
            <a:extLst>
              <a:ext uri="{FF2B5EF4-FFF2-40B4-BE49-F238E27FC236}">
                <a16:creationId xmlns:a16="http://schemas.microsoft.com/office/drawing/2014/main" id="{8616427B-0F15-40A8-A6DF-47DE27C54A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076FDF60-22AA-41F9-A5CF-9313E186C162}"/>
              </a:ext>
            </a:extLst>
          </p:cNvPr>
          <p:cNvSpPr>
            <a:spLocks noGrp="1"/>
          </p:cNvSpPr>
          <p:nvPr>
            <p:ph type="dt" sz="half" idx="10"/>
          </p:nvPr>
        </p:nvSpPr>
        <p:spPr/>
        <p:txBody>
          <a:bodyPr/>
          <a:lstStyle/>
          <a:p>
            <a:fld id="{CE84FC15-79E5-43F9-90EA-249CB55D90FE}" type="datetime1">
              <a:rPr lang="en-US" smtClean="0"/>
              <a:t>7/2/2025</a:t>
            </a:fld>
            <a:endParaRPr lang="en-US"/>
          </a:p>
        </p:txBody>
      </p:sp>
      <p:sp>
        <p:nvSpPr>
          <p:cNvPr id="6" name="页脚占位符 5">
            <a:extLst>
              <a:ext uri="{FF2B5EF4-FFF2-40B4-BE49-F238E27FC236}">
                <a16:creationId xmlns:a16="http://schemas.microsoft.com/office/drawing/2014/main" id="{ECF7BF03-D5C5-466C-969A-8FC24C580A25}"/>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9F58F500-65E1-4AB9-9D12-6835E93683D1}"/>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355421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966506-E8D3-431C-9FEF-6B62C9BDBE7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a:p>
        </p:txBody>
      </p:sp>
      <p:sp>
        <p:nvSpPr>
          <p:cNvPr id="3" name="图片占位符 2">
            <a:extLst>
              <a:ext uri="{FF2B5EF4-FFF2-40B4-BE49-F238E27FC236}">
                <a16:creationId xmlns:a16="http://schemas.microsoft.com/office/drawing/2014/main" id="{D4193153-2CFC-4AAA-A20B-2B6CD86BE6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a:extLst>
              <a:ext uri="{FF2B5EF4-FFF2-40B4-BE49-F238E27FC236}">
                <a16:creationId xmlns:a16="http://schemas.microsoft.com/office/drawing/2014/main" id="{34C9541C-30B3-49D5-A388-49AD3EC821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B76EA0D2-2902-4709-84A2-ED49BD148351}"/>
              </a:ext>
            </a:extLst>
          </p:cNvPr>
          <p:cNvSpPr>
            <a:spLocks noGrp="1"/>
          </p:cNvSpPr>
          <p:nvPr>
            <p:ph type="dt" sz="half" idx="10"/>
          </p:nvPr>
        </p:nvSpPr>
        <p:spPr/>
        <p:txBody>
          <a:bodyPr/>
          <a:lstStyle/>
          <a:p>
            <a:fld id="{5ED1097B-E41E-4CAA-ACD0-35CE0EA89B14}" type="datetime1">
              <a:rPr lang="en-US" smtClean="0"/>
              <a:t>7/2/2025</a:t>
            </a:fld>
            <a:endParaRPr lang="en-US"/>
          </a:p>
        </p:txBody>
      </p:sp>
      <p:sp>
        <p:nvSpPr>
          <p:cNvPr id="6" name="页脚占位符 5">
            <a:extLst>
              <a:ext uri="{FF2B5EF4-FFF2-40B4-BE49-F238E27FC236}">
                <a16:creationId xmlns:a16="http://schemas.microsoft.com/office/drawing/2014/main" id="{BFD9E1EF-41F4-4B20-8F20-CA35E5916B5F}"/>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6043F2E1-10AD-455A-A253-7775BBBDAA27}"/>
              </a:ext>
            </a:extLst>
          </p:cNvPr>
          <p:cNvSpPr>
            <a:spLocks noGrp="1"/>
          </p:cNvSpPr>
          <p:nvPr>
            <p:ph type="sldNum" sz="quarter" idx="12"/>
          </p:nvPr>
        </p:nvSpPr>
        <p:spPr/>
        <p:txBody>
          <a:bodyPr/>
          <a:lstStyle/>
          <a:p>
            <a:fld id="{C7F21B32-FBEA-4710-B630-753702AF3839}" type="slidenum">
              <a:rPr lang="en-US" smtClean="0"/>
              <a:t>‹#›</a:t>
            </a:fld>
            <a:endParaRPr lang="en-US"/>
          </a:p>
        </p:txBody>
      </p:sp>
    </p:spTree>
    <p:extLst>
      <p:ext uri="{BB962C8B-B14F-4D97-AF65-F5344CB8AC3E}">
        <p14:creationId xmlns:p14="http://schemas.microsoft.com/office/powerpoint/2010/main" val="545608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2EC8D7B-6D4F-4908-8FDE-F57CE9FE6F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a:p>
        </p:txBody>
      </p:sp>
      <p:sp>
        <p:nvSpPr>
          <p:cNvPr id="3" name="文本占位符 2">
            <a:extLst>
              <a:ext uri="{FF2B5EF4-FFF2-40B4-BE49-F238E27FC236}">
                <a16:creationId xmlns:a16="http://schemas.microsoft.com/office/drawing/2014/main" id="{5863E018-F0EF-4610-BC1A-E160CEE151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a:extLst>
              <a:ext uri="{FF2B5EF4-FFF2-40B4-BE49-F238E27FC236}">
                <a16:creationId xmlns:a16="http://schemas.microsoft.com/office/drawing/2014/main" id="{7826B6AD-EA7F-4D18-8D08-64D9749780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3A4747-8448-4471-B722-31252FD8E070}" type="datetime1">
              <a:rPr lang="en-US" smtClean="0"/>
              <a:t>7/2/2025</a:t>
            </a:fld>
            <a:endParaRPr lang="en-US"/>
          </a:p>
        </p:txBody>
      </p:sp>
      <p:sp>
        <p:nvSpPr>
          <p:cNvPr id="5" name="页脚占位符 4">
            <a:extLst>
              <a:ext uri="{FF2B5EF4-FFF2-40B4-BE49-F238E27FC236}">
                <a16:creationId xmlns:a16="http://schemas.microsoft.com/office/drawing/2014/main" id="{A9A5EC7A-FAD2-423B-AB9B-D7EADED82E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C1B9104D-6DA4-4888-8910-BAEDE8CC8D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21B32-FBEA-4710-B630-753702AF3839}" type="slidenum">
              <a:rPr lang="en-US" smtClean="0"/>
              <a:t>‹#›</a:t>
            </a:fld>
            <a:endParaRPr lang="en-US"/>
          </a:p>
        </p:txBody>
      </p:sp>
    </p:spTree>
    <p:extLst>
      <p:ext uri="{BB962C8B-B14F-4D97-AF65-F5344CB8AC3E}">
        <p14:creationId xmlns:p14="http://schemas.microsoft.com/office/powerpoint/2010/main" val="2986542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rdtm.ihep.ac.cn/" TargetMode="External"/><Relationship Id="rId2" Type="http://schemas.openxmlformats.org/officeDocument/2006/relationships/hyperlink" Target="https://link.springer.com/journal/41605"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364ED3-0C5B-4AE4-A898-9630141D59BC}"/>
              </a:ext>
            </a:extLst>
          </p:cNvPr>
          <p:cNvSpPr>
            <a:spLocks noGrp="1"/>
          </p:cNvSpPr>
          <p:nvPr>
            <p:ph type="ctrTitle"/>
          </p:nvPr>
        </p:nvSpPr>
        <p:spPr>
          <a:xfrm>
            <a:off x="1097280" y="1122363"/>
            <a:ext cx="10332720" cy="1925637"/>
          </a:xfrm>
        </p:spPr>
        <p:txBody>
          <a:bodyPr>
            <a:noAutofit/>
          </a:bodyPr>
          <a:lstStyle/>
          <a:p>
            <a:r>
              <a:rPr lang="zh-CN" altLang="en-US" sz="7200" b="1" dirty="0">
                <a:latin typeface="楷体" panose="02010609060101010101" pitchFamily="49" charset="-122"/>
                <a:ea typeface="楷体" panose="02010609060101010101" pitchFamily="49" charset="-122"/>
              </a:rPr>
              <a:t>英文投稿中一些事例分析</a:t>
            </a:r>
            <a:endParaRPr lang="en-US" sz="7200" b="1" dirty="0">
              <a:latin typeface="楷体" panose="02010609060101010101" pitchFamily="49" charset="-122"/>
              <a:ea typeface="楷体" panose="02010609060101010101" pitchFamily="49" charset="-122"/>
            </a:endParaRPr>
          </a:p>
        </p:txBody>
      </p:sp>
      <p:sp>
        <p:nvSpPr>
          <p:cNvPr id="3" name="副标题 2">
            <a:extLst>
              <a:ext uri="{FF2B5EF4-FFF2-40B4-BE49-F238E27FC236}">
                <a16:creationId xmlns:a16="http://schemas.microsoft.com/office/drawing/2014/main" id="{AB09F4A3-C6C2-4608-8554-243320CDF247}"/>
              </a:ext>
            </a:extLst>
          </p:cNvPr>
          <p:cNvSpPr>
            <a:spLocks noGrp="1"/>
          </p:cNvSpPr>
          <p:nvPr>
            <p:ph type="subTitle" idx="1"/>
          </p:nvPr>
        </p:nvSpPr>
        <p:spPr/>
        <p:txBody>
          <a:bodyPr>
            <a:normAutofit fontScale="77500" lnSpcReduction="20000"/>
          </a:bodyPr>
          <a:lstStyle/>
          <a:p>
            <a:r>
              <a:rPr lang="zh-CN" altLang="en-US" sz="3600" dirty="0">
                <a:latin typeface="楷体" panose="02010609060101010101" pitchFamily="49" charset="-122"/>
                <a:ea typeface="楷体" panose="02010609060101010101" pitchFamily="49" charset="-122"/>
              </a:rPr>
              <a:t>叶竞波</a:t>
            </a:r>
            <a:endParaRPr lang="en-US" altLang="zh-CN" sz="3600" dirty="0">
              <a:latin typeface="楷体" panose="02010609060101010101" pitchFamily="49" charset="-122"/>
              <a:ea typeface="楷体" panose="02010609060101010101" pitchFamily="49" charset="-122"/>
            </a:endParaRPr>
          </a:p>
          <a:p>
            <a:r>
              <a:rPr lang="en-US" altLang="zh-CN" sz="5400" b="1" dirty="0">
                <a:latin typeface="楷体" panose="02010609060101010101" pitchFamily="49" charset="-122"/>
                <a:ea typeface="楷体" panose="02010609060101010101" pitchFamily="49" charset="-122"/>
              </a:rPr>
              <a:t>RDTM </a:t>
            </a:r>
            <a:r>
              <a:rPr lang="zh-CN" altLang="en-US" sz="5400" b="1" dirty="0">
                <a:latin typeface="楷体" panose="02010609060101010101" pitchFamily="49" charset="-122"/>
                <a:ea typeface="楷体" panose="02010609060101010101" pitchFamily="49" charset="-122"/>
              </a:rPr>
              <a:t>学术英文写作培训</a:t>
            </a:r>
            <a:endParaRPr lang="en-US" altLang="zh-CN" sz="5400" b="1" dirty="0">
              <a:latin typeface="楷体" panose="02010609060101010101" pitchFamily="49" charset="-122"/>
              <a:ea typeface="楷体" panose="02010609060101010101" pitchFamily="49" charset="-122"/>
            </a:endParaRPr>
          </a:p>
          <a:p>
            <a:r>
              <a:rPr lang="en-US" sz="5400" b="1" dirty="0">
                <a:latin typeface="楷体" panose="02010609060101010101" pitchFamily="49" charset="-122"/>
                <a:ea typeface="楷体" panose="02010609060101010101" pitchFamily="49" charset="-122"/>
              </a:rPr>
              <a:t>2025.7.4</a:t>
            </a:r>
            <a:r>
              <a:rPr lang="zh-CN" altLang="en-US" sz="5400" b="1" dirty="0">
                <a:latin typeface="楷体" panose="02010609060101010101" pitchFamily="49" charset="-122"/>
                <a:ea typeface="楷体" panose="02010609060101010101" pitchFamily="49" charset="-122"/>
              </a:rPr>
              <a:t>，高能所，北京</a:t>
            </a:r>
            <a:endParaRPr lang="en-US" sz="5400" b="1" dirty="0">
              <a:latin typeface="楷体" panose="02010609060101010101" pitchFamily="49" charset="-122"/>
              <a:ea typeface="楷体" panose="02010609060101010101" pitchFamily="49" charset="-122"/>
            </a:endParaRPr>
          </a:p>
        </p:txBody>
      </p:sp>
      <p:sp>
        <p:nvSpPr>
          <p:cNvPr id="4" name="灯片编号占位符 3">
            <a:extLst>
              <a:ext uri="{FF2B5EF4-FFF2-40B4-BE49-F238E27FC236}">
                <a16:creationId xmlns:a16="http://schemas.microsoft.com/office/drawing/2014/main" id="{EA07EF70-3E4B-4692-8E10-BCA43635D1E7}"/>
              </a:ext>
            </a:extLst>
          </p:cNvPr>
          <p:cNvSpPr>
            <a:spLocks noGrp="1"/>
          </p:cNvSpPr>
          <p:nvPr>
            <p:ph type="sldNum" sz="quarter" idx="12"/>
          </p:nvPr>
        </p:nvSpPr>
        <p:spPr/>
        <p:txBody>
          <a:bodyPr/>
          <a:lstStyle/>
          <a:p>
            <a:fld id="{C7F21B32-FBEA-4710-B630-753702AF3839}" type="slidenum">
              <a:rPr lang="en-US" smtClean="0"/>
              <a:t>1</a:t>
            </a:fld>
            <a:endParaRPr lang="en-US"/>
          </a:p>
        </p:txBody>
      </p:sp>
    </p:spTree>
    <p:extLst>
      <p:ext uri="{BB962C8B-B14F-4D97-AF65-F5344CB8AC3E}">
        <p14:creationId xmlns:p14="http://schemas.microsoft.com/office/powerpoint/2010/main" val="3787362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8BF24D-0D4F-403C-9593-1A040385272C}"/>
              </a:ext>
            </a:extLst>
          </p:cNvPr>
          <p:cNvSpPr>
            <a:spLocks noGrp="1"/>
          </p:cNvSpPr>
          <p:nvPr>
            <p:ph type="title"/>
          </p:nvPr>
        </p:nvSpPr>
        <p:spPr>
          <a:xfrm>
            <a:off x="838200" y="365125"/>
            <a:ext cx="10515600" cy="854075"/>
          </a:xfrm>
        </p:spPr>
        <p:txBody>
          <a:bodyPr/>
          <a:lstStyle/>
          <a:p>
            <a:r>
              <a:rPr lang="zh-CN" altLang="en-US" b="1" dirty="0">
                <a:latin typeface="楷体" panose="02010609060101010101" pitchFamily="49" charset="-122"/>
                <a:ea typeface="楷体" panose="02010609060101010101" pitchFamily="49" charset="-122"/>
              </a:rPr>
              <a:t>标题：文章的眼睛</a:t>
            </a:r>
            <a:endParaRPr lang="en-US"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3F87F7D4-ED96-40DD-8830-DCEE9D950EA3}"/>
              </a:ext>
            </a:extLst>
          </p:cNvPr>
          <p:cNvSpPr>
            <a:spLocks noGrp="1"/>
          </p:cNvSpPr>
          <p:nvPr>
            <p:ph sz="half" idx="1"/>
          </p:nvPr>
        </p:nvSpPr>
        <p:spPr>
          <a:xfrm>
            <a:off x="838200" y="1325217"/>
            <a:ext cx="5181600" cy="4851746"/>
          </a:xfrm>
        </p:spPr>
        <p:txBody>
          <a:bodyPr>
            <a:normAutofit fontScale="92500" lnSpcReduction="10000"/>
          </a:bodyPr>
          <a:lstStyle/>
          <a:p>
            <a:pPr marL="514350" indent="-514350">
              <a:buFont typeface="+mj-lt"/>
              <a:buAutoNum type="arabicPeriod"/>
            </a:pPr>
            <a:r>
              <a:rPr lang="en-US" dirty="0">
                <a:solidFill>
                  <a:srgbClr val="C00000"/>
                </a:solidFill>
              </a:rPr>
              <a:t>Conceptual </a:t>
            </a:r>
            <a:r>
              <a:rPr lang="en-US" dirty="0"/>
              <a:t>Design of High </a:t>
            </a:r>
            <a:r>
              <a:rPr lang="en-US" dirty="0" err="1">
                <a:solidFill>
                  <a:srgbClr val="C00000"/>
                </a:solidFill>
              </a:rPr>
              <a:t>rE</a:t>
            </a:r>
            <a:r>
              <a:rPr lang="en-US" dirty="0" err="1"/>
              <a:t>petition</a:t>
            </a:r>
            <a:r>
              <a:rPr lang="en-US" dirty="0"/>
              <a:t> </a:t>
            </a:r>
            <a:r>
              <a:rPr lang="en-US" dirty="0">
                <a:solidFill>
                  <a:srgbClr val="C00000"/>
                </a:solidFill>
              </a:rPr>
              <a:t>r</a:t>
            </a:r>
            <a:r>
              <a:rPr lang="en-US" dirty="0"/>
              <a:t>ate Muon Source at CSNS-II</a:t>
            </a:r>
          </a:p>
          <a:p>
            <a:pPr marL="514350" indent="-514350">
              <a:buFont typeface="+mj-lt"/>
              <a:buAutoNum type="arabicPeriod"/>
            </a:pPr>
            <a:endParaRPr lang="en-US" dirty="0"/>
          </a:p>
          <a:p>
            <a:pPr marL="514350" indent="-514350">
              <a:buFont typeface="+mj-lt"/>
              <a:buAutoNum type="arabicPeriod"/>
            </a:pPr>
            <a:r>
              <a:rPr lang="en-US" dirty="0"/>
              <a:t>Research </a:t>
            </a:r>
            <a:r>
              <a:rPr lang="en-US" dirty="0">
                <a:solidFill>
                  <a:srgbClr val="C00000"/>
                </a:solidFill>
              </a:rPr>
              <a:t>on the influence of low coupling capacitance </a:t>
            </a:r>
            <a:r>
              <a:rPr lang="en-US" dirty="0"/>
              <a:t>in RENA-3 detection system</a:t>
            </a:r>
          </a:p>
          <a:p>
            <a:pPr marL="514350" indent="-514350">
              <a:buFont typeface="+mj-lt"/>
              <a:buAutoNum type="arabicPeriod"/>
            </a:pPr>
            <a:endParaRPr lang="en-US" dirty="0"/>
          </a:p>
          <a:p>
            <a:pPr marL="514350" indent="-514350">
              <a:buFont typeface="+mj-lt"/>
              <a:buAutoNum type="arabicPeriod"/>
            </a:pPr>
            <a:r>
              <a:rPr lang="en-US" dirty="0"/>
              <a:t>lpGBT: Low-Power Radiation-Hard Multipurpose High-Speed Transceiver ASIC for High-Energy Physics Experiments</a:t>
            </a:r>
          </a:p>
        </p:txBody>
      </p:sp>
      <p:sp>
        <p:nvSpPr>
          <p:cNvPr id="4" name="内容占位符 3">
            <a:extLst>
              <a:ext uri="{FF2B5EF4-FFF2-40B4-BE49-F238E27FC236}">
                <a16:creationId xmlns:a16="http://schemas.microsoft.com/office/drawing/2014/main" id="{4E7EB63B-EAD4-43F0-BCA4-721B025D390E}"/>
              </a:ext>
            </a:extLst>
          </p:cNvPr>
          <p:cNvSpPr>
            <a:spLocks noGrp="1"/>
          </p:cNvSpPr>
          <p:nvPr>
            <p:ph sz="half" idx="2"/>
          </p:nvPr>
        </p:nvSpPr>
        <p:spPr>
          <a:xfrm>
            <a:off x="6172200" y="1325217"/>
            <a:ext cx="5181600" cy="4851746"/>
          </a:xfrm>
        </p:spPr>
        <p:txBody>
          <a:bodyPr>
            <a:normAutofit fontScale="92500" lnSpcReduction="10000"/>
          </a:bodyPr>
          <a:lstStyle/>
          <a:p>
            <a:pPr marL="514350" indent="-514350">
              <a:buFont typeface="+mj-lt"/>
              <a:buAutoNum type="arabicPeriod"/>
            </a:pPr>
            <a:r>
              <a:rPr lang="en-US" dirty="0">
                <a:solidFill>
                  <a:srgbClr val="C00000"/>
                </a:solidFill>
              </a:rPr>
              <a:t>Conceptual </a:t>
            </a:r>
            <a:r>
              <a:rPr lang="zh-CN" altLang="en-US" sz="2400" dirty="0"/>
              <a:t>太弱，不自信。</a:t>
            </a:r>
            <a:r>
              <a:rPr lang="en-US" altLang="zh-CN" dirty="0" err="1">
                <a:solidFill>
                  <a:srgbClr val="C00000"/>
                </a:solidFill>
              </a:rPr>
              <a:t>rE</a:t>
            </a:r>
            <a:r>
              <a:rPr lang="en-US" altLang="zh-CN" dirty="0" err="1"/>
              <a:t>petition</a:t>
            </a:r>
            <a:r>
              <a:rPr lang="en-US" altLang="zh-CN" dirty="0"/>
              <a:t> </a:t>
            </a:r>
            <a:r>
              <a:rPr lang="en-US" altLang="zh-CN" dirty="0">
                <a:solidFill>
                  <a:srgbClr val="C00000"/>
                </a:solidFill>
              </a:rPr>
              <a:t>r</a:t>
            </a:r>
            <a:r>
              <a:rPr lang="en-US" altLang="zh-CN" dirty="0"/>
              <a:t>ate </a:t>
            </a:r>
            <a:r>
              <a:rPr lang="zh-CN" altLang="en-US" sz="2400" dirty="0"/>
              <a:t>大小写混乱，突显作者不认真。建议： </a:t>
            </a:r>
            <a:r>
              <a:rPr lang="en-US" altLang="zh-CN" dirty="0"/>
              <a:t>Development of a Novel Muon Source at CSNS-II.</a:t>
            </a:r>
          </a:p>
          <a:p>
            <a:pPr marL="514350" indent="-514350">
              <a:buFont typeface="+mj-lt"/>
              <a:buAutoNum type="arabicPeriod"/>
            </a:pPr>
            <a:endParaRPr lang="en-US" altLang="zh-CN" sz="1300" dirty="0"/>
          </a:p>
          <a:p>
            <a:pPr marL="514350" indent="-514350">
              <a:buFont typeface="+mj-lt"/>
              <a:buAutoNum type="arabicPeriod"/>
            </a:pPr>
            <a:r>
              <a:rPr lang="zh-CN" altLang="en-US" sz="2400" dirty="0"/>
              <a:t>太细小。</a:t>
            </a:r>
            <a:r>
              <a:rPr lang="en-US" altLang="zh-CN" dirty="0"/>
              <a:t>Research on a Readout System for IUNTDEPS.</a:t>
            </a:r>
          </a:p>
          <a:p>
            <a:pPr marL="514350" indent="-514350">
              <a:buFont typeface="+mj-lt"/>
              <a:buAutoNum type="arabicPeriod"/>
            </a:pPr>
            <a:endParaRPr lang="en-US" sz="1300" dirty="0"/>
          </a:p>
          <a:p>
            <a:pPr marL="514350" indent="-514350">
              <a:buFont typeface="+mj-lt"/>
              <a:buAutoNum type="arabicPeriod"/>
            </a:pPr>
            <a:r>
              <a:rPr lang="zh-CN" altLang="en-US" sz="2400" dirty="0"/>
              <a:t>好的标题：</a:t>
            </a:r>
            <a:r>
              <a:rPr lang="en-US" sz="2400" dirty="0"/>
              <a:t>lpGBT</a:t>
            </a:r>
            <a:r>
              <a:rPr lang="zh-CN" altLang="en-US" sz="2400" dirty="0"/>
              <a:t>（</a:t>
            </a:r>
            <a:r>
              <a:rPr lang="zh-CN" altLang="en-US" sz="2400" dirty="0">
                <a:solidFill>
                  <a:srgbClr val="FF0000"/>
                </a:solidFill>
              </a:rPr>
              <a:t>名字</a:t>
            </a:r>
            <a:r>
              <a:rPr lang="zh-CN" altLang="en-US" sz="2400" dirty="0"/>
              <a:t>）</a:t>
            </a:r>
            <a:r>
              <a:rPr lang="en-US" sz="2400" dirty="0"/>
              <a:t>: </a:t>
            </a:r>
            <a:r>
              <a:rPr lang="en-US" sz="2400" u="sng" dirty="0"/>
              <a:t>Low-Power</a:t>
            </a:r>
            <a:r>
              <a:rPr lang="en-US" sz="2400" dirty="0"/>
              <a:t> </a:t>
            </a:r>
            <a:r>
              <a:rPr lang="en-US" sz="2400" u="sng" dirty="0"/>
              <a:t>Radiation-Hard</a:t>
            </a:r>
            <a:r>
              <a:rPr lang="en-US" sz="2400" dirty="0"/>
              <a:t> </a:t>
            </a:r>
            <a:r>
              <a:rPr lang="en-US" sz="2400" u="sng" dirty="0"/>
              <a:t>Multipurpose</a:t>
            </a:r>
            <a:r>
              <a:rPr lang="en-US" sz="2400" dirty="0"/>
              <a:t> </a:t>
            </a:r>
            <a:r>
              <a:rPr lang="en-US" sz="2400" u="sng" dirty="0"/>
              <a:t>High-Speed Transceiver</a:t>
            </a:r>
            <a:r>
              <a:rPr lang="en-US" sz="2400" dirty="0"/>
              <a:t> </a:t>
            </a:r>
            <a:r>
              <a:rPr lang="zh-CN" altLang="en-US" sz="2400" dirty="0"/>
              <a:t>（</a:t>
            </a:r>
            <a:r>
              <a:rPr lang="zh-CN" altLang="en-US" sz="2400" dirty="0">
                <a:solidFill>
                  <a:srgbClr val="FF0000"/>
                </a:solidFill>
              </a:rPr>
              <a:t>最重要功能</a:t>
            </a:r>
            <a:r>
              <a:rPr lang="zh-CN" altLang="en-US" sz="2400" dirty="0"/>
              <a:t>）</a:t>
            </a:r>
            <a:r>
              <a:rPr lang="en-US" sz="2400" dirty="0"/>
              <a:t>ASIC </a:t>
            </a:r>
            <a:r>
              <a:rPr lang="zh-CN" altLang="en-US" sz="2400" dirty="0"/>
              <a:t>（</a:t>
            </a:r>
            <a:r>
              <a:rPr lang="zh-CN" altLang="en-US" sz="2400" dirty="0">
                <a:solidFill>
                  <a:srgbClr val="FF0000"/>
                </a:solidFill>
              </a:rPr>
              <a:t>是什么</a:t>
            </a:r>
            <a:r>
              <a:rPr lang="zh-CN" altLang="en-US" sz="2400" dirty="0"/>
              <a:t>）</a:t>
            </a:r>
            <a:r>
              <a:rPr lang="en-US" sz="2400" dirty="0"/>
              <a:t>for High-Energy Physics Experiments </a:t>
            </a:r>
            <a:r>
              <a:rPr lang="zh-CN" altLang="en-US" sz="2400" dirty="0"/>
              <a:t>（</a:t>
            </a:r>
            <a:r>
              <a:rPr lang="zh-CN" altLang="en-US" sz="2400" dirty="0">
                <a:solidFill>
                  <a:srgbClr val="FF0000"/>
                </a:solidFill>
              </a:rPr>
              <a:t>应用</a:t>
            </a:r>
            <a:r>
              <a:rPr lang="zh-CN" altLang="en-US" sz="2400" dirty="0"/>
              <a:t>）</a:t>
            </a:r>
            <a:endParaRPr lang="en-US" sz="2400" dirty="0"/>
          </a:p>
          <a:p>
            <a:pPr marL="514350" indent="-514350">
              <a:buFont typeface="+mj-lt"/>
              <a:buAutoNum type="arabicPeriod"/>
            </a:pPr>
            <a:endParaRPr lang="en-US" sz="2400" dirty="0"/>
          </a:p>
          <a:p>
            <a:pPr marL="514350" indent="-514350">
              <a:buFont typeface="+mj-lt"/>
              <a:buAutoNum type="arabicPeriod"/>
            </a:pPr>
            <a:endParaRPr lang="en-US" dirty="0"/>
          </a:p>
          <a:p>
            <a:endParaRPr lang="en-US" dirty="0"/>
          </a:p>
        </p:txBody>
      </p:sp>
      <p:sp>
        <p:nvSpPr>
          <p:cNvPr id="5" name="灯片编号占位符 4">
            <a:extLst>
              <a:ext uri="{FF2B5EF4-FFF2-40B4-BE49-F238E27FC236}">
                <a16:creationId xmlns:a16="http://schemas.microsoft.com/office/drawing/2014/main" id="{B1B19FD8-00AE-44C8-A783-58972D92E757}"/>
              </a:ext>
            </a:extLst>
          </p:cNvPr>
          <p:cNvSpPr>
            <a:spLocks noGrp="1"/>
          </p:cNvSpPr>
          <p:nvPr>
            <p:ph type="sldNum" sz="quarter" idx="12"/>
          </p:nvPr>
        </p:nvSpPr>
        <p:spPr/>
        <p:txBody>
          <a:bodyPr/>
          <a:lstStyle/>
          <a:p>
            <a:fld id="{C7F21B32-FBEA-4710-B630-753702AF3839}" type="slidenum">
              <a:rPr lang="en-US" smtClean="0"/>
              <a:t>10</a:t>
            </a:fld>
            <a:endParaRPr lang="en-US"/>
          </a:p>
        </p:txBody>
      </p:sp>
    </p:spTree>
    <p:extLst>
      <p:ext uri="{BB962C8B-B14F-4D97-AF65-F5344CB8AC3E}">
        <p14:creationId xmlns:p14="http://schemas.microsoft.com/office/powerpoint/2010/main" val="3381210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8BF24D-0D4F-403C-9593-1A040385272C}"/>
              </a:ext>
            </a:extLst>
          </p:cNvPr>
          <p:cNvSpPr>
            <a:spLocks noGrp="1"/>
          </p:cNvSpPr>
          <p:nvPr>
            <p:ph type="title"/>
          </p:nvPr>
        </p:nvSpPr>
        <p:spPr>
          <a:xfrm>
            <a:off x="838200" y="365125"/>
            <a:ext cx="10515600" cy="854075"/>
          </a:xfrm>
        </p:spPr>
        <p:txBody>
          <a:bodyPr/>
          <a:lstStyle/>
          <a:p>
            <a:r>
              <a:rPr lang="zh-CN" altLang="en-US" b="1" dirty="0">
                <a:latin typeface="楷体" panose="02010609060101010101" pitchFamily="49" charset="-122"/>
                <a:ea typeface="楷体" panose="02010609060101010101" pitchFamily="49" charset="-122"/>
              </a:rPr>
              <a:t>摘要：</a:t>
            </a:r>
            <a:r>
              <a:rPr lang="zh-CN" altLang="en-US" b="1" dirty="0">
                <a:latin typeface="楷体" panose="02010609060101010101" pitchFamily="49" charset="-122"/>
                <a:ea typeface="楷体" panose="02010609060101010101" pitchFamily="49" charset="-122"/>
                <a:cs typeface="Times New Roman" panose="02020603050405020304" pitchFamily="18" charset="0"/>
              </a:rPr>
              <a:t>概括文章，突出重要结果</a:t>
            </a:r>
            <a:endParaRPr lang="en-US"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3F87F7D4-ED96-40DD-8830-DCEE9D950EA3}"/>
              </a:ext>
            </a:extLst>
          </p:cNvPr>
          <p:cNvSpPr>
            <a:spLocks noGrp="1"/>
          </p:cNvSpPr>
          <p:nvPr>
            <p:ph sz="half" idx="1"/>
          </p:nvPr>
        </p:nvSpPr>
        <p:spPr>
          <a:xfrm>
            <a:off x="6496879" y="1219200"/>
            <a:ext cx="5181600" cy="4851746"/>
          </a:xfrm>
        </p:spPr>
        <p:txBody>
          <a:bodyPr>
            <a:normAutofit fontScale="62500" lnSpcReduction="20000"/>
          </a:bodyPr>
          <a:lstStyle/>
          <a:p>
            <a:pPr>
              <a:lnSpc>
                <a:spcPct val="120000"/>
              </a:lnSpc>
            </a:pPr>
            <a:r>
              <a:rPr lang="zh-CN" altLang="en-US" dirty="0">
                <a:latin typeface="楷体" panose="02010609060101010101" pitchFamily="49" charset="-122"/>
                <a:ea typeface="楷体" panose="02010609060101010101" pitchFamily="49" charset="-122"/>
              </a:rPr>
              <a:t>第一人称，充满自信。</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文章核心：</a:t>
            </a:r>
            <a:r>
              <a:rPr lang="en-US" dirty="0">
                <a:latin typeface="Times New Roman" panose="02020603050405020304" pitchFamily="18" charset="0"/>
                <a:cs typeface="Times New Roman" panose="02020603050405020304" pitchFamily="18" charset="0"/>
              </a:rPr>
              <a:t> the design and test results of LOCx2</a:t>
            </a:r>
          </a:p>
          <a:p>
            <a:pPr>
              <a:lnSpc>
                <a:spcPct val="120000"/>
              </a:lnSpc>
            </a:pPr>
            <a:r>
              <a:rPr lang="zh-CN" altLang="en-US" dirty="0">
                <a:latin typeface="楷体" panose="02010609060101010101" pitchFamily="49" charset="-122"/>
                <a:ea typeface="楷体" panose="02010609060101010101" pitchFamily="49" charset="-122"/>
              </a:rPr>
              <a:t>用途，功能，</a:t>
            </a:r>
            <a:r>
              <a:rPr lang="en-US" dirty="0">
                <a:latin typeface="Times New Roman" panose="02020603050405020304" pitchFamily="18" charset="0"/>
                <a:cs typeface="Times New Roman" panose="02020603050405020304" pitchFamily="18" charset="0"/>
              </a:rPr>
              <a:t> a transmitter ASIC for the trigger upgrade of the ATLAS Liquid Argon Calorimeter. </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主要参数，</a:t>
            </a:r>
            <a:r>
              <a:rPr lang="en-US" dirty="0">
                <a:latin typeface="Times New Roman" panose="02020603050405020304" pitchFamily="18" charset="0"/>
                <a:cs typeface="Times New Roman" panose="02020603050405020304" pitchFamily="18" charset="0"/>
              </a:rPr>
              <a:t> LOCx2 consists of two channels, each channel encodes ADC data with an overhead of 14.3% and transmits serial data at 5.12 Gbps with a latency of less than 27.2 ns. The power consumption of LOCx2 is about 843 </a:t>
            </a:r>
            <a:r>
              <a:rPr lang="en-US" dirty="0" err="1">
                <a:latin typeface="Times New Roman" panose="02020603050405020304" pitchFamily="18" charset="0"/>
                <a:cs typeface="Times New Roman" panose="02020603050405020304" pitchFamily="18" charset="0"/>
              </a:rPr>
              <a:t>mW</a:t>
            </a:r>
            <a:r>
              <a:rPr lang="en-US" dirty="0">
                <a:latin typeface="Times New Roman" panose="02020603050405020304" pitchFamily="18" charset="0"/>
                <a:cs typeface="Times New Roman" panose="02020603050405020304" pitchFamily="18" charset="0"/>
              </a:rPr>
              <a:t>.</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生产工艺，封装，</a:t>
            </a:r>
            <a:r>
              <a:rPr lang="en-US" dirty="0">
                <a:latin typeface="Times New Roman" panose="02020603050405020304" pitchFamily="18" charset="0"/>
                <a:cs typeface="Times New Roman" panose="02020603050405020304" pitchFamily="18" charset="0"/>
              </a:rPr>
              <a:t> LOCx2 is fabricated with a commercial 0.25-µm Silicon-on-Sapphire CMOS technology and is packaged in a 100-pin QFN package. </a:t>
            </a:r>
            <a:endParaRPr lang="en-US" dirty="0">
              <a:latin typeface="楷体" panose="02010609060101010101" pitchFamily="49" charset="-122"/>
              <a:ea typeface="楷体" panose="02010609060101010101" pitchFamily="49" charset="-122"/>
            </a:endParaRPr>
          </a:p>
        </p:txBody>
      </p:sp>
      <p:sp>
        <p:nvSpPr>
          <p:cNvPr id="4" name="内容占位符 3">
            <a:extLst>
              <a:ext uri="{FF2B5EF4-FFF2-40B4-BE49-F238E27FC236}">
                <a16:creationId xmlns:a16="http://schemas.microsoft.com/office/drawing/2014/main" id="{4E7EB63B-EAD4-43F0-BCA4-721B025D390E}"/>
              </a:ext>
            </a:extLst>
          </p:cNvPr>
          <p:cNvSpPr>
            <a:spLocks noGrp="1"/>
          </p:cNvSpPr>
          <p:nvPr>
            <p:ph sz="half" idx="2"/>
          </p:nvPr>
        </p:nvSpPr>
        <p:spPr>
          <a:xfrm>
            <a:off x="914400" y="1219200"/>
            <a:ext cx="5181600" cy="4851746"/>
          </a:xfrm>
        </p:spPr>
        <p:txBody>
          <a:bodyPr>
            <a:normAutofit fontScale="62500" lnSpcReduction="20000"/>
          </a:bodyPr>
          <a:lstStyle/>
          <a:p>
            <a:pPr marL="0" indent="0" algn="just">
              <a:lnSpc>
                <a:spcPct val="170000"/>
              </a:lnSpc>
              <a:spcAft>
                <a:spcPts val="1200"/>
              </a:spcAft>
              <a:buNone/>
            </a:pPr>
            <a:r>
              <a:rPr lang="en-US" dirty="0">
                <a:latin typeface="Times New Roman" panose="02020603050405020304" pitchFamily="18" charset="0"/>
                <a:cs typeface="Times New Roman" panose="02020603050405020304" pitchFamily="18" charset="0"/>
              </a:rPr>
              <a:t>In this paper, we present the design and test results of LOCx2, a transmitter ASIC for the trigger upgrade of the ATLAS Liquid Argon Calorimeter. LOCx2 consists of two channels, each channel encodes ADC data with an overhead of 14.3% and transmits serial data at 5.12 Gbps with a latency of less than 27.2 ns. The power consumption of LOCx2 is about 843 </a:t>
            </a:r>
            <a:r>
              <a:rPr lang="en-US" dirty="0" err="1">
                <a:latin typeface="Times New Roman" panose="02020603050405020304" pitchFamily="18" charset="0"/>
                <a:cs typeface="Times New Roman" panose="02020603050405020304" pitchFamily="18" charset="0"/>
              </a:rPr>
              <a:t>mW</a:t>
            </a:r>
            <a:r>
              <a:rPr lang="en-US" dirty="0">
                <a:latin typeface="Times New Roman" panose="02020603050405020304" pitchFamily="18" charset="0"/>
                <a:cs typeface="Times New Roman" panose="02020603050405020304" pitchFamily="18" charset="0"/>
              </a:rPr>
              <a:t>. LOCx2 is fabricated with a commercial 0.25-µm Silicon-on-Sapphire CMOS technology and is packaged in a 100-pin QFN package. </a:t>
            </a:r>
          </a:p>
        </p:txBody>
      </p:sp>
      <p:sp>
        <p:nvSpPr>
          <p:cNvPr id="5" name="灯片编号占位符 4">
            <a:extLst>
              <a:ext uri="{FF2B5EF4-FFF2-40B4-BE49-F238E27FC236}">
                <a16:creationId xmlns:a16="http://schemas.microsoft.com/office/drawing/2014/main" id="{C71E2B03-6C2D-473F-944D-1A2B30FADB21}"/>
              </a:ext>
            </a:extLst>
          </p:cNvPr>
          <p:cNvSpPr>
            <a:spLocks noGrp="1"/>
          </p:cNvSpPr>
          <p:nvPr>
            <p:ph type="sldNum" sz="quarter" idx="12"/>
          </p:nvPr>
        </p:nvSpPr>
        <p:spPr/>
        <p:txBody>
          <a:bodyPr/>
          <a:lstStyle/>
          <a:p>
            <a:fld id="{C7F21B32-FBEA-4710-B630-753702AF3839}" type="slidenum">
              <a:rPr lang="en-US" smtClean="0"/>
              <a:t>11</a:t>
            </a:fld>
            <a:endParaRPr lang="en-US"/>
          </a:p>
        </p:txBody>
      </p:sp>
    </p:spTree>
    <p:extLst>
      <p:ext uri="{BB962C8B-B14F-4D97-AF65-F5344CB8AC3E}">
        <p14:creationId xmlns:p14="http://schemas.microsoft.com/office/powerpoint/2010/main" val="1744478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8BF24D-0D4F-403C-9593-1A040385272C}"/>
              </a:ext>
            </a:extLst>
          </p:cNvPr>
          <p:cNvSpPr>
            <a:spLocks noGrp="1"/>
          </p:cNvSpPr>
          <p:nvPr>
            <p:ph type="title"/>
          </p:nvPr>
        </p:nvSpPr>
        <p:spPr>
          <a:xfrm>
            <a:off x="838200" y="365125"/>
            <a:ext cx="10515600" cy="854075"/>
          </a:xfrm>
        </p:spPr>
        <p:txBody>
          <a:bodyPr/>
          <a:lstStyle/>
          <a:p>
            <a:r>
              <a:rPr lang="zh-CN" altLang="en-US" b="1" dirty="0">
                <a:latin typeface="楷体" panose="02010609060101010101" pitchFamily="49" charset="-122"/>
                <a:ea typeface="楷体" panose="02010609060101010101" pitchFamily="49" charset="-122"/>
              </a:rPr>
              <a:t>摘要：</a:t>
            </a:r>
            <a:r>
              <a:rPr lang="zh-CN" altLang="en-US" b="1" dirty="0">
                <a:latin typeface="楷体" panose="02010609060101010101" pitchFamily="49" charset="-122"/>
                <a:ea typeface="楷体" panose="02010609060101010101" pitchFamily="49" charset="-122"/>
                <a:cs typeface="Times New Roman" panose="02020603050405020304" pitchFamily="18" charset="0"/>
              </a:rPr>
              <a:t>概括文章，突出重要结果</a:t>
            </a:r>
            <a:endParaRPr lang="en-US"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3F87F7D4-ED96-40DD-8830-DCEE9D950EA3}"/>
              </a:ext>
            </a:extLst>
          </p:cNvPr>
          <p:cNvSpPr>
            <a:spLocks noGrp="1"/>
          </p:cNvSpPr>
          <p:nvPr>
            <p:ph sz="half" idx="1"/>
          </p:nvPr>
        </p:nvSpPr>
        <p:spPr>
          <a:xfrm>
            <a:off x="6324600" y="1351721"/>
            <a:ext cx="5181600" cy="4851746"/>
          </a:xfrm>
        </p:spPr>
        <p:txBody>
          <a:bodyPr>
            <a:noAutofit/>
          </a:bodyPr>
          <a:lstStyle/>
          <a:p>
            <a:pPr>
              <a:lnSpc>
                <a:spcPct val="120000"/>
              </a:lnSpc>
            </a:pPr>
            <a:r>
              <a:rPr lang="zh-CN" altLang="en-US" sz="1600" dirty="0"/>
              <a:t>为什么要做这项工作？重要性和创新性在哪里？</a:t>
            </a:r>
            <a:endParaRPr lang="en-US" altLang="zh-CN" sz="1600" dirty="0"/>
          </a:p>
          <a:p>
            <a:pPr>
              <a:lnSpc>
                <a:spcPct val="120000"/>
              </a:lnSpc>
            </a:pPr>
            <a:r>
              <a:rPr lang="zh-CN" altLang="en-US" sz="1600" dirty="0"/>
              <a:t>三种表面处理：</a:t>
            </a:r>
            <a:r>
              <a:rPr lang="en-US" altLang="zh-CN" sz="1600" dirty="0"/>
              <a:t>Cr, Ni coating, no coating. </a:t>
            </a:r>
          </a:p>
          <a:p>
            <a:pPr>
              <a:lnSpc>
                <a:spcPct val="120000"/>
              </a:lnSpc>
            </a:pPr>
            <a:r>
              <a:rPr lang="zh-CN" altLang="en-US" sz="1600" dirty="0"/>
              <a:t>四个测量：</a:t>
            </a:r>
            <a:r>
              <a:rPr lang="en-US" altLang="zh-CN" sz="1600" dirty="0"/>
              <a:t>shear strength, filler evenness, metal phase forming and composition (the TEM study), and the thermal conductivity. </a:t>
            </a:r>
            <a:r>
              <a:rPr lang="zh-CN" altLang="en-US" sz="1600" dirty="0"/>
              <a:t>不知道为什么要做这些测量和比较，也不知道如何判别结果。</a:t>
            </a:r>
            <a:endParaRPr lang="en-US" altLang="zh-CN" sz="1600" dirty="0"/>
          </a:p>
          <a:p>
            <a:pPr>
              <a:lnSpc>
                <a:spcPct val="120000"/>
              </a:lnSpc>
            </a:pPr>
            <a:r>
              <a:rPr lang="zh-CN" altLang="en-US" sz="1600" dirty="0"/>
              <a:t>整个摘要就像是一个没有整理过的实验笔记，没有结论。</a:t>
            </a:r>
            <a:endParaRPr lang="en-US" altLang="zh-CN" sz="1600" dirty="0"/>
          </a:p>
          <a:p>
            <a:pPr>
              <a:lnSpc>
                <a:spcPct val="120000"/>
              </a:lnSpc>
            </a:pPr>
            <a:r>
              <a:rPr lang="zh-CN" altLang="en-US" sz="1600" dirty="0"/>
              <a:t>使用第三人称，给人的感觉是作者没有信心，不愿承认自己做了这个工作。不是我们做了什么，而是有一堆事被做过了，好坏别来问我。</a:t>
            </a:r>
            <a:endParaRPr lang="en-US" altLang="zh-CN" sz="1600" dirty="0"/>
          </a:p>
          <a:p>
            <a:pPr>
              <a:lnSpc>
                <a:spcPct val="120000"/>
              </a:lnSpc>
            </a:pPr>
            <a:r>
              <a:rPr lang="zh-CN" altLang="en-US" sz="1600" dirty="0"/>
              <a:t>文字方面有多处有待改进。整段文字没有一条逻辑线贯穿其中。</a:t>
            </a:r>
            <a:endParaRPr lang="en-US" altLang="zh-CN" sz="1600" dirty="0"/>
          </a:p>
          <a:p>
            <a:pPr>
              <a:lnSpc>
                <a:spcPct val="120000"/>
              </a:lnSpc>
            </a:pPr>
            <a:r>
              <a:rPr lang="zh-CN" altLang="en-US" sz="1600" dirty="0"/>
              <a:t>这样的摘要会引导你继续读下去吗？</a:t>
            </a:r>
            <a:endParaRPr lang="en-US" sz="1600" dirty="0"/>
          </a:p>
        </p:txBody>
      </p:sp>
      <mc:AlternateContent xmlns:mc="http://schemas.openxmlformats.org/markup-compatibility/2006">
        <mc:Choice xmlns:a14="http://schemas.microsoft.com/office/drawing/2010/main" Requires="a14">
          <p:sp>
            <p:nvSpPr>
              <p:cNvPr id="4" name="内容占位符 3">
                <a:extLst>
                  <a:ext uri="{FF2B5EF4-FFF2-40B4-BE49-F238E27FC236}">
                    <a16:creationId xmlns:a16="http://schemas.microsoft.com/office/drawing/2014/main" id="{4E7EB63B-EAD4-43F0-BCA4-721B025D390E}"/>
                  </a:ext>
                </a:extLst>
              </p:cNvPr>
              <p:cNvSpPr>
                <a:spLocks noGrp="1"/>
              </p:cNvSpPr>
              <p:nvPr>
                <p:ph sz="half" idx="2"/>
              </p:nvPr>
            </p:nvSpPr>
            <p:spPr>
              <a:xfrm>
                <a:off x="838200" y="1378225"/>
                <a:ext cx="5181600" cy="4851746"/>
              </a:xfrm>
            </p:spPr>
            <p:txBody>
              <a:bodyPr>
                <a:noAutofit/>
              </a:bodyPr>
              <a:lstStyle/>
              <a:p>
                <a:pPr marL="0" indent="0" algn="just">
                  <a:lnSpc>
                    <a:spcPct val="120000"/>
                  </a:lnSpc>
                  <a:buNone/>
                </a:pPr>
                <a:r>
                  <a:rPr lang="en-US" sz="1400" dirty="0">
                    <a:latin typeface="Times New Roman" panose="02020603050405020304" pitchFamily="18" charset="0"/>
                    <a:cs typeface="Times New Roman" panose="02020603050405020304" pitchFamily="18" charset="0"/>
                  </a:rPr>
                  <a:t>To obtain better properties of joints of graphite/Cu brazing, brazing of graphite to oxygen-free copper with different coating has been employed. Graphite is brazed to copper with surface coatings containing Cr, Ni, or no element at 860 </a:t>
                </a:r>
                <a14:m>
                  <m:oMath xmlns:m="http://schemas.openxmlformats.org/officeDocument/2006/math">
                    <m:r>
                      <a:rPr lang="en-US" sz="140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US" sz="1400" dirty="0">
                    <a:latin typeface="Times New Roman" panose="02020603050405020304" pitchFamily="18" charset="0"/>
                    <a:cs typeface="Times New Roman" panose="02020603050405020304" pitchFamily="18" charset="0"/>
                  </a:rPr>
                  <a:t> for 10 min. The shear strength of all joints exceeds 20 MPa. In addition to the interaction between the </a:t>
                </a:r>
                <a:r>
                  <a:rPr lang="en-US" sz="1400" dirty="0" err="1">
                    <a:latin typeface="Times New Roman" panose="02020603050405020304" pitchFamily="18" charset="0"/>
                    <a:cs typeface="Times New Roman" panose="02020603050405020304" pitchFamily="18" charset="0"/>
                  </a:rPr>
                  <a:t>Ti</a:t>
                </a:r>
                <a:r>
                  <a:rPr lang="en-US" sz="1400" dirty="0">
                    <a:latin typeface="Times New Roman" panose="02020603050405020304" pitchFamily="18" charset="0"/>
                    <a:cs typeface="Times New Roman" panose="02020603050405020304" pitchFamily="18" charset="0"/>
                  </a:rPr>
                  <a:t> element in the filler and the C element leading to the formation of </a:t>
                </a:r>
                <a:r>
                  <a:rPr lang="en-US" sz="1400" dirty="0" err="1">
                    <a:latin typeface="Times New Roman" panose="02020603050405020304" pitchFamily="18" charset="0"/>
                    <a:cs typeface="Times New Roman" panose="02020603050405020304" pitchFamily="18" charset="0"/>
                  </a:rPr>
                  <a:t>TiC</a:t>
                </a:r>
                <a:r>
                  <a:rPr lang="en-US" sz="1400" dirty="0">
                    <a:latin typeface="Times New Roman" panose="02020603050405020304" pitchFamily="18" charset="0"/>
                    <a:cs typeface="Times New Roman" panose="02020603050405020304" pitchFamily="18" charset="0"/>
                  </a:rPr>
                  <a:t>, the coating materials Cr and Ni also form Cr</a:t>
                </a:r>
                <a:r>
                  <a:rPr lang="en-US" sz="1400" baseline="-25000" dirty="0">
                    <a:latin typeface="Times New Roman" panose="02020603050405020304" pitchFamily="18" charset="0"/>
                    <a:cs typeface="Times New Roman" panose="02020603050405020304" pitchFamily="18" charset="0"/>
                  </a:rPr>
                  <a:t>7</a:t>
                </a:r>
                <a:r>
                  <a:rPr lang="en-US" sz="1400" dirty="0">
                    <a:latin typeface="Times New Roman" panose="02020603050405020304" pitchFamily="18" charset="0"/>
                    <a:cs typeface="Times New Roman" panose="02020603050405020304" pitchFamily="18" charset="0"/>
                  </a:rPr>
                  <a:t>C</a:t>
                </a:r>
                <a:r>
                  <a:rPr lang="en-US" sz="1400" baseline="-25000" dirty="0">
                    <a:latin typeface="Times New Roman" panose="02020603050405020304" pitchFamily="18" charset="0"/>
                    <a:cs typeface="Times New Roman" panose="02020603050405020304" pitchFamily="18" charset="0"/>
                  </a:rPr>
                  <a:t>3</a:t>
                </a:r>
                <a:r>
                  <a:rPr lang="en-US" sz="1400" dirty="0">
                    <a:latin typeface="Times New Roman" panose="02020603050405020304" pitchFamily="18" charset="0"/>
                    <a:cs typeface="Times New Roman" panose="02020603050405020304" pitchFamily="18" charset="0"/>
                  </a:rPr>
                  <a:t> and Ni</a:t>
                </a:r>
                <a:r>
                  <a:rPr lang="en-US" sz="1400" baseline="-25000" dirty="0">
                    <a:latin typeface="Times New Roman" panose="02020603050405020304" pitchFamily="18" charset="0"/>
                    <a:cs typeface="Times New Roman" panose="02020603050405020304" pitchFamily="18" charset="0"/>
                  </a:rPr>
                  <a:t>3</a:t>
                </a:r>
                <a:r>
                  <a:rPr lang="en-US" sz="1400" dirty="0">
                    <a:latin typeface="Times New Roman" panose="02020603050405020304" pitchFamily="18" charset="0"/>
                    <a:cs typeface="Times New Roman" panose="02020603050405020304" pitchFamily="18" charset="0"/>
                  </a:rPr>
                  <a:t>C, respectively. Compared to the Cr-coated and no-coated brazed samples, the filler is distributed more evenly in the Ni-plated brazed sample. TEM diffraction patterns have been utilized to calibrate the granular metal phase forming at the brazing filler metal boundary, revealing its composition </a:t>
                </a:r>
                <a:r>
                  <a:rPr lang="en-US" sz="1400" dirty="0" err="1">
                    <a:latin typeface="Times New Roman" panose="02020603050405020304" pitchFamily="18" charset="0"/>
                    <a:cs typeface="Times New Roman" panose="02020603050405020304" pitchFamily="18" charset="0"/>
                  </a:rPr>
                  <a:t>Ti</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Cu,Ni</a:t>
                </a:r>
                <a:r>
                  <a:rPr lang="en-US" sz="1400" dirty="0">
                    <a:latin typeface="Times New Roman" panose="02020603050405020304" pitchFamily="18" charset="0"/>
                    <a:cs typeface="Times New Roman" panose="02020603050405020304" pitchFamily="18" charset="0"/>
                  </a:rPr>
                  <a:t>)</a:t>
                </a:r>
                <a:r>
                  <a:rPr lang="en-US" sz="1400" baseline="-25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The thermal conductivity of the brazed samples has been tested at different temperatures; the Cr-coated samples show significantly lower thermal conductivity than the uncoated samples. Conversely, the thermal conductivity of the Ni-coated samples is significantly highly than that of the uncoated samples. Graphite and copper with different coatings can be successfully joined by using </a:t>
                </a:r>
                <a:r>
                  <a:rPr lang="en-US" sz="1400" dirty="0" err="1">
                    <a:latin typeface="Times New Roman" panose="02020603050405020304" pitchFamily="18" charset="0"/>
                    <a:cs typeface="Times New Roman" panose="02020603050405020304" pitchFamily="18" charset="0"/>
                  </a:rPr>
                  <a:t>AgCuTi</a:t>
                </a:r>
                <a:r>
                  <a:rPr lang="en-US" sz="1400" dirty="0">
                    <a:latin typeface="Times New Roman" panose="02020603050405020304" pitchFamily="18" charset="0"/>
                    <a:cs typeface="Times New Roman" panose="02020603050405020304" pitchFamily="18" charset="0"/>
                  </a:rPr>
                  <a:t> at 860 </a:t>
                </a:r>
                <a14:m>
                  <m:oMath xmlns:m="http://schemas.openxmlformats.org/officeDocument/2006/math">
                    <m:r>
                      <a:rPr lang="en-US" sz="140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US" sz="1400" dirty="0">
                    <a:latin typeface="Times New Roman" panose="02020603050405020304" pitchFamily="18" charset="0"/>
                    <a:cs typeface="Times New Roman" panose="02020603050405020304" pitchFamily="18" charset="0"/>
                  </a:rPr>
                  <a:t> for 10 min. The graphite/Cu joint with Ni coating achieves better thermal conductivity with a more even distribution of the filler. </a:t>
                </a:r>
              </a:p>
            </p:txBody>
          </p:sp>
        </mc:Choice>
        <mc:Fallback>
          <p:sp>
            <p:nvSpPr>
              <p:cNvPr id="4" name="内容占位符 3">
                <a:extLst>
                  <a:ext uri="{FF2B5EF4-FFF2-40B4-BE49-F238E27FC236}">
                    <a16:creationId xmlns:a16="http://schemas.microsoft.com/office/drawing/2014/main" id="{4E7EB63B-EAD4-43F0-BCA4-721B025D390E}"/>
                  </a:ext>
                </a:extLst>
              </p:cNvPr>
              <p:cNvSpPr>
                <a:spLocks noGrp="1" noRot="1" noChangeAspect="1" noMove="1" noResize="1" noEditPoints="1" noAdjustHandles="1" noChangeArrowheads="1" noChangeShapeType="1" noTextEdit="1"/>
              </p:cNvSpPr>
              <p:nvPr>
                <p:ph sz="half" idx="2"/>
              </p:nvPr>
            </p:nvSpPr>
            <p:spPr>
              <a:xfrm>
                <a:off x="838200" y="1378225"/>
                <a:ext cx="5181600" cy="4851746"/>
              </a:xfrm>
              <a:blipFill>
                <a:blip r:embed="rId2"/>
                <a:stretch>
                  <a:fillRect l="-353" r="-235" b="-8417"/>
                </a:stretch>
              </a:blipFill>
            </p:spPr>
            <p:txBody>
              <a:bodyPr/>
              <a:lstStyle/>
              <a:p>
                <a:r>
                  <a:rPr lang="en-US">
                    <a:noFill/>
                  </a:rPr>
                  <a:t> </a:t>
                </a:r>
              </a:p>
            </p:txBody>
          </p:sp>
        </mc:Fallback>
      </mc:AlternateContent>
      <p:sp>
        <p:nvSpPr>
          <p:cNvPr id="5" name="灯片编号占位符 4">
            <a:extLst>
              <a:ext uri="{FF2B5EF4-FFF2-40B4-BE49-F238E27FC236}">
                <a16:creationId xmlns:a16="http://schemas.microsoft.com/office/drawing/2014/main" id="{979283B4-1A7D-41E3-9913-F4BCAA225BDD}"/>
              </a:ext>
            </a:extLst>
          </p:cNvPr>
          <p:cNvSpPr>
            <a:spLocks noGrp="1"/>
          </p:cNvSpPr>
          <p:nvPr>
            <p:ph type="sldNum" sz="quarter" idx="12"/>
          </p:nvPr>
        </p:nvSpPr>
        <p:spPr/>
        <p:txBody>
          <a:bodyPr/>
          <a:lstStyle/>
          <a:p>
            <a:fld id="{C7F21B32-FBEA-4710-B630-753702AF3839}" type="slidenum">
              <a:rPr lang="en-US" smtClean="0"/>
              <a:t>12</a:t>
            </a:fld>
            <a:endParaRPr lang="en-US"/>
          </a:p>
        </p:txBody>
      </p:sp>
    </p:spTree>
    <p:extLst>
      <p:ext uri="{BB962C8B-B14F-4D97-AF65-F5344CB8AC3E}">
        <p14:creationId xmlns:p14="http://schemas.microsoft.com/office/powerpoint/2010/main" val="2513550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8BF24D-0D4F-403C-9593-1A040385272C}"/>
              </a:ext>
            </a:extLst>
          </p:cNvPr>
          <p:cNvSpPr>
            <a:spLocks noGrp="1"/>
          </p:cNvSpPr>
          <p:nvPr>
            <p:ph type="title"/>
          </p:nvPr>
        </p:nvSpPr>
        <p:spPr>
          <a:xfrm>
            <a:off x="838200" y="365125"/>
            <a:ext cx="10515600" cy="854075"/>
          </a:xfrm>
        </p:spPr>
        <p:txBody>
          <a:bodyPr/>
          <a:lstStyle/>
          <a:p>
            <a:r>
              <a:rPr lang="zh-CN" altLang="en-US" b="1" dirty="0">
                <a:latin typeface="楷体" panose="02010609060101010101" pitchFamily="49" charset="-122"/>
                <a:ea typeface="楷体" panose="02010609060101010101" pitchFamily="49" charset="-122"/>
              </a:rPr>
              <a:t>引言：</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引出工作的必要性，重要性</a:t>
            </a:r>
            <a:endParaRPr lang="en-US"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3F87F7D4-ED96-40DD-8830-DCEE9D950EA3}"/>
              </a:ext>
            </a:extLst>
          </p:cNvPr>
          <p:cNvSpPr>
            <a:spLocks noGrp="1"/>
          </p:cNvSpPr>
          <p:nvPr>
            <p:ph sz="half" idx="1"/>
          </p:nvPr>
        </p:nvSpPr>
        <p:spPr>
          <a:xfrm>
            <a:off x="838200" y="1325217"/>
            <a:ext cx="4844970" cy="4851746"/>
          </a:xfrm>
        </p:spPr>
        <p:txBody>
          <a:bodyPr>
            <a:normAutofit fontScale="32500" lnSpcReduction="20000"/>
          </a:bodyPr>
          <a:lstStyle/>
          <a:p>
            <a:pPr marL="514350" indent="-514350">
              <a:lnSpc>
                <a:spcPct val="120000"/>
              </a:lnSpc>
              <a:buFont typeface="+mj-lt"/>
              <a:buAutoNum type="arabicPeriod"/>
            </a:pPr>
            <a:r>
              <a:rPr lang="zh-CN" altLang="en-US" sz="5900" dirty="0">
                <a:latin typeface="楷体" panose="02010609060101010101" pitchFamily="49" charset="-122"/>
                <a:ea typeface="楷体" panose="02010609060101010101" pitchFamily="49" charset="-122"/>
              </a:rPr>
              <a:t>一、两句话给出行业现状。</a:t>
            </a:r>
            <a:endParaRPr lang="en-US" altLang="zh-CN" sz="5900" dirty="0">
              <a:latin typeface="楷体" panose="02010609060101010101" pitchFamily="49" charset="-122"/>
              <a:ea typeface="楷体" panose="02010609060101010101" pitchFamily="49" charset="-122"/>
            </a:endParaRPr>
          </a:p>
          <a:p>
            <a:pPr marL="514350" indent="-514350">
              <a:lnSpc>
                <a:spcPct val="120000"/>
              </a:lnSpc>
              <a:buFont typeface="+mj-lt"/>
              <a:buAutoNum type="arabicPeriod"/>
            </a:pPr>
            <a:r>
              <a:rPr lang="zh-CN" altLang="en-US" sz="5900" dirty="0">
                <a:latin typeface="楷体" panose="02010609060101010101" pitchFamily="49" charset="-122"/>
                <a:ea typeface="楷体" panose="02010609060101010101" pitchFamily="49" charset="-122"/>
              </a:rPr>
              <a:t>聚焦到工作所在子领域的现状和发展方向。</a:t>
            </a:r>
            <a:endParaRPr lang="en-US" altLang="zh-CN" sz="5900" dirty="0">
              <a:latin typeface="楷体" panose="02010609060101010101" pitchFamily="49" charset="-122"/>
              <a:ea typeface="楷体" panose="02010609060101010101" pitchFamily="49" charset="-122"/>
            </a:endParaRPr>
          </a:p>
          <a:p>
            <a:pPr marL="514350" indent="-514350">
              <a:lnSpc>
                <a:spcPct val="120000"/>
              </a:lnSpc>
              <a:buFont typeface="+mj-lt"/>
              <a:buAutoNum type="arabicPeriod"/>
            </a:pPr>
            <a:r>
              <a:rPr lang="zh-CN" altLang="en-US" sz="5900" dirty="0">
                <a:latin typeface="楷体" panose="02010609060101010101" pitchFamily="49" charset="-122"/>
                <a:ea typeface="楷体" panose="02010609060101010101" pitchFamily="49" charset="-122"/>
              </a:rPr>
              <a:t>突出工作的意义、重要性和创新性，或要解决的问题。</a:t>
            </a:r>
            <a:endParaRPr lang="en-US" altLang="zh-CN" sz="5900" dirty="0">
              <a:latin typeface="楷体" panose="02010609060101010101" pitchFamily="49" charset="-122"/>
              <a:ea typeface="楷体" panose="02010609060101010101" pitchFamily="49" charset="-122"/>
            </a:endParaRPr>
          </a:p>
          <a:p>
            <a:pPr marL="514350" indent="-514350">
              <a:lnSpc>
                <a:spcPct val="120000"/>
              </a:lnSpc>
              <a:buFont typeface="+mj-lt"/>
              <a:buAutoNum type="arabicPeriod"/>
            </a:pPr>
            <a:r>
              <a:rPr lang="zh-CN" altLang="en-US" sz="5900" dirty="0">
                <a:latin typeface="楷体" panose="02010609060101010101" pitchFamily="49" charset="-122"/>
                <a:ea typeface="楷体" panose="02010609060101010101" pitchFamily="49" charset="-122"/>
              </a:rPr>
              <a:t>如果文章很长，有的作者给出文章结构，引导读者。</a:t>
            </a:r>
            <a:endParaRPr lang="en-US" altLang="zh-CN" sz="5900" dirty="0">
              <a:latin typeface="楷体" panose="02010609060101010101" pitchFamily="49" charset="-122"/>
              <a:ea typeface="楷体" panose="02010609060101010101" pitchFamily="49" charset="-122"/>
            </a:endParaRPr>
          </a:p>
          <a:p>
            <a:pPr marL="514350" indent="-514350">
              <a:lnSpc>
                <a:spcPct val="120000"/>
              </a:lnSpc>
              <a:buFont typeface="+mj-lt"/>
              <a:buAutoNum type="arabicPeriod"/>
            </a:pPr>
            <a:r>
              <a:rPr lang="zh-CN" altLang="en-US" sz="5900" dirty="0">
                <a:latin typeface="楷体" panose="02010609060101010101" pitchFamily="49" charset="-122"/>
                <a:ea typeface="楷体" panose="02010609060101010101" pitchFamily="49" charset="-122"/>
              </a:rPr>
              <a:t>几个常见的错误：</a:t>
            </a:r>
            <a:endParaRPr lang="en-US" altLang="zh-CN" sz="5900" dirty="0">
              <a:latin typeface="楷体" panose="02010609060101010101" pitchFamily="49" charset="-122"/>
              <a:ea typeface="楷体" panose="02010609060101010101" pitchFamily="49" charset="-122"/>
            </a:endParaRPr>
          </a:p>
          <a:p>
            <a:pPr lvl="1">
              <a:lnSpc>
                <a:spcPct val="120000"/>
              </a:lnSpc>
            </a:pPr>
            <a:r>
              <a:rPr lang="zh-CN" altLang="en-US" sz="5100" dirty="0">
                <a:latin typeface="楷体" panose="02010609060101010101" pitchFamily="49" charset="-122"/>
                <a:ea typeface="楷体" panose="02010609060101010101" pitchFamily="49" charset="-122"/>
              </a:rPr>
              <a:t>没有由大向工作子领域集中，让读者不知道工作所在领域现状，和工作的意义。</a:t>
            </a:r>
            <a:endParaRPr lang="en-US" altLang="zh-CN" sz="5100" dirty="0">
              <a:latin typeface="楷体" panose="02010609060101010101" pitchFamily="49" charset="-122"/>
              <a:ea typeface="楷体" panose="02010609060101010101" pitchFamily="49" charset="-122"/>
            </a:endParaRPr>
          </a:p>
          <a:p>
            <a:pPr lvl="1">
              <a:lnSpc>
                <a:spcPct val="120000"/>
              </a:lnSpc>
            </a:pPr>
            <a:r>
              <a:rPr lang="zh-CN" altLang="en-US" sz="5100" dirty="0">
                <a:latin typeface="楷体" panose="02010609060101010101" pitchFamily="49" charset="-122"/>
                <a:ea typeface="楷体" panose="02010609060101010101" pitchFamily="49" charset="-122"/>
              </a:rPr>
              <a:t>没有介绍或突出工作的重要性和创新性</a:t>
            </a:r>
            <a:endParaRPr lang="en-US" altLang="zh-CN" sz="5100" dirty="0">
              <a:latin typeface="楷体" panose="02010609060101010101" pitchFamily="49" charset="-122"/>
              <a:ea typeface="楷体" panose="02010609060101010101" pitchFamily="49" charset="-122"/>
            </a:endParaRPr>
          </a:p>
          <a:p>
            <a:pPr lvl="1">
              <a:lnSpc>
                <a:spcPct val="120000"/>
              </a:lnSpc>
            </a:pPr>
            <a:r>
              <a:rPr lang="zh-CN" altLang="en-US" sz="5100" dirty="0">
                <a:latin typeface="楷体" panose="02010609060101010101" pitchFamily="49" charset="-122"/>
                <a:ea typeface="楷体" panose="02010609060101010101" pitchFamily="49" charset="-122"/>
              </a:rPr>
              <a:t>把工作中设计部分写进了引言。</a:t>
            </a:r>
            <a:endParaRPr lang="en-US" sz="5100" dirty="0">
              <a:latin typeface="楷体" panose="02010609060101010101" pitchFamily="49" charset="-122"/>
              <a:ea typeface="楷体" panose="02010609060101010101" pitchFamily="49" charset="-122"/>
            </a:endParaRPr>
          </a:p>
        </p:txBody>
      </p:sp>
      <p:sp>
        <p:nvSpPr>
          <p:cNvPr id="4" name="内容占位符 3">
            <a:extLst>
              <a:ext uri="{FF2B5EF4-FFF2-40B4-BE49-F238E27FC236}">
                <a16:creationId xmlns:a16="http://schemas.microsoft.com/office/drawing/2014/main" id="{4E7EB63B-EAD4-43F0-BCA4-721B025D390E}"/>
              </a:ext>
            </a:extLst>
          </p:cNvPr>
          <p:cNvSpPr>
            <a:spLocks noGrp="1"/>
          </p:cNvSpPr>
          <p:nvPr>
            <p:ph sz="half" idx="2"/>
          </p:nvPr>
        </p:nvSpPr>
        <p:spPr>
          <a:xfrm>
            <a:off x="5798916" y="1219200"/>
            <a:ext cx="6123007" cy="5638800"/>
          </a:xfrm>
        </p:spPr>
        <p:txBody>
          <a:bodyPr>
            <a:noAutofit/>
          </a:bodyPr>
          <a:lstStyle/>
          <a:p>
            <a:pPr marL="266700" indent="-266700">
              <a:buFont typeface="+mj-lt"/>
              <a:buAutoNum type="arabicPeriod"/>
            </a:pPr>
            <a:r>
              <a:rPr lang="en-US" sz="1400" dirty="0">
                <a:latin typeface="Times New Roman" panose="02020603050405020304" pitchFamily="18" charset="0"/>
                <a:cs typeface="Times New Roman" panose="02020603050405020304" pitchFamily="18" charset="0"/>
              </a:rPr>
              <a:t>TODAY’S particle physics experiments present recurring technological challenges. Among them are: clock and trigger information distribution, efficient data transfer from the detectors to the data acquisition (DAQ) systems, and the control and monitoring of environmental parameters inside the detector. … …</a:t>
            </a:r>
          </a:p>
          <a:p>
            <a:pPr marL="266700" indent="-266700">
              <a:buFont typeface="+mj-lt"/>
              <a:buAutoNum type="arabicPeriod"/>
            </a:pPr>
            <a:r>
              <a:rPr lang="en-US" sz="1400" dirty="0">
                <a:latin typeface="Times New Roman" panose="02020603050405020304" pitchFamily="18" charset="0"/>
                <a:cs typeface="Times New Roman" panose="02020603050405020304" pitchFamily="18" charset="0"/>
              </a:rPr>
              <a:t>Reacting to this situation, the HEP community recognized the imperative to adopt common solutions, specifically for optical links and their integral components such as optoelectronics and application-specific integrated circuits (ASICs). … … the gigabit transceiver (GBT) chipset [4], with the GBT X (GBTX) ASIC being the core transceiver chip [5]. … … </a:t>
            </a:r>
          </a:p>
          <a:p>
            <a:pPr marL="266700" indent="-266700">
              <a:buFont typeface="+mj-lt"/>
              <a:buAutoNum type="arabicPeriod"/>
            </a:pPr>
            <a:r>
              <a:rPr lang="en-US" sz="1400" dirty="0">
                <a:latin typeface="Times New Roman" panose="02020603050405020304" pitchFamily="18" charset="0"/>
                <a:cs typeface="Times New Roman" panose="02020603050405020304" pitchFamily="18" charset="0"/>
              </a:rPr>
              <a:t>This article describes the low-power GBT (lpGBT), designed as the successor to the GBTX. Compared to the GBTX, the lpGBT not only enables higher data rates but also integrates additional features for controlling detectors, consolidating functions previously distributed across different chips. Notably, these advancements come with reduced power consumption and enhanced resilience to radiation, marking a significant stride in developing more efficient and robust tools for particle physics research. … … </a:t>
            </a:r>
          </a:p>
          <a:p>
            <a:pPr marL="266700" indent="-266700">
              <a:buFont typeface="+mj-lt"/>
              <a:buAutoNum type="arabicPeriod"/>
            </a:pPr>
            <a:r>
              <a:rPr lang="en-US" sz="1400" dirty="0">
                <a:latin typeface="Times New Roman" panose="02020603050405020304" pitchFamily="18" charset="0"/>
                <a:cs typeface="Times New Roman" panose="02020603050405020304" pitchFamily="18" charset="0"/>
              </a:rPr>
              <a:t>This article comprehensively presents the architecture of the lpGBT chip and gives circuit-level insights into selected components (see Section II) so that the choices adopted for the design methodology and optimization can be put into context. The key ASIC performance metrics are reviewed, and a summary of the characterization and radiation qualification results is presented in Section III.</a:t>
            </a:r>
          </a:p>
        </p:txBody>
      </p:sp>
      <p:sp>
        <p:nvSpPr>
          <p:cNvPr id="5" name="灯片编号占位符 4">
            <a:extLst>
              <a:ext uri="{FF2B5EF4-FFF2-40B4-BE49-F238E27FC236}">
                <a16:creationId xmlns:a16="http://schemas.microsoft.com/office/drawing/2014/main" id="{C584FA5D-D0CA-4B2D-9AC7-2DC7B5CD21A1}"/>
              </a:ext>
            </a:extLst>
          </p:cNvPr>
          <p:cNvSpPr>
            <a:spLocks noGrp="1"/>
          </p:cNvSpPr>
          <p:nvPr>
            <p:ph type="sldNum" sz="quarter" idx="12"/>
          </p:nvPr>
        </p:nvSpPr>
        <p:spPr/>
        <p:txBody>
          <a:bodyPr/>
          <a:lstStyle/>
          <a:p>
            <a:fld id="{C7F21B32-FBEA-4710-B630-753702AF3839}" type="slidenum">
              <a:rPr lang="en-US" smtClean="0"/>
              <a:t>13</a:t>
            </a:fld>
            <a:endParaRPr lang="en-US"/>
          </a:p>
        </p:txBody>
      </p:sp>
    </p:spTree>
    <p:extLst>
      <p:ext uri="{BB962C8B-B14F-4D97-AF65-F5344CB8AC3E}">
        <p14:creationId xmlns:p14="http://schemas.microsoft.com/office/powerpoint/2010/main" val="611354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8BF24D-0D4F-403C-9593-1A040385272C}"/>
              </a:ext>
            </a:extLst>
          </p:cNvPr>
          <p:cNvSpPr>
            <a:spLocks noGrp="1"/>
          </p:cNvSpPr>
          <p:nvPr>
            <p:ph type="title"/>
          </p:nvPr>
        </p:nvSpPr>
        <p:spPr>
          <a:xfrm>
            <a:off x="838200" y="365125"/>
            <a:ext cx="10515600" cy="854075"/>
          </a:xfrm>
        </p:spPr>
        <p:txBody>
          <a:bodyPr/>
          <a:lstStyle/>
          <a:p>
            <a:r>
              <a:rPr lang="zh-CN" altLang="en-US" b="1" dirty="0">
                <a:latin typeface="楷体" panose="02010609060101010101" pitchFamily="49" charset="-122"/>
                <a:ea typeface="楷体" panose="02010609060101010101" pitchFamily="49" charset="-122"/>
              </a:rPr>
              <a:t>设计或实验：</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介绍设计和实验架构</a:t>
            </a:r>
            <a:endParaRPr lang="en-US"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3F87F7D4-ED96-40DD-8830-DCEE9D950EA3}"/>
              </a:ext>
            </a:extLst>
          </p:cNvPr>
          <p:cNvSpPr>
            <a:spLocks noGrp="1"/>
          </p:cNvSpPr>
          <p:nvPr>
            <p:ph sz="half" idx="1"/>
          </p:nvPr>
        </p:nvSpPr>
        <p:spPr>
          <a:xfrm>
            <a:off x="838199" y="1325217"/>
            <a:ext cx="10515600" cy="4937560"/>
          </a:xfrm>
        </p:spPr>
        <p:txBody>
          <a:bodyPr>
            <a:normAutofit lnSpcReduction="10000"/>
          </a:bodyPr>
          <a:lstStyle/>
          <a:p>
            <a:pPr marL="0" indent="0">
              <a:lnSpc>
                <a:spcPct val="100000"/>
              </a:lnSpc>
              <a:buNone/>
            </a:pPr>
            <a:r>
              <a:rPr lang="zh-CN" altLang="en-US" dirty="0">
                <a:latin typeface="楷体" panose="02010609060101010101" pitchFamily="49" charset="-122"/>
                <a:ea typeface="楷体" panose="02010609060101010101" pitchFamily="49" charset="-122"/>
              </a:rPr>
              <a:t>这是比较容易写的一节。常见的错误：</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对信息没有进行处理，写得象实验记录，甚至写入了一些无关的内容。</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用词带有主观性：好，坏，长，短，等。科技文章里数据说话。</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语言不精炼：比如</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It is 5.0 m </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in length</a:t>
            </a:r>
            <a:r>
              <a:rPr lang="en-US" altLang="zh-CN" dirty="0">
                <a:latin typeface="楷体" panose="02010609060101010101" pitchFamily="49" charset="-122"/>
                <a:ea typeface="楷体" panose="02010609060101010101" pitchFamily="49" charset="-122"/>
              </a:rPr>
              <a:t>. </a:t>
            </a:r>
            <a:r>
              <a:rPr lang="zh-CN" altLang="en-US" dirty="0">
                <a:latin typeface="楷体" panose="02010609060101010101" pitchFamily="49" charset="-122"/>
                <a:ea typeface="楷体" panose="02010609060101010101" pitchFamily="49" charset="-122"/>
              </a:rPr>
              <a:t>这里</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in length</a:t>
            </a:r>
            <a:r>
              <a:rPr lang="zh-CN" altLang="en-US" dirty="0">
                <a:latin typeface="楷体" panose="02010609060101010101" pitchFamily="49" charset="-122"/>
                <a:ea typeface="楷体" panose="02010609060101010101" pitchFamily="49" charset="-122"/>
              </a:rPr>
              <a:t>多余。</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没有注意数字的有效位，和单位。比如</a:t>
            </a:r>
            <a:r>
              <a:rPr lang="en-US" altLang="zh-CN" dirty="0">
                <a:latin typeface="楷体" panose="02010609060101010101" pitchFamily="49" charset="-122"/>
                <a:ea typeface="楷体" panose="02010609060101010101" pitchFamily="49" charset="-122"/>
              </a:rPr>
              <a:t> </a:t>
            </a:r>
          </a:p>
          <a:p>
            <a:pPr marL="715963" lvl="1" indent="0">
              <a:lnSpc>
                <a:spcPct val="100000"/>
              </a:lnSpc>
              <a:buSzPct val="60000"/>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Based on the weight and volume of this object, the density is found to be 5.81</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23456789</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g/cm</a:t>
            </a:r>
            <a:r>
              <a:rPr lang="en-US" altLang="zh-CN" baseline="30000" dirty="0">
                <a:latin typeface="Times New Roman" panose="02020603050405020304" pitchFamily="18" charset="0"/>
                <a:ea typeface="楷体" panose="02010609060101010101" pitchFamily="49" charset="-122"/>
                <a:cs typeface="Times New Roman" panose="02020603050405020304" pitchFamily="18" charset="0"/>
              </a:rPr>
              <a:t>3</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p>
          <a:p>
            <a:pPr lvl="1">
              <a:lnSpc>
                <a:spcPct val="100000"/>
              </a:lnSpc>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图表质量不高。比如图中信息太杂乱，重点不突出，标识太小。表格设计不合理。</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图的标题</a:t>
            </a:r>
            <a:r>
              <a:rPr lang="en-US" altLang="zh-CN" dirty="0">
                <a:latin typeface="楷体" panose="02010609060101010101" pitchFamily="49" charset="-122"/>
                <a:ea typeface="楷体" panose="02010609060101010101" pitchFamily="49" charset="-122"/>
              </a:rPr>
              <a:t>(</a:t>
            </a:r>
            <a:r>
              <a:rPr lang="en-US" altLang="zh-CN" dirty="0">
                <a:latin typeface="Times New Roman" panose="02020603050405020304" pitchFamily="18" charset="0"/>
                <a:ea typeface="楷体" panose="02010609060101010101" pitchFamily="49" charset="-122"/>
                <a:cs typeface="Times New Roman" panose="02020603050405020304" pitchFamily="18" charset="0"/>
              </a:rPr>
              <a:t>figure caption</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太简单，没有起到导读的作用。虽然</a:t>
            </a:r>
            <a:r>
              <a:rPr lang="en-US" altLang="zh-CN" dirty="0">
                <a:latin typeface="Times New Roman" panose="02020603050405020304" pitchFamily="18" charset="0"/>
                <a:ea typeface="楷体" panose="02010609060101010101" pitchFamily="49" charset="-122"/>
                <a:cs typeface="Times New Roman" panose="02020603050405020304" pitchFamily="18" charset="0"/>
              </a:rPr>
              <a:t>a figure (picture) is worth a thousand of words</a:t>
            </a:r>
            <a:r>
              <a:rPr lang="zh-CN" altLang="en-US" dirty="0">
                <a:latin typeface="楷体" panose="02010609060101010101" pitchFamily="49" charset="-122"/>
                <a:ea typeface="楷体" panose="02010609060101010101" pitchFamily="49" charset="-122"/>
              </a:rPr>
              <a:t>，文章中的图需要借助图标题中的文字才能表达清楚。</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endParaRPr lang="en-US" dirty="0">
              <a:latin typeface="楷体" panose="02010609060101010101" pitchFamily="49" charset="-122"/>
              <a:ea typeface="楷体" panose="02010609060101010101" pitchFamily="49" charset="-122"/>
            </a:endParaRPr>
          </a:p>
        </p:txBody>
      </p:sp>
      <p:sp>
        <p:nvSpPr>
          <p:cNvPr id="5" name="灯片编号占位符 4">
            <a:extLst>
              <a:ext uri="{FF2B5EF4-FFF2-40B4-BE49-F238E27FC236}">
                <a16:creationId xmlns:a16="http://schemas.microsoft.com/office/drawing/2014/main" id="{E2F1E3A4-41C5-414B-AE3C-8D1B1E4C0690}"/>
              </a:ext>
            </a:extLst>
          </p:cNvPr>
          <p:cNvSpPr>
            <a:spLocks noGrp="1"/>
          </p:cNvSpPr>
          <p:nvPr>
            <p:ph type="sldNum" sz="quarter" idx="12"/>
          </p:nvPr>
        </p:nvSpPr>
        <p:spPr/>
        <p:txBody>
          <a:bodyPr/>
          <a:lstStyle/>
          <a:p>
            <a:fld id="{C7F21B32-FBEA-4710-B630-753702AF3839}" type="slidenum">
              <a:rPr lang="en-US" smtClean="0"/>
              <a:t>14</a:t>
            </a:fld>
            <a:endParaRPr lang="en-US"/>
          </a:p>
        </p:txBody>
      </p:sp>
    </p:spTree>
    <p:extLst>
      <p:ext uri="{BB962C8B-B14F-4D97-AF65-F5344CB8AC3E}">
        <p14:creationId xmlns:p14="http://schemas.microsoft.com/office/powerpoint/2010/main" val="2703160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8BF24D-0D4F-403C-9593-1A040385272C}"/>
              </a:ext>
            </a:extLst>
          </p:cNvPr>
          <p:cNvSpPr>
            <a:spLocks noGrp="1"/>
          </p:cNvSpPr>
          <p:nvPr>
            <p:ph type="title"/>
          </p:nvPr>
        </p:nvSpPr>
        <p:spPr>
          <a:xfrm>
            <a:off x="838200" y="365125"/>
            <a:ext cx="10515600" cy="854075"/>
          </a:xfrm>
        </p:spPr>
        <p:txBody>
          <a:bodyPr/>
          <a:lstStyle/>
          <a:p>
            <a:r>
              <a:rPr lang="zh-CN" altLang="en-US" b="1" dirty="0">
                <a:latin typeface="楷体" panose="02010609060101010101" pitchFamily="49" charset="-122"/>
                <a:ea typeface="楷体" panose="02010609060101010101" pitchFamily="49" charset="-122"/>
              </a:rPr>
              <a:t>测试结果：</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呈现有价值的结果，突出重点</a:t>
            </a:r>
            <a:endParaRPr lang="en-US"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3F87F7D4-ED96-40DD-8830-DCEE9D950EA3}"/>
              </a:ext>
            </a:extLst>
          </p:cNvPr>
          <p:cNvSpPr>
            <a:spLocks noGrp="1"/>
          </p:cNvSpPr>
          <p:nvPr>
            <p:ph sz="half" idx="1"/>
          </p:nvPr>
        </p:nvSpPr>
        <p:spPr>
          <a:xfrm>
            <a:off x="232913" y="1293962"/>
            <a:ext cx="5943600" cy="4710023"/>
          </a:xfrm>
        </p:spPr>
        <p:txBody>
          <a:bodyPr>
            <a:normAutofit/>
          </a:bodyPr>
          <a:lstStyle/>
          <a:p>
            <a:pPr marL="0" indent="0">
              <a:lnSpc>
                <a:spcPct val="100000"/>
              </a:lnSpc>
              <a:buNone/>
            </a:pPr>
            <a:r>
              <a:rPr lang="zh-CN" altLang="en-US" dirty="0">
                <a:latin typeface="楷体" panose="02010609060101010101" pitchFamily="49" charset="-122"/>
                <a:ea typeface="楷体" panose="02010609060101010101" pitchFamily="49" charset="-122"/>
              </a:rPr>
              <a:t>除了上一页提到的错误外，这里还有：</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不是所有的测试结果都应该放进文章，只有和文章内容密切相关的结果才应该被呈现。请注意，文章不是实验记录和报告。</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要尽量使用图，其次是表，少使用文字，来表达结果。这样结果和文章才能“卖”得好：读者才会印象深刻，记得住。图表上的功夫要花足，要有“图上读者三秒钟，图下作者十月工”的精神。</a:t>
            </a:r>
            <a:endParaRPr lang="en-US" altLang="zh-CN" dirty="0">
              <a:latin typeface="楷体" panose="02010609060101010101" pitchFamily="49" charset="-122"/>
              <a:ea typeface="楷体" panose="02010609060101010101" pitchFamily="49" charset="-122"/>
            </a:endParaRPr>
          </a:p>
          <a:p>
            <a:pPr lvl="1">
              <a:lnSpc>
                <a:spcPct val="100000"/>
              </a:lnSpc>
              <a:buSzPct val="60000"/>
              <a:buFont typeface="Courier New" panose="02070309020205020404" pitchFamily="49" charset="0"/>
              <a:buChar char="o"/>
            </a:pPr>
            <a:endParaRPr lang="en-US" dirty="0"/>
          </a:p>
        </p:txBody>
      </p:sp>
      <p:pic>
        <p:nvPicPr>
          <p:cNvPr id="5" name="图片 4">
            <a:extLst>
              <a:ext uri="{FF2B5EF4-FFF2-40B4-BE49-F238E27FC236}">
                <a16:creationId xmlns:a16="http://schemas.microsoft.com/office/drawing/2014/main" id="{565BAE25-9285-4E02-9873-4C45F091CE8C}"/>
              </a:ext>
            </a:extLst>
          </p:cNvPr>
          <p:cNvPicPr>
            <a:picLocks noChangeAspect="1"/>
          </p:cNvPicPr>
          <p:nvPr/>
        </p:nvPicPr>
        <p:blipFill>
          <a:blip r:embed="rId2"/>
          <a:stretch>
            <a:fillRect/>
          </a:stretch>
        </p:blipFill>
        <p:spPr>
          <a:xfrm>
            <a:off x="6406582" y="1128191"/>
            <a:ext cx="5552505" cy="4601618"/>
          </a:xfrm>
          <a:prstGeom prst="rect">
            <a:avLst/>
          </a:prstGeom>
        </p:spPr>
      </p:pic>
      <p:sp>
        <p:nvSpPr>
          <p:cNvPr id="6" name="灯片编号占位符 5">
            <a:extLst>
              <a:ext uri="{FF2B5EF4-FFF2-40B4-BE49-F238E27FC236}">
                <a16:creationId xmlns:a16="http://schemas.microsoft.com/office/drawing/2014/main" id="{95F61954-B10C-4216-B6A9-A964A8B406AD}"/>
              </a:ext>
            </a:extLst>
          </p:cNvPr>
          <p:cNvSpPr>
            <a:spLocks noGrp="1"/>
          </p:cNvSpPr>
          <p:nvPr>
            <p:ph type="sldNum" sz="quarter" idx="12"/>
          </p:nvPr>
        </p:nvSpPr>
        <p:spPr/>
        <p:txBody>
          <a:bodyPr/>
          <a:lstStyle/>
          <a:p>
            <a:fld id="{C7F21B32-FBEA-4710-B630-753702AF3839}" type="slidenum">
              <a:rPr lang="en-US" smtClean="0"/>
              <a:t>15</a:t>
            </a:fld>
            <a:endParaRPr lang="en-US"/>
          </a:p>
        </p:txBody>
      </p:sp>
    </p:spTree>
    <p:extLst>
      <p:ext uri="{BB962C8B-B14F-4D97-AF65-F5344CB8AC3E}">
        <p14:creationId xmlns:p14="http://schemas.microsoft.com/office/powerpoint/2010/main" val="2913784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8BF24D-0D4F-403C-9593-1A040385272C}"/>
              </a:ext>
            </a:extLst>
          </p:cNvPr>
          <p:cNvSpPr>
            <a:spLocks noGrp="1"/>
          </p:cNvSpPr>
          <p:nvPr>
            <p:ph type="title"/>
          </p:nvPr>
        </p:nvSpPr>
        <p:spPr>
          <a:xfrm>
            <a:off x="838200" y="365125"/>
            <a:ext cx="10515600" cy="854075"/>
          </a:xfrm>
        </p:spPr>
        <p:txBody>
          <a:bodyPr/>
          <a:lstStyle/>
          <a:p>
            <a:r>
              <a:rPr lang="zh-CN" altLang="en-US" b="1" dirty="0">
                <a:latin typeface="楷体" panose="02010609060101010101" pitchFamily="49" charset="-122"/>
                <a:ea typeface="楷体" panose="02010609060101010101" pitchFamily="49" charset="-122"/>
              </a:rPr>
              <a:t>结论：</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帮助读者总结和记住文章要点</a:t>
            </a:r>
            <a:endParaRPr lang="en-US"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3F87F7D4-ED96-40DD-8830-DCEE9D950EA3}"/>
              </a:ext>
            </a:extLst>
          </p:cNvPr>
          <p:cNvSpPr>
            <a:spLocks noGrp="1"/>
          </p:cNvSpPr>
          <p:nvPr>
            <p:ph sz="half" idx="1"/>
          </p:nvPr>
        </p:nvSpPr>
        <p:spPr>
          <a:xfrm>
            <a:off x="838200" y="1325217"/>
            <a:ext cx="5181600" cy="4851746"/>
          </a:xfrm>
        </p:spPr>
        <p:txBody>
          <a:bodyPr/>
          <a:lstStyle/>
          <a:p>
            <a:r>
              <a:rPr lang="zh-CN" altLang="en-US" dirty="0">
                <a:latin typeface="楷体" panose="02010609060101010101" pitchFamily="49" charset="-122"/>
                <a:ea typeface="楷体" panose="02010609060101010101" pitchFamily="49" charset="-122"/>
              </a:rPr>
              <a:t>好的结论：</a:t>
            </a:r>
            <a:endParaRPr lang="en-US" altLang="zh-CN" dirty="0">
              <a:latin typeface="楷体" panose="02010609060101010101" pitchFamily="49" charset="-122"/>
              <a:ea typeface="楷体" panose="02010609060101010101" pitchFamily="49" charset="-122"/>
            </a:endParaRPr>
          </a:p>
          <a:p>
            <a:pPr lvl="1">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呼应最突出的结果（加强记忆）。</a:t>
            </a:r>
            <a:endParaRPr lang="en-US" altLang="zh-CN" dirty="0">
              <a:latin typeface="楷体" panose="02010609060101010101" pitchFamily="49" charset="-122"/>
              <a:ea typeface="楷体" panose="02010609060101010101" pitchFamily="49" charset="-122"/>
            </a:endParaRPr>
          </a:p>
          <a:p>
            <a:pPr lvl="1">
              <a:buSzPct val="60000"/>
              <a:buFont typeface="Courier New" panose="02070309020205020404" pitchFamily="49" charset="0"/>
              <a:buChar char="o"/>
            </a:pPr>
            <a:r>
              <a:rPr lang="zh-CN" altLang="en-US" dirty="0">
                <a:latin typeface="楷体" panose="02010609060101010101" pitchFamily="49" charset="-122"/>
                <a:ea typeface="楷体" panose="02010609060101010101" pitchFamily="49" charset="-122"/>
              </a:rPr>
              <a:t>把想要读者记住的一句话（</a:t>
            </a:r>
            <a:r>
              <a:rPr lang="en-US" altLang="zh-CN" dirty="0">
                <a:latin typeface="楷体" panose="02010609060101010101" pitchFamily="49" charset="-122"/>
                <a:ea typeface="楷体" panose="02010609060101010101" pitchFamily="49" charset="-122"/>
              </a:rPr>
              <a:t>XX</a:t>
            </a:r>
            <a:r>
              <a:rPr lang="zh-CN" altLang="en-US" dirty="0">
                <a:latin typeface="楷体" panose="02010609060101010101" pitchFamily="49" charset="-122"/>
                <a:ea typeface="楷体" panose="02010609060101010101" pitchFamily="49" charset="-122"/>
              </a:rPr>
              <a:t>探测器研发成功。</a:t>
            </a:r>
            <a:r>
              <a:rPr lang="en-US" altLang="zh-CN" dirty="0">
                <a:latin typeface="楷体" panose="02010609060101010101" pitchFamily="49" charset="-122"/>
                <a:ea typeface="楷体" panose="02010609060101010101" pitchFamily="49" charset="-122"/>
              </a:rPr>
              <a:t>XX</a:t>
            </a:r>
            <a:r>
              <a:rPr lang="zh-CN" altLang="en-US" dirty="0">
                <a:latin typeface="楷体" panose="02010609060101010101" pitchFamily="49" charset="-122"/>
                <a:ea typeface="楷体" panose="02010609060101010101" pitchFamily="49" charset="-122"/>
              </a:rPr>
              <a:t>芯片交付使用。）放入读者大脑中。</a:t>
            </a:r>
            <a:endParaRPr lang="en-US" dirty="0">
              <a:latin typeface="楷体" panose="02010609060101010101" pitchFamily="49" charset="-122"/>
              <a:ea typeface="楷体" panose="02010609060101010101" pitchFamily="49" charset="-122"/>
            </a:endParaRPr>
          </a:p>
        </p:txBody>
      </p:sp>
      <p:sp>
        <p:nvSpPr>
          <p:cNvPr id="4" name="内容占位符 3">
            <a:extLst>
              <a:ext uri="{FF2B5EF4-FFF2-40B4-BE49-F238E27FC236}">
                <a16:creationId xmlns:a16="http://schemas.microsoft.com/office/drawing/2014/main" id="{4E7EB63B-EAD4-43F0-BCA4-721B025D390E}"/>
              </a:ext>
            </a:extLst>
          </p:cNvPr>
          <p:cNvSpPr>
            <a:spLocks noGrp="1"/>
          </p:cNvSpPr>
          <p:nvPr>
            <p:ph sz="half" idx="2"/>
          </p:nvPr>
        </p:nvSpPr>
        <p:spPr>
          <a:xfrm>
            <a:off x="6172200" y="1325217"/>
            <a:ext cx="5181600" cy="4851746"/>
          </a:xfrm>
        </p:spPr>
        <p:txBody>
          <a:bodyPr/>
          <a:lstStyle/>
          <a:p>
            <a:r>
              <a:rPr lang="zh-CN" altLang="en-US" dirty="0">
                <a:latin typeface="楷体" panose="02010609060101010101" pitchFamily="49" charset="-122"/>
                <a:ea typeface="楷体" panose="02010609060101010101" pitchFamily="49" charset="-122"/>
              </a:rPr>
              <a:t>不好的结论：</a:t>
            </a:r>
            <a:endParaRPr lang="en-US" altLang="zh-CN" dirty="0">
              <a:latin typeface="楷体" panose="02010609060101010101" pitchFamily="49" charset="-122"/>
              <a:ea typeface="楷体" panose="02010609060101010101" pitchFamily="49" charset="-122"/>
            </a:endParaRPr>
          </a:p>
          <a:p>
            <a:pPr lvl="1">
              <a:buSzPct val="60000"/>
              <a:buFont typeface="Courier New" panose="02070309020205020404" pitchFamily="49" charset="0"/>
              <a:buChar char="o"/>
            </a:pPr>
            <a:r>
              <a:rPr lang="zh-CN" altLang="en-US" dirty="0">
                <a:solidFill>
                  <a:prstClr val="black"/>
                </a:solidFill>
                <a:latin typeface="楷体" panose="02010609060101010101" pitchFamily="49" charset="-122"/>
                <a:ea typeface="楷体" panose="02010609060101010101" pitchFamily="49" charset="-122"/>
              </a:rPr>
              <a:t>把摘要抄一遍。</a:t>
            </a:r>
            <a:endParaRPr lang="en-US" dirty="0">
              <a:solidFill>
                <a:prstClr val="black"/>
              </a:solidFill>
              <a:latin typeface="楷体" panose="02010609060101010101" pitchFamily="49" charset="-122"/>
              <a:ea typeface="楷体" panose="02010609060101010101" pitchFamily="49" charset="-122"/>
            </a:endParaRPr>
          </a:p>
          <a:p>
            <a:pPr marL="0" indent="0">
              <a:buNone/>
            </a:pPr>
            <a:endParaRPr lang="en-US" dirty="0">
              <a:latin typeface="楷体" panose="02010609060101010101" pitchFamily="49" charset="-122"/>
              <a:ea typeface="楷体" panose="02010609060101010101" pitchFamily="49" charset="-122"/>
            </a:endParaRPr>
          </a:p>
        </p:txBody>
      </p:sp>
      <p:sp>
        <p:nvSpPr>
          <p:cNvPr id="5" name="灯片编号占位符 4">
            <a:extLst>
              <a:ext uri="{FF2B5EF4-FFF2-40B4-BE49-F238E27FC236}">
                <a16:creationId xmlns:a16="http://schemas.microsoft.com/office/drawing/2014/main" id="{65CE47FF-24CE-451A-A4D9-1EE897CB18B8}"/>
              </a:ext>
            </a:extLst>
          </p:cNvPr>
          <p:cNvSpPr>
            <a:spLocks noGrp="1"/>
          </p:cNvSpPr>
          <p:nvPr>
            <p:ph type="sldNum" sz="quarter" idx="12"/>
          </p:nvPr>
        </p:nvSpPr>
        <p:spPr/>
        <p:txBody>
          <a:bodyPr/>
          <a:lstStyle/>
          <a:p>
            <a:fld id="{C7F21B32-FBEA-4710-B630-753702AF3839}" type="slidenum">
              <a:rPr lang="en-US" smtClean="0"/>
              <a:t>16</a:t>
            </a:fld>
            <a:endParaRPr lang="en-US"/>
          </a:p>
        </p:txBody>
      </p:sp>
      <p:sp>
        <p:nvSpPr>
          <p:cNvPr id="6" name="文本框 5">
            <a:extLst>
              <a:ext uri="{FF2B5EF4-FFF2-40B4-BE49-F238E27FC236}">
                <a16:creationId xmlns:a16="http://schemas.microsoft.com/office/drawing/2014/main" id="{A6513643-90CF-46DB-B9FF-C0C0EF5C6DA8}"/>
              </a:ext>
            </a:extLst>
          </p:cNvPr>
          <p:cNvSpPr txBox="1"/>
          <p:nvPr/>
        </p:nvSpPr>
        <p:spPr>
          <a:xfrm>
            <a:off x="818072" y="3224459"/>
            <a:ext cx="10403456" cy="3170099"/>
          </a:xfrm>
          <a:prstGeom prst="rect">
            <a:avLst/>
          </a:prstGeom>
          <a:noFill/>
        </p:spPr>
        <p:txBody>
          <a:bodyPr wrap="square" rtlCol="0">
            <a:spAutoFit/>
          </a:bodyPr>
          <a:lstStyle/>
          <a:p>
            <a:r>
              <a:rPr lang="zh-CN" altLang="en-US" sz="7200" b="1" dirty="0">
                <a:solidFill>
                  <a:srgbClr val="FF0000"/>
                </a:solidFill>
                <a:latin typeface="楷体" panose="02010609060101010101" pitchFamily="49" charset="-122"/>
                <a:ea typeface="楷体" panose="02010609060101010101" pitchFamily="49" charset="-122"/>
              </a:rPr>
              <a:t>来</a:t>
            </a:r>
            <a:r>
              <a:rPr lang="en-US" altLang="zh-CN" sz="7200" b="1" dirty="0">
                <a:solidFill>
                  <a:srgbClr val="FF0000"/>
                </a:solidFill>
                <a:latin typeface="Times New Roman" panose="02020603050405020304" pitchFamily="18" charset="0"/>
                <a:ea typeface="+mj-ea"/>
                <a:cs typeface="Times New Roman" panose="02020603050405020304" pitchFamily="18" charset="0"/>
              </a:rPr>
              <a:t>RDTM</a:t>
            </a:r>
            <a:r>
              <a:rPr lang="zh-CN" altLang="en-US" sz="7200" b="1" dirty="0">
                <a:solidFill>
                  <a:srgbClr val="FF0000"/>
                </a:solidFill>
                <a:latin typeface="楷体" panose="02010609060101010101" pitchFamily="49" charset="-122"/>
                <a:ea typeface="楷体" panose="02010609060101010101" pitchFamily="49" charset="-122"/>
              </a:rPr>
              <a:t>投稿，我们一起努力提高英文写作水平！</a:t>
            </a:r>
            <a:endParaRPr lang="en-US" altLang="zh-CN" sz="7200" b="1" dirty="0">
              <a:solidFill>
                <a:srgbClr val="FF0000"/>
              </a:solidFill>
              <a:latin typeface="楷体" panose="02010609060101010101" pitchFamily="49" charset="-122"/>
              <a:ea typeface="楷体" panose="02010609060101010101" pitchFamily="49" charset="-122"/>
            </a:endParaRPr>
          </a:p>
          <a:p>
            <a:r>
              <a:rPr lang="en-US" altLang="zh-CN" sz="2800" b="1" dirty="0">
                <a:solidFill>
                  <a:srgbClr val="0070C0"/>
                </a:solidFill>
                <a:latin typeface="楷体" panose="02010609060101010101" pitchFamily="49" charset="-122"/>
                <a:ea typeface="楷体" panose="02010609060101010101" pitchFamily="49" charset="-122"/>
                <a:hlinkClick r:id="rId2"/>
              </a:rPr>
              <a:t>https://link.springer.com/journal/41605</a:t>
            </a:r>
            <a:endParaRPr lang="en-US" altLang="zh-CN" sz="2800" b="1" dirty="0">
              <a:solidFill>
                <a:srgbClr val="0070C0"/>
              </a:solidFill>
              <a:latin typeface="楷体" panose="02010609060101010101" pitchFamily="49" charset="-122"/>
              <a:ea typeface="楷体" panose="02010609060101010101" pitchFamily="49" charset="-122"/>
            </a:endParaRPr>
          </a:p>
          <a:p>
            <a:r>
              <a:rPr lang="en-US" altLang="zh-CN" sz="2800" b="1" dirty="0">
                <a:solidFill>
                  <a:srgbClr val="0070C0"/>
                </a:solidFill>
                <a:latin typeface="楷体" panose="02010609060101010101" pitchFamily="49" charset="-122"/>
                <a:ea typeface="楷体" panose="02010609060101010101" pitchFamily="49" charset="-122"/>
                <a:hlinkClick r:id="rId3"/>
              </a:rPr>
              <a:t>http://rdtm.ihep.ac.cn</a:t>
            </a:r>
            <a:r>
              <a:rPr lang="en-US" altLang="zh-CN" sz="2800" b="1" dirty="0">
                <a:solidFill>
                  <a:srgbClr val="0070C0"/>
                </a:solidFill>
                <a:latin typeface="楷体" panose="02010609060101010101" pitchFamily="49" charset="-122"/>
                <a:ea typeface="楷体" panose="02010609060101010101" pitchFamily="49" charset="-122"/>
              </a:rPr>
              <a:t>, </a:t>
            </a:r>
            <a:r>
              <a:rPr lang="zh-CN" altLang="en-US" sz="2800" b="1" dirty="0">
                <a:solidFill>
                  <a:srgbClr val="0070C0"/>
                </a:solidFill>
                <a:latin typeface="楷体" panose="02010609060101010101" pitchFamily="49" charset="-122"/>
                <a:ea typeface="楷体" panose="02010609060101010101" pitchFamily="49" charset="-122"/>
              </a:rPr>
              <a:t>也请关注</a:t>
            </a:r>
            <a:r>
              <a:rPr lang="en-US" altLang="zh-CN" sz="2800" b="1" dirty="0">
                <a:solidFill>
                  <a:srgbClr val="0070C0"/>
                </a:solidFill>
                <a:latin typeface="楷体" panose="02010609060101010101" pitchFamily="49" charset="-122"/>
                <a:ea typeface="楷体" panose="02010609060101010101" pitchFamily="49" charset="-122"/>
              </a:rPr>
              <a:t>RDTM</a:t>
            </a:r>
            <a:r>
              <a:rPr lang="zh-CN" altLang="en-US" sz="2800" b="1" dirty="0">
                <a:solidFill>
                  <a:srgbClr val="0070C0"/>
                </a:solidFill>
                <a:latin typeface="楷体" panose="02010609060101010101" pitchFamily="49" charset="-122"/>
                <a:ea typeface="楷体" panose="02010609060101010101" pitchFamily="49" charset="-122"/>
              </a:rPr>
              <a:t>微信公众号。</a:t>
            </a:r>
            <a:endParaRPr lang="en-US" altLang="zh-CN" sz="2800" b="1" dirty="0">
              <a:solidFill>
                <a:srgbClr val="0070C0"/>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445980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5784A4-6E94-4124-82CF-4CFD2D1EC3E8}"/>
              </a:ext>
            </a:extLst>
          </p:cNvPr>
          <p:cNvSpPr>
            <a:spLocks noGrp="1"/>
          </p:cNvSpPr>
          <p:nvPr>
            <p:ph type="title"/>
          </p:nvPr>
        </p:nvSpPr>
        <p:spPr>
          <a:xfrm>
            <a:off x="838200" y="365125"/>
            <a:ext cx="10515600" cy="1172127"/>
          </a:xfrm>
        </p:spPr>
        <p:txBody>
          <a:bodyPr>
            <a:normAutofit/>
          </a:bodyPr>
          <a:lstStyle/>
          <a:p>
            <a:r>
              <a:rPr lang="zh-CN" altLang="en-US" sz="5400" b="1" dirty="0">
                <a:latin typeface="楷体" panose="02010609060101010101" pitchFamily="49" charset="-122"/>
                <a:ea typeface="楷体" panose="02010609060101010101" pitchFamily="49" charset="-122"/>
              </a:rPr>
              <a:t>科技文章的结构</a:t>
            </a:r>
            <a:endParaRPr lang="en-US" sz="5400"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785515A3-7B25-401C-9676-1F748C9C1E1D}"/>
              </a:ext>
            </a:extLst>
          </p:cNvPr>
          <p:cNvSpPr>
            <a:spLocks noGrp="1"/>
          </p:cNvSpPr>
          <p:nvPr>
            <p:ph idx="1"/>
          </p:nvPr>
        </p:nvSpPr>
        <p:spPr>
          <a:xfrm>
            <a:off x="838200" y="1537252"/>
            <a:ext cx="10515600" cy="4837044"/>
          </a:xfrm>
        </p:spPr>
        <p:txBody>
          <a:bodyPr>
            <a:normAutofit fontScale="92500" lnSpcReduction="10000"/>
          </a:bodyPr>
          <a:lstStyle/>
          <a:p>
            <a:pPr>
              <a:spcAft>
                <a:spcPts val="1200"/>
              </a:spcAft>
            </a:pPr>
            <a:r>
              <a:rPr lang="zh-CN" altLang="en-US" sz="3600" dirty="0">
                <a:latin typeface="楷体" panose="02010609060101010101" pitchFamily="49" charset="-122"/>
                <a:ea typeface="楷体" panose="02010609060101010101" pitchFamily="49" charset="-122"/>
              </a:rPr>
              <a:t>标题</a:t>
            </a:r>
            <a:r>
              <a:rPr lang="en-US" altLang="zh-CN" sz="3600" dirty="0">
                <a:latin typeface="Times New Roman" panose="02020603050405020304" pitchFamily="18" charset="0"/>
                <a:ea typeface="楷体" panose="02010609060101010101" pitchFamily="49" charset="-122"/>
                <a:cs typeface="Times New Roman" panose="02020603050405020304" pitchFamily="18" charset="0"/>
              </a:rPr>
              <a:t>(Title): </a:t>
            </a:r>
            <a:r>
              <a:rPr lang="zh-CN" altLang="en-US" sz="3600" dirty="0">
                <a:latin typeface="楷体" panose="02010609060101010101" pitchFamily="49" charset="-122"/>
                <a:ea typeface="楷体" panose="02010609060101010101" pitchFamily="49" charset="-122"/>
                <a:cs typeface="Times New Roman" panose="02020603050405020304" pitchFamily="18" charset="0"/>
              </a:rPr>
              <a:t>文章的眼睛，</a:t>
            </a:r>
            <a:r>
              <a:rPr lang="zh-CN" altLang="en-US" sz="3600" u="sng" dirty="0">
                <a:latin typeface="楷体" panose="02010609060101010101" pitchFamily="49" charset="-122"/>
                <a:ea typeface="楷体" panose="02010609060101010101" pitchFamily="49" charset="-122"/>
                <a:cs typeface="Times New Roman" panose="02020603050405020304" pitchFamily="18" charset="0"/>
              </a:rPr>
              <a:t>高度</a:t>
            </a:r>
            <a:r>
              <a:rPr lang="zh-CN" altLang="en-US" sz="3600" dirty="0">
                <a:latin typeface="楷体" panose="02010609060101010101" pitchFamily="49" charset="-122"/>
                <a:ea typeface="楷体" panose="02010609060101010101" pitchFamily="49" charset="-122"/>
                <a:cs typeface="Times New Roman" panose="02020603050405020304" pitchFamily="18" charset="0"/>
              </a:rPr>
              <a:t>概括文章内容。</a:t>
            </a:r>
            <a:endParaRPr lang="en-US" altLang="zh-CN" sz="3600" dirty="0">
              <a:latin typeface="Times New Roman" panose="02020603050405020304" pitchFamily="18" charset="0"/>
              <a:ea typeface="楷体" panose="02010609060101010101" pitchFamily="49" charset="-122"/>
              <a:cs typeface="Times New Roman" panose="02020603050405020304" pitchFamily="18" charset="0"/>
            </a:endParaRPr>
          </a:p>
          <a:p>
            <a:pPr>
              <a:spcAft>
                <a:spcPts val="1200"/>
              </a:spcAft>
            </a:pPr>
            <a:r>
              <a:rPr lang="zh-CN" altLang="en-US" sz="3600" dirty="0">
                <a:latin typeface="楷体" panose="02010609060101010101" pitchFamily="49" charset="-122"/>
                <a:ea typeface="楷体" panose="02010609060101010101" pitchFamily="49" charset="-122"/>
              </a:rPr>
              <a:t>摘要</a:t>
            </a:r>
            <a:r>
              <a:rPr lang="en-US" altLang="zh-CN" sz="3600" dirty="0">
                <a:latin typeface="Times New Roman" panose="02020603050405020304" pitchFamily="18" charset="0"/>
                <a:ea typeface="楷体" panose="02010609060101010101" pitchFamily="49" charset="-122"/>
                <a:cs typeface="Times New Roman" panose="02020603050405020304" pitchFamily="18" charset="0"/>
              </a:rPr>
              <a:t>(Abstract): </a:t>
            </a:r>
            <a:r>
              <a:rPr lang="zh-CN" altLang="en-US" sz="3600" dirty="0">
                <a:latin typeface="楷体" panose="02010609060101010101" pitchFamily="49" charset="-122"/>
                <a:ea typeface="楷体" panose="02010609060101010101" pitchFamily="49" charset="-122"/>
                <a:cs typeface="Times New Roman" panose="02020603050405020304" pitchFamily="18" charset="0"/>
              </a:rPr>
              <a:t>概括文章，</a:t>
            </a:r>
            <a:r>
              <a:rPr lang="zh-CN" altLang="en-US" sz="3600" u="sng" dirty="0">
                <a:latin typeface="楷体" panose="02010609060101010101" pitchFamily="49" charset="-122"/>
                <a:ea typeface="楷体" panose="02010609060101010101" pitchFamily="49" charset="-122"/>
                <a:cs typeface="Times New Roman" panose="02020603050405020304" pitchFamily="18" charset="0"/>
              </a:rPr>
              <a:t>突出重要结果</a:t>
            </a:r>
            <a:r>
              <a:rPr lang="zh-CN" altLang="en-US" sz="3600" dirty="0">
                <a:latin typeface="楷体" panose="02010609060101010101" pitchFamily="49" charset="-122"/>
                <a:ea typeface="楷体" panose="02010609060101010101" pitchFamily="49" charset="-122"/>
                <a:cs typeface="Times New Roman" panose="02020603050405020304" pitchFamily="18" charset="0"/>
              </a:rPr>
              <a:t>。</a:t>
            </a:r>
            <a:endParaRPr lang="en-US" altLang="zh-CN" sz="3600" dirty="0">
              <a:latin typeface="Times New Roman" panose="02020603050405020304" pitchFamily="18" charset="0"/>
              <a:ea typeface="楷体" panose="02010609060101010101" pitchFamily="49" charset="-122"/>
              <a:cs typeface="Times New Roman" panose="02020603050405020304" pitchFamily="18" charset="0"/>
            </a:endParaRPr>
          </a:p>
          <a:p>
            <a:pPr>
              <a:spcAft>
                <a:spcPts val="1200"/>
              </a:spcAft>
            </a:pPr>
            <a:r>
              <a:rPr lang="zh-CN" altLang="en-US" sz="3600" dirty="0">
                <a:latin typeface="楷体" panose="02010609060101010101" pitchFamily="49" charset="-122"/>
                <a:ea typeface="楷体" panose="02010609060101010101" pitchFamily="49" charset="-122"/>
              </a:rPr>
              <a:t>引言</a:t>
            </a:r>
            <a:r>
              <a:rPr lang="en-US" altLang="zh-CN" sz="3600" dirty="0">
                <a:latin typeface="Times New Roman" panose="02020603050405020304" pitchFamily="18" charset="0"/>
                <a:ea typeface="楷体" panose="02010609060101010101" pitchFamily="49" charset="-122"/>
                <a:cs typeface="Times New Roman" panose="02020603050405020304" pitchFamily="18" charset="0"/>
              </a:rPr>
              <a:t>(Introduction): </a:t>
            </a:r>
            <a:r>
              <a:rPr lang="zh-CN" altLang="en-US" sz="3600" dirty="0">
                <a:latin typeface="Times New Roman" panose="02020603050405020304" pitchFamily="18" charset="0"/>
                <a:ea typeface="楷体" panose="02010609060101010101" pitchFamily="49" charset="-122"/>
                <a:cs typeface="Times New Roman" panose="02020603050405020304" pitchFamily="18" charset="0"/>
              </a:rPr>
              <a:t>引出工作的必要性，重要性。</a:t>
            </a:r>
            <a:endParaRPr lang="en-US" altLang="zh-CN" sz="3600" dirty="0">
              <a:latin typeface="Times New Roman" panose="02020603050405020304" pitchFamily="18" charset="0"/>
              <a:ea typeface="楷体" panose="02010609060101010101" pitchFamily="49" charset="-122"/>
              <a:cs typeface="Times New Roman" panose="02020603050405020304" pitchFamily="18" charset="0"/>
            </a:endParaRPr>
          </a:p>
          <a:p>
            <a:pPr>
              <a:spcAft>
                <a:spcPts val="1200"/>
              </a:spcAft>
            </a:pPr>
            <a:r>
              <a:rPr lang="zh-CN" altLang="en-US" sz="3600" dirty="0">
                <a:latin typeface="楷体" panose="02010609060101010101" pitchFamily="49" charset="-122"/>
                <a:ea typeface="楷体" panose="02010609060101010101" pitchFamily="49" charset="-122"/>
              </a:rPr>
              <a:t>设计或实验</a:t>
            </a:r>
            <a:r>
              <a:rPr lang="en-US" altLang="zh-CN" sz="3600" dirty="0">
                <a:latin typeface="Times New Roman" panose="02020603050405020304" pitchFamily="18" charset="0"/>
                <a:ea typeface="楷体" panose="02010609060101010101" pitchFamily="49" charset="-122"/>
                <a:cs typeface="Times New Roman" panose="02020603050405020304" pitchFamily="18" charset="0"/>
              </a:rPr>
              <a:t>(Design or Setup): </a:t>
            </a:r>
            <a:r>
              <a:rPr lang="zh-CN" altLang="en-US" sz="3600" dirty="0">
                <a:latin typeface="Times New Roman" panose="02020603050405020304" pitchFamily="18" charset="0"/>
                <a:ea typeface="楷体" panose="02010609060101010101" pitchFamily="49" charset="-122"/>
                <a:cs typeface="Times New Roman" panose="02020603050405020304" pitchFamily="18" charset="0"/>
              </a:rPr>
              <a:t>介绍设计或实验架构。</a:t>
            </a:r>
            <a:endParaRPr lang="en-US" altLang="zh-CN" sz="3600" dirty="0">
              <a:latin typeface="Times New Roman" panose="02020603050405020304" pitchFamily="18" charset="0"/>
              <a:ea typeface="楷体" panose="02010609060101010101" pitchFamily="49" charset="-122"/>
              <a:cs typeface="Times New Roman" panose="02020603050405020304" pitchFamily="18" charset="0"/>
            </a:endParaRPr>
          </a:p>
          <a:p>
            <a:pPr>
              <a:spcAft>
                <a:spcPts val="1200"/>
              </a:spcAft>
            </a:pPr>
            <a:r>
              <a:rPr lang="zh-CN" altLang="en-US" sz="3600" dirty="0">
                <a:latin typeface="楷体" panose="02010609060101010101" pitchFamily="49" charset="-122"/>
                <a:ea typeface="楷体" panose="02010609060101010101" pitchFamily="49" charset="-122"/>
              </a:rPr>
              <a:t>测试结果</a:t>
            </a:r>
            <a:r>
              <a:rPr lang="en-US" altLang="zh-CN" sz="3600" dirty="0">
                <a:latin typeface="Times New Roman" panose="02020603050405020304" pitchFamily="18" charset="0"/>
                <a:ea typeface="楷体" panose="02010609060101010101" pitchFamily="49" charset="-122"/>
                <a:cs typeface="Times New Roman" panose="02020603050405020304" pitchFamily="18" charset="0"/>
              </a:rPr>
              <a:t>(Result): </a:t>
            </a:r>
            <a:r>
              <a:rPr lang="zh-CN" altLang="en-US" sz="3600" dirty="0">
                <a:latin typeface="Times New Roman" panose="02020603050405020304" pitchFamily="18" charset="0"/>
                <a:ea typeface="楷体" panose="02010609060101010101" pitchFamily="49" charset="-122"/>
                <a:cs typeface="Times New Roman" panose="02020603050405020304" pitchFamily="18" charset="0"/>
              </a:rPr>
              <a:t>呈现有价值的结果，</a:t>
            </a:r>
            <a:r>
              <a:rPr lang="zh-CN" altLang="en-US" sz="3600" u="sng" dirty="0">
                <a:latin typeface="Times New Roman" panose="02020603050405020304" pitchFamily="18" charset="0"/>
                <a:ea typeface="楷体" panose="02010609060101010101" pitchFamily="49" charset="-122"/>
                <a:cs typeface="Times New Roman" panose="02020603050405020304" pitchFamily="18" charset="0"/>
              </a:rPr>
              <a:t>突出重点</a:t>
            </a:r>
            <a:r>
              <a:rPr lang="zh-CN" altLang="en-US" sz="3600" dirty="0">
                <a:latin typeface="Times New Roman" panose="02020603050405020304" pitchFamily="18" charset="0"/>
                <a:ea typeface="楷体" panose="02010609060101010101" pitchFamily="49" charset="-122"/>
                <a:cs typeface="Times New Roman" panose="02020603050405020304" pitchFamily="18" charset="0"/>
              </a:rPr>
              <a:t>。</a:t>
            </a:r>
            <a:endParaRPr lang="en-US" altLang="zh-CN" sz="3600" dirty="0">
              <a:latin typeface="Times New Roman" panose="02020603050405020304" pitchFamily="18" charset="0"/>
              <a:ea typeface="楷体" panose="02010609060101010101" pitchFamily="49" charset="-122"/>
              <a:cs typeface="Times New Roman" panose="02020603050405020304" pitchFamily="18" charset="0"/>
            </a:endParaRPr>
          </a:p>
          <a:p>
            <a:pPr>
              <a:spcAft>
                <a:spcPts val="1200"/>
              </a:spcAft>
            </a:pPr>
            <a:r>
              <a:rPr lang="zh-CN" altLang="en-US" sz="3600" dirty="0">
                <a:latin typeface="楷体" panose="02010609060101010101" pitchFamily="49" charset="-122"/>
                <a:ea typeface="楷体" panose="02010609060101010101" pitchFamily="49" charset="-122"/>
              </a:rPr>
              <a:t>结论</a:t>
            </a:r>
            <a:r>
              <a:rPr lang="en-US" altLang="zh-CN" sz="3600" dirty="0">
                <a:latin typeface="Times New Roman" panose="02020603050405020304" pitchFamily="18" charset="0"/>
                <a:ea typeface="楷体" panose="02010609060101010101" pitchFamily="49" charset="-122"/>
                <a:cs typeface="Times New Roman" panose="02020603050405020304" pitchFamily="18" charset="0"/>
              </a:rPr>
              <a:t>(Conclusion): </a:t>
            </a:r>
            <a:r>
              <a:rPr lang="zh-CN" altLang="en-US" sz="3600" dirty="0">
                <a:latin typeface="Times New Roman" panose="02020603050405020304" pitchFamily="18" charset="0"/>
                <a:ea typeface="楷体" panose="02010609060101010101" pitchFamily="49" charset="-122"/>
                <a:cs typeface="Times New Roman" panose="02020603050405020304" pitchFamily="18" charset="0"/>
              </a:rPr>
              <a:t>帮助读者总结和记住文章要点。</a:t>
            </a:r>
            <a:endParaRPr lang="en-US" altLang="zh-CN" sz="3600" dirty="0">
              <a:latin typeface="Times New Roman" panose="02020603050405020304" pitchFamily="18" charset="0"/>
              <a:ea typeface="楷体" panose="02010609060101010101" pitchFamily="49" charset="-122"/>
              <a:cs typeface="Times New Roman" panose="02020603050405020304" pitchFamily="18" charset="0"/>
            </a:endParaRPr>
          </a:p>
          <a:p>
            <a:pPr>
              <a:spcAft>
                <a:spcPts val="1200"/>
              </a:spcAft>
            </a:pPr>
            <a:r>
              <a:rPr lang="zh-CN" altLang="en-US" sz="3600" dirty="0">
                <a:latin typeface="Times New Roman" panose="02020603050405020304" pitchFamily="18" charset="0"/>
                <a:ea typeface="楷体" panose="02010609060101010101" pitchFamily="49" charset="-122"/>
                <a:cs typeface="Times New Roman" panose="02020603050405020304" pitchFamily="18" charset="0"/>
              </a:rPr>
              <a:t>致谢</a:t>
            </a:r>
            <a:r>
              <a:rPr lang="en-US" sz="3600" dirty="0">
                <a:latin typeface="Times New Roman" panose="02020603050405020304" pitchFamily="18" charset="0"/>
                <a:ea typeface="楷体" panose="02010609060101010101" pitchFamily="49" charset="-122"/>
                <a:cs typeface="Times New Roman" panose="02020603050405020304" pitchFamily="18" charset="0"/>
              </a:rPr>
              <a:t>(Acknowledgement): </a:t>
            </a:r>
            <a:r>
              <a:rPr lang="zh-CN" altLang="en-US" sz="3600" dirty="0">
                <a:latin typeface="Times New Roman" panose="02020603050405020304" pitchFamily="18" charset="0"/>
                <a:ea typeface="楷体" panose="02010609060101010101" pitchFamily="49" charset="-122"/>
                <a:cs typeface="Times New Roman" panose="02020603050405020304" pitchFamily="18" charset="0"/>
              </a:rPr>
              <a:t>一定记住感谢帮助过你的人。</a:t>
            </a:r>
            <a:endParaRPr lang="en-US" sz="36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404C5435-BDC6-4A91-B7BE-E76A55F5B23D}"/>
              </a:ext>
            </a:extLst>
          </p:cNvPr>
          <p:cNvSpPr>
            <a:spLocks noGrp="1"/>
          </p:cNvSpPr>
          <p:nvPr>
            <p:ph type="sldNum" sz="quarter" idx="12"/>
          </p:nvPr>
        </p:nvSpPr>
        <p:spPr/>
        <p:txBody>
          <a:bodyPr/>
          <a:lstStyle/>
          <a:p>
            <a:fld id="{C7F21B32-FBEA-4710-B630-753702AF3839}" type="slidenum">
              <a:rPr lang="en-US" smtClean="0"/>
              <a:t>2</a:t>
            </a:fld>
            <a:endParaRPr lang="en-US"/>
          </a:p>
        </p:txBody>
      </p:sp>
    </p:spTree>
    <p:extLst>
      <p:ext uri="{BB962C8B-B14F-4D97-AF65-F5344CB8AC3E}">
        <p14:creationId xmlns:p14="http://schemas.microsoft.com/office/powerpoint/2010/main" val="4226454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5784A4-6E94-4124-82CF-4CFD2D1EC3E8}"/>
              </a:ext>
            </a:extLst>
          </p:cNvPr>
          <p:cNvSpPr>
            <a:spLocks noGrp="1"/>
          </p:cNvSpPr>
          <p:nvPr>
            <p:ph type="title"/>
          </p:nvPr>
        </p:nvSpPr>
        <p:spPr>
          <a:xfrm>
            <a:off x="838200" y="365125"/>
            <a:ext cx="10515600" cy="1172127"/>
          </a:xfrm>
        </p:spPr>
        <p:txBody>
          <a:bodyPr>
            <a:normAutofit/>
          </a:bodyPr>
          <a:lstStyle/>
          <a:p>
            <a:r>
              <a:rPr lang="zh-CN" altLang="en-US" sz="5400" b="1" dirty="0">
                <a:latin typeface="楷体" panose="02010609060101010101" pitchFamily="49" charset="-122"/>
                <a:ea typeface="楷体" panose="02010609060101010101" pitchFamily="49" charset="-122"/>
              </a:rPr>
              <a:t>来稿中常见的不足</a:t>
            </a:r>
            <a:endParaRPr lang="en-US" sz="5400"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785515A3-7B25-401C-9676-1F748C9C1E1D}"/>
              </a:ext>
            </a:extLst>
          </p:cNvPr>
          <p:cNvSpPr>
            <a:spLocks noGrp="1"/>
          </p:cNvSpPr>
          <p:nvPr>
            <p:ph idx="1"/>
          </p:nvPr>
        </p:nvSpPr>
        <p:spPr>
          <a:xfrm>
            <a:off x="706055" y="1655831"/>
            <a:ext cx="10951580" cy="4837044"/>
          </a:xfrm>
        </p:spPr>
        <p:txBody>
          <a:bodyPr>
            <a:noAutofit/>
          </a:bodyPr>
          <a:lstStyle/>
          <a:p>
            <a:pPr>
              <a:lnSpc>
                <a:spcPct val="120000"/>
              </a:lnSpc>
              <a:spcAft>
                <a:spcPts val="1200"/>
              </a:spcAft>
            </a:pPr>
            <a:r>
              <a:rPr lang="zh-CN" altLang="en-US" dirty="0">
                <a:latin typeface="楷体" panose="02010609060101010101" pitchFamily="49" charset="-122"/>
                <a:ea typeface="楷体" panose="02010609060101010101" pitchFamily="49" charset="-122"/>
              </a:rPr>
              <a:t>标题</a:t>
            </a:r>
            <a:r>
              <a:rPr lang="zh-CN" altLang="en-US" dirty="0">
                <a:latin typeface="楷体" panose="02010609060101010101" pitchFamily="49" charset="-122"/>
                <a:ea typeface="楷体" panose="02010609060101010101" pitchFamily="49" charset="-122"/>
                <a:cs typeface="Times New Roman" panose="02020603050405020304" pitchFamily="18" charset="0"/>
              </a:rPr>
              <a:t>：没有突出工作的精髓，没底气，</a:t>
            </a:r>
            <a:r>
              <a:rPr lang="zh-CN" altLang="en-US" u="sng" dirty="0">
                <a:latin typeface="楷体" panose="02010609060101010101" pitchFamily="49" charset="-122"/>
                <a:ea typeface="楷体" panose="02010609060101010101" pitchFamily="49" charset="-122"/>
                <a:cs typeface="Times New Roman" panose="02020603050405020304" pitchFamily="18" charset="0"/>
              </a:rPr>
              <a:t>不抓</a:t>
            </a:r>
            <a:r>
              <a:rPr lang="en-US" altLang="zh-CN" u="sng" dirty="0">
                <a:latin typeface="楷体" panose="02010609060101010101" pitchFamily="49" charset="-122"/>
                <a:ea typeface="楷体" panose="02010609060101010101" pitchFamily="49" charset="-122"/>
                <a:cs typeface="Times New Roman" panose="02020603050405020304" pitchFamily="18" charset="0"/>
              </a:rPr>
              <a:t>(</a:t>
            </a:r>
            <a:r>
              <a:rPr lang="zh-CN" altLang="en-US" u="sng" dirty="0">
                <a:latin typeface="楷体" panose="02010609060101010101" pitchFamily="49" charset="-122"/>
                <a:ea typeface="楷体" panose="02010609060101010101" pitchFamily="49" charset="-122"/>
                <a:cs typeface="Times New Roman" panose="02020603050405020304" pitchFamily="18" charset="0"/>
              </a:rPr>
              <a:t>吸引</a:t>
            </a:r>
            <a:r>
              <a:rPr lang="en-US" altLang="zh-CN" u="sng" dirty="0">
                <a:latin typeface="楷体" panose="02010609060101010101" pitchFamily="49" charset="-122"/>
                <a:ea typeface="楷体" panose="02010609060101010101" pitchFamily="49" charset="-122"/>
                <a:cs typeface="Times New Roman" panose="02020603050405020304" pitchFamily="18" charset="0"/>
              </a:rPr>
              <a:t>)</a:t>
            </a:r>
            <a:r>
              <a:rPr lang="zh-CN" altLang="en-US" u="sng" dirty="0">
                <a:latin typeface="楷体" panose="02010609060101010101" pitchFamily="49" charset="-122"/>
                <a:ea typeface="楷体" panose="02010609060101010101" pitchFamily="49" charset="-122"/>
                <a:cs typeface="Times New Roman" panose="02020603050405020304" pitchFamily="18" charset="0"/>
              </a:rPr>
              <a:t>人 </a:t>
            </a:r>
            <a:r>
              <a:rPr lang="en-US" altLang="zh-CN" u="sng" dirty="0">
                <a:latin typeface="楷体" panose="02010609060101010101" pitchFamily="49" charset="-122"/>
                <a:ea typeface="楷体" panose="02010609060101010101" pitchFamily="49" charset="-122"/>
                <a:cs typeface="Times New Roman" panose="02020603050405020304" pitchFamily="18" charset="0"/>
              </a:rPr>
              <a:t>(not catchy)</a:t>
            </a:r>
            <a:r>
              <a:rPr lang="zh-CN" altLang="en-US" dirty="0">
                <a:latin typeface="楷体" panose="02010609060101010101" pitchFamily="49" charset="-122"/>
                <a:ea typeface="楷体" panose="02010609060101010101" pitchFamily="49" charset="-122"/>
                <a:cs typeface="Times New Roman" panose="02020603050405020304" pitchFamily="18" charset="0"/>
              </a:rPr>
              <a:t>。</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spcAft>
                <a:spcPts val="1200"/>
              </a:spcAft>
            </a:pPr>
            <a:r>
              <a:rPr lang="zh-CN" altLang="en-US" dirty="0">
                <a:latin typeface="楷体" panose="02010609060101010101" pitchFamily="49" charset="-122"/>
                <a:ea typeface="楷体" panose="02010609060101010101" pitchFamily="49" charset="-122"/>
              </a:rPr>
              <a:t>摘要：重点不突出，文字不简洁，结构缺乏逻辑性，没有“卖点”。</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spcAft>
                <a:spcPts val="1200"/>
              </a:spcAft>
            </a:pPr>
            <a:r>
              <a:rPr lang="zh-CN" altLang="en-US" dirty="0">
                <a:latin typeface="楷体" panose="02010609060101010101" pitchFamily="49" charset="-122"/>
                <a:ea typeface="楷体" panose="02010609060101010101" pitchFamily="49" charset="-122"/>
              </a:rPr>
              <a:t>引言：没有说清楚工作的重要性，必要性，</a:t>
            </a:r>
            <a:r>
              <a:rPr lang="zh-CN" altLang="en-US" u="sng" dirty="0">
                <a:latin typeface="楷体" panose="02010609060101010101" pitchFamily="49" charset="-122"/>
                <a:ea typeface="楷体" panose="02010609060101010101" pitchFamily="49" charset="-122"/>
              </a:rPr>
              <a:t>和创新点</a:t>
            </a:r>
            <a:r>
              <a:rPr lang="zh-CN" altLang="en-US"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a:lnSpc>
                <a:spcPct val="120000"/>
              </a:lnSpc>
              <a:spcAft>
                <a:spcPts val="1200"/>
              </a:spcAft>
            </a:pPr>
            <a:r>
              <a:rPr lang="zh-CN" altLang="en-US" dirty="0">
                <a:latin typeface="楷体" panose="02010609060101010101" pitchFamily="49" charset="-122"/>
                <a:ea typeface="楷体" panose="02010609060101010101" pitchFamily="49" charset="-122"/>
              </a:rPr>
              <a:t>设计或实验：图表制作没有用心，图标太简单，没有引导看图。</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spcAft>
                <a:spcPts val="1200"/>
              </a:spcAft>
            </a:pPr>
            <a:r>
              <a:rPr lang="zh-CN" altLang="en-US" dirty="0">
                <a:latin typeface="楷体" panose="02010609060101010101" pitchFamily="49" charset="-122"/>
                <a:ea typeface="楷体" panose="02010609060101010101" pitchFamily="49" charset="-122"/>
              </a:rPr>
              <a:t>测试结果</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：同上 </a:t>
            </a:r>
            <a:r>
              <a:rPr lang="en-US" altLang="zh-CN"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dirty="0">
                <a:latin typeface="Times New Roman" panose="02020603050405020304" pitchFamily="18" charset="0"/>
                <a:ea typeface="楷体" panose="02010609060101010101" pitchFamily="49" charset="-122"/>
                <a:cs typeface="Times New Roman" panose="02020603050405020304" pitchFamily="18" charset="0"/>
              </a:rPr>
              <a:t> 堆砌结果，没有消化整理，</a:t>
            </a:r>
            <a:r>
              <a:rPr lang="zh-CN" altLang="en-US" dirty="0">
                <a:latin typeface="楷体" panose="02010609060101010101" pitchFamily="49" charset="-122"/>
                <a:ea typeface="楷体" panose="02010609060101010101" pitchFamily="49" charset="-122"/>
              </a:rPr>
              <a:t>把文章写成了实验报告。</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78700E8A-A2E1-4045-979F-9F7563F29E33}"/>
              </a:ext>
            </a:extLst>
          </p:cNvPr>
          <p:cNvSpPr>
            <a:spLocks noGrp="1"/>
          </p:cNvSpPr>
          <p:nvPr>
            <p:ph type="sldNum" sz="quarter" idx="12"/>
          </p:nvPr>
        </p:nvSpPr>
        <p:spPr/>
        <p:txBody>
          <a:bodyPr/>
          <a:lstStyle/>
          <a:p>
            <a:fld id="{C7F21B32-FBEA-4710-B630-753702AF3839}" type="slidenum">
              <a:rPr lang="en-US" smtClean="0"/>
              <a:t>3</a:t>
            </a:fld>
            <a:endParaRPr lang="en-US"/>
          </a:p>
        </p:txBody>
      </p:sp>
    </p:spTree>
    <p:extLst>
      <p:ext uri="{BB962C8B-B14F-4D97-AF65-F5344CB8AC3E}">
        <p14:creationId xmlns:p14="http://schemas.microsoft.com/office/powerpoint/2010/main" val="1869959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5784A4-6E94-4124-82CF-4CFD2D1EC3E8}"/>
              </a:ext>
            </a:extLst>
          </p:cNvPr>
          <p:cNvSpPr>
            <a:spLocks noGrp="1"/>
          </p:cNvSpPr>
          <p:nvPr>
            <p:ph type="title"/>
          </p:nvPr>
        </p:nvSpPr>
        <p:spPr>
          <a:xfrm>
            <a:off x="838200" y="365125"/>
            <a:ext cx="10515600" cy="1172127"/>
          </a:xfrm>
        </p:spPr>
        <p:txBody>
          <a:bodyPr>
            <a:normAutofit/>
          </a:bodyPr>
          <a:lstStyle/>
          <a:p>
            <a:r>
              <a:rPr lang="zh-CN" altLang="en-US" sz="5400" b="1" dirty="0">
                <a:latin typeface="楷体" panose="02010609060101010101" pitchFamily="49" charset="-122"/>
                <a:ea typeface="楷体" panose="02010609060101010101" pitchFamily="49" charset="-122"/>
              </a:rPr>
              <a:t>来稿中常见的不足</a:t>
            </a:r>
            <a:endParaRPr lang="en-US" sz="5400"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785515A3-7B25-401C-9676-1F748C9C1E1D}"/>
              </a:ext>
            </a:extLst>
          </p:cNvPr>
          <p:cNvSpPr>
            <a:spLocks noGrp="1"/>
          </p:cNvSpPr>
          <p:nvPr>
            <p:ph idx="1"/>
          </p:nvPr>
        </p:nvSpPr>
        <p:spPr>
          <a:xfrm>
            <a:off x="838200" y="1537252"/>
            <a:ext cx="10515600" cy="4837044"/>
          </a:xfrm>
        </p:spPr>
        <p:txBody>
          <a:bodyPr>
            <a:normAutofit fontScale="25000" lnSpcReduction="20000"/>
          </a:bodyPr>
          <a:lstStyle/>
          <a:p>
            <a:pPr>
              <a:lnSpc>
                <a:spcPct val="120000"/>
              </a:lnSpc>
              <a:spcAft>
                <a:spcPts val="1200"/>
              </a:spcAft>
            </a:pPr>
            <a:r>
              <a:rPr lang="zh-CN" altLang="en-US" sz="11200" dirty="0">
                <a:latin typeface="楷体" panose="02010609060101010101" pitchFamily="49" charset="-122"/>
                <a:ea typeface="楷体" panose="02010609060101010101" pitchFamily="49" charset="-122"/>
              </a:rPr>
              <a:t>结论：写得和摘要没区别。摘要是要“引人入胜”，结论需要有“带货”精神，递给读者</a:t>
            </a:r>
            <a:r>
              <a:rPr lang="en-US" altLang="zh-CN" sz="11200" dirty="0">
                <a:latin typeface="楷体" panose="02010609060101010101" pitchFamily="49" charset="-122"/>
                <a:ea typeface="楷体" panose="02010609060101010101" pitchFamily="49" charset="-122"/>
              </a:rPr>
              <a:t>what you want them to take away from this paper.</a:t>
            </a:r>
          </a:p>
          <a:p>
            <a:pPr>
              <a:lnSpc>
                <a:spcPct val="120000"/>
              </a:lnSpc>
              <a:spcAft>
                <a:spcPts val="1200"/>
              </a:spcAft>
            </a:pPr>
            <a:r>
              <a:rPr lang="zh-CN" altLang="en-US" sz="11200" dirty="0">
                <a:latin typeface="Times New Roman" panose="02020603050405020304" pitchFamily="18" charset="0"/>
                <a:ea typeface="楷体" panose="02010609060101010101" pitchFamily="49" charset="-122"/>
                <a:cs typeface="Times New Roman" panose="02020603050405020304" pitchFamily="18" charset="0"/>
              </a:rPr>
              <a:t>参考文献：每一个陈述句都必须考虑出处：只要不是“太阳从东边升起”这样的常识，和自己的工作，就必须表明出处：提供参考文献。比如：</a:t>
            </a:r>
            <a:endParaRPr lang="en-US" altLang="zh-CN" sz="11200" dirty="0">
              <a:latin typeface="Times New Roman" panose="02020603050405020304" pitchFamily="18" charset="0"/>
              <a:ea typeface="楷体" panose="02010609060101010101" pitchFamily="49" charset="-122"/>
              <a:cs typeface="Times New Roman" panose="02020603050405020304" pitchFamily="18" charset="0"/>
            </a:endParaRPr>
          </a:p>
          <a:p>
            <a:pPr marL="266700" indent="0">
              <a:lnSpc>
                <a:spcPct val="120000"/>
              </a:lnSpc>
              <a:spcAft>
                <a:spcPts val="1200"/>
              </a:spcAft>
              <a:buNone/>
            </a:pPr>
            <a:r>
              <a:rPr lang="en-US" altLang="zh-CN" sz="9600" dirty="0">
                <a:latin typeface="Times New Roman" panose="02020603050405020304" pitchFamily="18" charset="0"/>
                <a:ea typeface="楷体" panose="02010609060101010101" pitchFamily="49" charset="-122"/>
                <a:cs typeface="Times New Roman" panose="02020603050405020304" pitchFamily="18" charset="0"/>
              </a:rPr>
              <a:t>The Circular Electron-Position Collider (CEPC) is a Higgs factory proposed by scientists in the Chinese high energy physics community [\CEPC CDR, TDR].  If approved, it will be the largest electron-position collider in China, following the Beijing Electron-Position Collider (BEPC) which was constructed in 1980s [\BEPC TDR].</a:t>
            </a:r>
          </a:p>
          <a:p>
            <a:pPr lvl="1">
              <a:spcAft>
                <a:spcPts val="1200"/>
              </a:spcAft>
            </a:pPr>
            <a:endParaRPr lang="en-US" sz="32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8F3035C8-7D05-44D3-8800-E2C4F022F746}"/>
              </a:ext>
            </a:extLst>
          </p:cNvPr>
          <p:cNvSpPr>
            <a:spLocks noGrp="1"/>
          </p:cNvSpPr>
          <p:nvPr>
            <p:ph type="sldNum" sz="quarter" idx="12"/>
          </p:nvPr>
        </p:nvSpPr>
        <p:spPr/>
        <p:txBody>
          <a:bodyPr/>
          <a:lstStyle/>
          <a:p>
            <a:fld id="{C7F21B32-FBEA-4710-B630-753702AF3839}" type="slidenum">
              <a:rPr lang="en-US" smtClean="0"/>
              <a:t>4</a:t>
            </a:fld>
            <a:endParaRPr lang="en-US"/>
          </a:p>
        </p:txBody>
      </p:sp>
    </p:spTree>
    <p:extLst>
      <p:ext uri="{BB962C8B-B14F-4D97-AF65-F5344CB8AC3E}">
        <p14:creationId xmlns:p14="http://schemas.microsoft.com/office/powerpoint/2010/main" val="1709241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5784A4-6E94-4124-82CF-4CFD2D1EC3E8}"/>
              </a:ext>
            </a:extLst>
          </p:cNvPr>
          <p:cNvSpPr>
            <a:spLocks noGrp="1"/>
          </p:cNvSpPr>
          <p:nvPr>
            <p:ph type="title"/>
          </p:nvPr>
        </p:nvSpPr>
        <p:spPr>
          <a:xfrm>
            <a:off x="838200" y="365125"/>
            <a:ext cx="10515600" cy="1172127"/>
          </a:xfrm>
        </p:spPr>
        <p:txBody>
          <a:bodyPr>
            <a:normAutofit/>
          </a:bodyPr>
          <a:lstStyle/>
          <a:p>
            <a:r>
              <a:rPr lang="zh-CN" altLang="en-US" sz="5400" b="1" dirty="0">
                <a:latin typeface="楷体" panose="02010609060101010101" pitchFamily="49" charset="-122"/>
                <a:ea typeface="楷体" panose="02010609060101010101" pitchFamily="49" charset="-122"/>
              </a:rPr>
              <a:t>来稿中常见的不足</a:t>
            </a:r>
            <a:endParaRPr lang="en-US" sz="5400"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785515A3-7B25-401C-9676-1F748C9C1E1D}"/>
              </a:ext>
            </a:extLst>
          </p:cNvPr>
          <p:cNvSpPr>
            <a:spLocks noGrp="1"/>
          </p:cNvSpPr>
          <p:nvPr>
            <p:ph idx="1"/>
          </p:nvPr>
        </p:nvSpPr>
        <p:spPr>
          <a:xfrm>
            <a:off x="838200" y="1537252"/>
            <a:ext cx="10515600" cy="4837044"/>
          </a:xfrm>
        </p:spPr>
        <p:txBody>
          <a:bodyPr>
            <a:normAutofit fontScale="77500" lnSpcReduction="20000"/>
          </a:bodyPr>
          <a:lstStyle/>
          <a:p>
            <a:pPr>
              <a:lnSpc>
                <a:spcPct val="120000"/>
              </a:lnSpc>
              <a:spcAft>
                <a:spcPts val="1200"/>
              </a:spcAft>
            </a:pPr>
            <a:r>
              <a:rPr lang="zh-CN" altLang="en-US" sz="3600" dirty="0">
                <a:latin typeface="Times New Roman" panose="02020603050405020304" pitchFamily="18" charset="0"/>
                <a:ea typeface="楷体" panose="02010609060101010101" pitchFamily="49" charset="-122"/>
                <a:cs typeface="Times New Roman" panose="02020603050405020304" pitchFamily="18" charset="0"/>
              </a:rPr>
              <a:t>语言方面：</a:t>
            </a:r>
            <a:endParaRPr lang="en-US" altLang="zh-CN" sz="3600" dirty="0">
              <a:latin typeface="Times New Roman" panose="02020603050405020304" pitchFamily="18" charset="0"/>
              <a:ea typeface="楷体" panose="02010609060101010101" pitchFamily="49" charset="-122"/>
              <a:cs typeface="Times New Roman" panose="02020603050405020304" pitchFamily="18" charset="0"/>
            </a:endParaRPr>
          </a:p>
          <a:p>
            <a:pPr lvl="1">
              <a:lnSpc>
                <a:spcPct val="120000"/>
              </a:lnSpc>
              <a:spcAft>
                <a:spcPts val="1200"/>
              </a:spcAft>
              <a:buSzPct val="60000"/>
              <a:buFont typeface="Courier New" panose="02070309020205020404" pitchFamily="49" charset="0"/>
              <a:buChar char="o"/>
            </a:pPr>
            <a:r>
              <a:rPr lang="zh-CN" altLang="en-US" sz="3200" dirty="0">
                <a:latin typeface="Times New Roman" panose="02020603050405020304" pitchFamily="18" charset="0"/>
                <a:ea typeface="楷体" panose="02010609060101010101" pitchFamily="49" charset="-122"/>
                <a:cs typeface="Times New Roman" panose="02020603050405020304" pitchFamily="18" charset="0"/>
              </a:rPr>
              <a:t>冠词的使用：</a:t>
            </a:r>
            <a:r>
              <a:rPr lang="en-US" altLang="zh-CN" sz="3200" dirty="0">
                <a:latin typeface="Times New Roman" panose="02020603050405020304" pitchFamily="18" charset="0"/>
                <a:ea typeface="楷体" panose="02010609060101010101" pitchFamily="49" charset="-122"/>
                <a:cs typeface="Times New Roman" panose="02020603050405020304" pitchFamily="18" charset="0"/>
              </a:rPr>
              <a:t>a (an), the</a:t>
            </a:r>
            <a:r>
              <a:rPr lang="zh-CN" altLang="en-US" sz="3200" dirty="0">
                <a:latin typeface="Times New Roman" panose="02020603050405020304" pitchFamily="18" charset="0"/>
                <a:ea typeface="楷体" panose="02010609060101010101" pitchFamily="49" charset="-122"/>
                <a:cs typeface="Times New Roman" panose="02020603050405020304" pitchFamily="18" charset="0"/>
              </a:rPr>
              <a:t>和什么时候不用冠词</a:t>
            </a: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marL="914400" lvl="2" indent="0">
              <a:lnSpc>
                <a:spcPct val="120000"/>
              </a:lnSpc>
              <a:spcAft>
                <a:spcPts val="1200"/>
              </a:spcAft>
              <a:buSzPct val="60000"/>
              <a:buNone/>
            </a:pPr>
            <a:r>
              <a:rPr lang="zh-CN" altLang="en-US" sz="2800" dirty="0">
                <a:latin typeface="Times New Roman" panose="02020603050405020304" pitchFamily="18" charset="0"/>
                <a:ea typeface="楷体" panose="02010609060101010101" pitchFamily="49" charset="-122"/>
                <a:cs typeface="Times New Roman" panose="02020603050405020304" pitchFamily="18" charset="0"/>
              </a:rPr>
              <a:t>只要是名词，就必须考虑用冠词。单数名词第一次使用时用 </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a (an</a:t>
            </a:r>
            <a:r>
              <a:rPr lang="zh-CN" altLang="en-US" sz="2800" dirty="0">
                <a:latin typeface="Times New Roman" panose="02020603050405020304" pitchFamily="18" charset="0"/>
                <a:ea typeface="楷体" panose="02010609060101010101" pitchFamily="49" charset="-122"/>
                <a:cs typeface="Times New Roman" panose="02020603050405020304" pitchFamily="18" charset="0"/>
              </a:rPr>
              <a:t>，元音发音开头，不是元音字母开头</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sz="2800" dirty="0">
                <a:latin typeface="Times New Roman" panose="02020603050405020304" pitchFamily="18" charset="0"/>
                <a:ea typeface="楷体" panose="02010609060101010101" pitchFamily="49" charset="-122"/>
                <a:cs typeface="Times New Roman" panose="02020603050405020304" pitchFamily="18" charset="0"/>
              </a:rPr>
              <a:t>，特指时用 </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the</a:t>
            </a:r>
            <a:r>
              <a:rPr lang="zh-CN" altLang="en-US" sz="2800" dirty="0">
                <a:latin typeface="Times New Roman" panose="02020603050405020304" pitchFamily="18" charset="0"/>
                <a:ea typeface="楷体" panose="02010609060101010101" pitchFamily="49" charset="-122"/>
                <a:cs typeface="Times New Roman" panose="02020603050405020304" pitchFamily="18" charset="0"/>
              </a:rPr>
              <a:t>。复数名词第一次出现时可用数词，或不用任何限制词。专用名词（名字）前不用冠词。普通名词构成专用名词时前面用</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 the</a:t>
            </a:r>
            <a:r>
              <a:rPr lang="zh-CN" altLang="en-US" sz="2800" dirty="0">
                <a:latin typeface="Times New Roman" panose="02020603050405020304" pitchFamily="18" charset="0"/>
                <a:ea typeface="楷体" panose="02010609060101010101" pitchFamily="49" charset="-122"/>
                <a:cs typeface="Times New Roman" panose="02020603050405020304" pitchFamily="18" charset="0"/>
              </a:rPr>
              <a:t>，但是缩写被当作一个名字时前面不用冠词。比如：</a:t>
            </a:r>
            <a:endParaRPr lang="en-US" altLang="zh-CN" sz="2800" dirty="0">
              <a:latin typeface="Times New Roman" panose="02020603050405020304" pitchFamily="18" charset="0"/>
              <a:ea typeface="楷体" panose="02010609060101010101" pitchFamily="49" charset="-122"/>
              <a:cs typeface="Times New Roman" panose="02020603050405020304" pitchFamily="18" charset="0"/>
            </a:endParaRPr>
          </a:p>
          <a:p>
            <a:pPr marL="914400" lvl="2" indent="0">
              <a:lnSpc>
                <a:spcPct val="120000"/>
              </a:lnSpc>
              <a:spcAft>
                <a:spcPts val="1200"/>
              </a:spcAft>
              <a:buSzPct val="60000"/>
              <a:buNone/>
            </a:pPr>
            <a:r>
              <a:rPr lang="en-US" altLang="zh-CN" sz="28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 European Organization for Nuclear Research (</a:t>
            </a:r>
            <a:r>
              <a:rPr lang="fr-FR" altLang="zh-CN" sz="2800" dirty="0">
                <a:latin typeface="Times New Roman" panose="02020603050405020304" pitchFamily="18" charset="0"/>
                <a:ea typeface="楷体" panose="02010609060101010101" pitchFamily="49" charset="-122"/>
                <a:cs typeface="Times New Roman" panose="02020603050405020304" pitchFamily="18" charset="0"/>
              </a:rPr>
              <a:t>Conseil Européen pour la Recherche Nucléaire</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sz="2800"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or CERN) is located in Switzerland. </a:t>
            </a:r>
            <a:r>
              <a:rPr lang="en-US" altLang="zh-CN" sz="28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CERN</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 hosts </a:t>
            </a:r>
            <a:r>
              <a:rPr lang="en-US" altLang="zh-CN" sz="28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 Large Hardon Collider (LHC). </a:t>
            </a:r>
            <a:r>
              <a:rPr lang="en-US" altLang="zh-CN" sz="28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LHC</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 is a proton-proton collider with a center-of-mass energy of 14 </a:t>
            </a:r>
            <a:r>
              <a:rPr lang="en-US" altLang="zh-CN" sz="2800" dirty="0" err="1">
                <a:latin typeface="Times New Roman" panose="02020603050405020304" pitchFamily="18" charset="0"/>
                <a:ea typeface="楷体" panose="02010609060101010101" pitchFamily="49" charset="-122"/>
                <a:cs typeface="Times New Roman" panose="02020603050405020304" pitchFamily="18" charset="0"/>
              </a:rPr>
              <a:t>TeV</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 LHC experiments are ATLAS, CMS, </a:t>
            </a:r>
            <a:r>
              <a:rPr lang="en-US" altLang="zh-CN" sz="2800" dirty="0" err="1">
                <a:latin typeface="Times New Roman" panose="02020603050405020304" pitchFamily="18" charset="0"/>
                <a:ea typeface="楷体" panose="02010609060101010101" pitchFamily="49" charset="-122"/>
                <a:cs typeface="Times New Roman" panose="02020603050405020304" pitchFamily="18" charset="0"/>
              </a:rPr>
              <a:t>LHCb</a:t>
            </a:r>
            <a:r>
              <a:rPr lang="en-US" altLang="zh-CN" sz="2800" dirty="0">
                <a:latin typeface="Times New Roman" panose="02020603050405020304" pitchFamily="18" charset="0"/>
                <a:ea typeface="楷体" panose="02010609060101010101" pitchFamily="49" charset="-122"/>
                <a:cs typeface="Times New Roman" panose="02020603050405020304" pitchFamily="18" charset="0"/>
              </a:rPr>
              <a:t> and Alice. </a:t>
            </a:r>
          </a:p>
          <a:p>
            <a:pPr lvl="1">
              <a:spcAft>
                <a:spcPts val="1200"/>
              </a:spcAft>
            </a:pP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lvl="1">
              <a:spcAft>
                <a:spcPts val="1200"/>
              </a:spcAft>
            </a:pPr>
            <a:endParaRPr lang="en-US" sz="32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5AA7BB3F-2EE6-4CF1-94F3-86AC8C1F0761}"/>
              </a:ext>
            </a:extLst>
          </p:cNvPr>
          <p:cNvSpPr>
            <a:spLocks noGrp="1"/>
          </p:cNvSpPr>
          <p:nvPr>
            <p:ph type="sldNum" sz="quarter" idx="12"/>
          </p:nvPr>
        </p:nvSpPr>
        <p:spPr/>
        <p:txBody>
          <a:bodyPr/>
          <a:lstStyle/>
          <a:p>
            <a:fld id="{C7F21B32-FBEA-4710-B630-753702AF3839}" type="slidenum">
              <a:rPr lang="en-US" smtClean="0"/>
              <a:t>5</a:t>
            </a:fld>
            <a:endParaRPr lang="en-US"/>
          </a:p>
        </p:txBody>
      </p:sp>
    </p:spTree>
    <p:extLst>
      <p:ext uri="{BB962C8B-B14F-4D97-AF65-F5344CB8AC3E}">
        <p14:creationId xmlns:p14="http://schemas.microsoft.com/office/powerpoint/2010/main" val="1944294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5784A4-6E94-4124-82CF-4CFD2D1EC3E8}"/>
              </a:ext>
            </a:extLst>
          </p:cNvPr>
          <p:cNvSpPr>
            <a:spLocks noGrp="1"/>
          </p:cNvSpPr>
          <p:nvPr>
            <p:ph type="title"/>
          </p:nvPr>
        </p:nvSpPr>
        <p:spPr>
          <a:xfrm>
            <a:off x="838200" y="365125"/>
            <a:ext cx="10515600" cy="1172127"/>
          </a:xfrm>
        </p:spPr>
        <p:txBody>
          <a:bodyPr>
            <a:normAutofit/>
          </a:bodyPr>
          <a:lstStyle/>
          <a:p>
            <a:r>
              <a:rPr lang="zh-CN" altLang="en-US" sz="5400" b="1" dirty="0">
                <a:latin typeface="楷体" panose="02010609060101010101" pitchFamily="49" charset="-122"/>
                <a:ea typeface="楷体" panose="02010609060101010101" pitchFamily="49" charset="-122"/>
              </a:rPr>
              <a:t>来稿中常见的不足</a:t>
            </a:r>
            <a:endParaRPr lang="en-US" sz="5400"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785515A3-7B25-401C-9676-1F748C9C1E1D}"/>
              </a:ext>
            </a:extLst>
          </p:cNvPr>
          <p:cNvSpPr>
            <a:spLocks noGrp="1"/>
          </p:cNvSpPr>
          <p:nvPr>
            <p:ph idx="1"/>
          </p:nvPr>
        </p:nvSpPr>
        <p:spPr>
          <a:xfrm>
            <a:off x="838200" y="1537252"/>
            <a:ext cx="10515600" cy="5122340"/>
          </a:xfrm>
        </p:spPr>
        <p:txBody>
          <a:bodyPr>
            <a:normAutofit fontScale="70000" lnSpcReduction="20000"/>
          </a:bodyPr>
          <a:lstStyle/>
          <a:p>
            <a:pPr lvl="1">
              <a:lnSpc>
                <a:spcPct val="120000"/>
              </a:lnSpc>
              <a:spcAft>
                <a:spcPts val="1200"/>
              </a:spcAft>
              <a:buSzPct val="60000"/>
              <a:buFont typeface="Courier New" panose="02070309020205020404" pitchFamily="49" charset="0"/>
              <a:buChar char="o"/>
            </a:pPr>
            <a:r>
              <a:rPr lang="zh-CN" altLang="en-US" sz="3400" dirty="0">
                <a:latin typeface="Times New Roman" panose="02020603050405020304" pitchFamily="18" charset="0"/>
                <a:ea typeface="楷体" panose="02010609060101010101" pitchFamily="49" charset="-122"/>
                <a:cs typeface="Times New Roman" panose="02020603050405020304" pitchFamily="18" charset="0"/>
              </a:rPr>
              <a:t>用词：选小学</a:t>
            </a:r>
            <a:r>
              <a:rPr lang="en-US" altLang="zh-CN" sz="3400" dirty="0">
                <a:latin typeface="Times New Roman" panose="02020603050405020304" pitchFamily="18" charset="0"/>
                <a:ea typeface="楷体" panose="02010609060101010101" pitchFamily="49" charset="-122"/>
                <a:cs typeface="Times New Roman" panose="02020603050405020304" pitchFamily="18" charset="0"/>
              </a:rPr>
              <a:t>6</a:t>
            </a:r>
            <a:r>
              <a:rPr lang="zh-CN" altLang="en-US" sz="3400" dirty="0">
                <a:latin typeface="Times New Roman" panose="02020603050405020304" pitchFamily="18" charset="0"/>
                <a:ea typeface="楷体" panose="02010609060101010101" pitchFamily="49" charset="-122"/>
                <a:cs typeface="Times New Roman" panose="02020603050405020304" pitchFamily="18" charset="0"/>
              </a:rPr>
              <a:t>年级</a:t>
            </a:r>
            <a:r>
              <a:rPr lang="zh-CN" altLang="en-US" sz="3400" u="sng" dirty="0">
                <a:latin typeface="Times New Roman" panose="02020603050405020304" pitchFamily="18" charset="0"/>
                <a:ea typeface="楷体" panose="02010609060101010101" pitchFamily="49" charset="-122"/>
                <a:cs typeface="Times New Roman" panose="02020603050405020304" pitchFamily="18" charset="0"/>
              </a:rPr>
              <a:t>以下</a:t>
            </a:r>
            <a:r>
              <a:rPr lang="zh-CN" altLang="en-US" sz="3400" dirty="0">
                <a:latin typeface="Times New Roman" panose="02020603050405020304" pitchFamily="18" charset="0"/>
                <a:ea typeface="楷体" panose="02010609060101010101" pitchFamily="49" charset="-122"/>
                <a:cs typeface="Times New Roman" panose="02020603050405020304" pitchFamily="18" charset="0"/>
              </a:rPr>
              <a:t>的词，避免同一个词汇频繁重复使用。用词要准确，而不是生僻，更不要炫耀。比如：</a:t>
            </a:r>
            <a:endParaRPr lang="en-US" altLang="zh-CN" sz="3400" dirty="0">
              <a:latin typeface="Times New Roman" panose="02020603050405020304" pitchFamily="18" charset="0"/>
              <a:ea typeface="楷体" panose="02010609060101010101" pitchFamily="49" charset="-122"/>
              <a:cs typeface="Times New Roman" panose="02020603050405020304" pitchFamily="18" charset="0"/>
            </a:endParaRPr>
          </a:p>
          <a:p>
            <a:pPr marL="715963" lvl="1" indent="0">
              <a:lnSpc>
                <a:spcPct val="120000"/>
              </a:lnSpc>
              <a:spcAft>
                <a:spcPts val="1200"/>
              </a:spcAft>
              <a:buSzPct val="60000"/>
              <a:buNone/>
            </a:pPr>
            <a:r>
              <a:rPr lang="en-US" altLang="zh-CN" sz="3400" dirty="0">
                <a:latin typeface="Times New Roman" panose="02020603050405020304" pitchFamily="18" charset="0"/>
                <a:ea typeface="楷体" panose="02010609060101010101" pitchFamily="49" charset="-122"/>
                <a:cs typeface="Times New Roman" panose="02020603050405020304" pitchFamily="18" charset="0"/>
              </a:rPr>
              <a:t>We utilize (employ, make use of) this tool to do ...   We use this tool to do ... </a:t>
            </a:r>
          </a:p>
          <a:p>
            <a:pPr marL="715963" lvl="1" indent="0">
              <a:lnSpc>
                <a:spcPct val="120000"/>
              </a:lnSpc>
              <a:spcAft>
                <a:spcPts val="1200"/>
              </a:spcAft>
              <a:buSzPct val="60000"/>
              <a:buNone/>
            </a:pPr>
            <a:r>
              <a:rPr lang="en-US" altLang="zh-CN" sz="3400" dirty="0">
                <a:latin typeface="Times New Roman" panose="02020603050405020304" pitchFamily="18" charset="0"/>
                <a:ea typeface="楷体" panose="02010609060101010101" pitchFamily="49" charset="-122"/>
                <a:cs typeface="Times New Roman" panose="02020603050405020304" pitchFamily="18" charset="0"/>
              </a:rPr>
              <a:t>A laptop </a:t>
            </a:r>
            <a:r>
              <a:rPr lang="en-US" altLang="zh-CN" sz="340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computer</a:t>
            </a:r>
            <a:r>
              <a:rPr lang="en-US" altLang="zh-CN" sz="3400" dirty="0">
                <a:latin typeface="Times New Roman" panose="02020603050405020304" pitchFamily="18" charset="0"/>
                <a:ea typeface="楷体" panose="02010609060101010101" pitchFamily="49" charset="-122"/>
                <a:cs typeface="Times New Roman" panose="02020603050405020304" pitchFamily="18" charset="0"/>
              </a:rPr>
              <a:t> is a type of </a:t>
            </a:r>
            <a:r>
              <a:rPr lang="en-US" altLang="zh-CN" sz="340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computer</a:t>
            </a:r>
            <a:r>
              <a:rPr lang="en-US" altLang="zh-CN" sz="3400" dirty="0">
                <a:latin typeface="Times New Roman" panose="02020603050405020304" pitchFamily="18" charset="0"/>
                <a:ea typeface="楷体" panose="02010609060101010101" pitchFamily="49" charset="-122"/>
                <a:cs typeface="Times New Roman" panose="02020603050405020304" pitchFamily="18" charset="0"/>
              </a:rPr>
              <a:t>. This laptop </a:t>
            </a:r>
            <a:r>
              <a:rPr lang="en-US" altLang="zh-CN" sz="340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computer</a:t>
            </a:r>
            <a:r>
              <a:rPr lang="en-US" altLang="zh-CN" sz="3400"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dirty="0">
                <a:solidFill>
                  <a:schemeClr val="accent4">
                    <a:lumMod val="50000"/>
                  </a:schemeClr>
                </a:solidFill>
                <a:latin typeface="Times New Roman" panose="02020603050405020304" pitchFamily="18" charset="0"/>
                <a:ea typeface="楷体" panose="02010609060101010101" pitchFamily="49" charset="-122"/>
                <a:cs typeface="Times New Roman" panose="02020603050405020304" pitchFamily="18" charset="0"/>
              </a:rPr>
              <a:t>consists of (is composed of, comprises)</a:t>
            </a:r>
            <a:r>
              <a:rPr lang="en-US" altLang="zh-CN" sz="3400" dirty="0">
                <a:latin typeface="Times New Roman" panose="02020603050405020304" pitchFamily="18" charset="0"/>
                <a:ea typeface="楷体" panose="02010609060101010101" pitchFamily="49" charset="-122"/>
                <a:cs typeface="Times New Roman" panose="02020603050405020304" pitchFamily="18" charset="0"/>
              </a:rPr>
              <a:t> a keyboard, a mouse-pad, and an overhead-camera.  </a:t>
            </a:r>
          </a:p>
          <a:p>
            <a:pPr marL="715963" lvl="1" indent="0">
              <a:lnSpc>
                <a:spcPct val="120000"/>
              </a:lnSpc>
              <a:spcAft>
                <a:spcPts val="1200"/>
              </a:spcAft>
              <a:buSzPct val="60000"/>
              <a:buNone/>
            </a:pPr>
            <a:r>
              <a:rPr lang="en-US" altLang="zh-CN" sz="3400" dirty="0">
                <a:latin typeface="Times New Roman" panose="02020603050405020304" pitchFamily="18" charset="0"/>
                <a:ea typeface="楷体" panose="02010609060101010101" pitchFamily="49" charset="-122"/>
                <a:cs typeface="Times New Roman" panose="02020603050405020304" pitchFamily="18" charset="0"/>
              </a:rPr>
              <a:t>A laptop is a type of computer. It has a keyboard, a mouse-pad, and an overhead-camera.  </a:t>
            </a:r>
          </a:p>
          <a:p>
            <a:pPr lvl="1">
              <a:lnSpc>
                <a:spcPct val="120000"/>
              </a:lnSpc>
              <a:spcAft>
                <a:spcPts val="1200"/>
              </a:spcAft>
              <a:buSzPct val="60000"/>
              <a:buFont typeface="Courier New" panose="02070309020205020404" pitchFamily="49" charset="0"/>
              <a:buChar char="o"/>
            </a:pPr>
            <a:r>
              <a:rPr lang="zh-CN" altLang="en-US" sz="3400" dirty="0">
                <a:latin typeface="Times New Roman" panose="02020603050405020304" pitchFamily="18" charset="0"/>
                <a:ea typeface="楷体" panose="02010609060101010101" pitchFamily="49" charset="-122"/>
                <a:cs typeface="Times New Roman" panose="02020603050405020304" pitchFamily="18" charset="0"/>
              </a:rPr>
              <a:t>文字的严谨性：全称与缩写，大、小写。任何名称或概念第一次使用时必须用全称。如果文章中多次使用，可以在全称后括弧缩写，然后后面用缩写。</a:t>
            </a:r>
            <a:endParaRPr lang="en-US" altLang="zh-CN" sz="3400" dirty="0">
              <a:latin typeface="Times New Roman" panose="02020603050405020304" pitchFamily="18" charset="0"/>
              <a:ea typeface="楷体" panose="02010609060101010101" pitchFamily="49" charset="-122"/>
              <a:cs typeface="Times New Roman" panose="02020603050405020304" pitchFamily="18" charset="0"/>
            </a:endParaRPr>
          </a:p>
          <a:p>
            <a:pPr lvl="1">
              <a:spcAft>
                <a:spcPts val="1200"/>
              </a:spcAft>
            </a:pP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lvl="1">
              <a:spcAft>
                <a:spcPts val="1200"/>
              </a:spcAft>
            </a:pPr>
            <a:endParaRPr lang="en-US" sz="32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5AA7BB3F-2EE6-4CF1-94F3-86AC8C1F0761}"/>
              </a:ext>
            </a:extLst>
          </p:cNvPr>
          <p:cNvSpPr>
            <a:spLocks noGrp="1"/>
          </p:cNvSpPr>
          <p:nvPr>
            <p:ph type="sldNum" sz="quarter" idx="12"/>
          </p:nvPr>
        </p:nvSpPr>
        <p:spPr/>
        <p:txBody>
          <a:bodyPr/>
          <a:lstStyle/>
          <a:p>
            <a:fld id="{C7F21B32-FBEA-4710-B630-753702AF3839}" type="slidenum">
              <a:rPr lang="en-US" smtClean="0"/>
              <a:t>6</a:t>
            </a:fld>
            <a:endParaRPr lang="en-US"/>
          </a:p>
        </p:txBody>
      </p:sp>
    </p:spTree>
    <p:extLst>
      <p:ext uri="{BB962C8B-B14F-4D97-AF65-F5344CB8AC3E}">
        <p14:creationId xmlns:p14="http://schemas.microsoft.com/office/powerpoint/2010/main" val="3362682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5784A4-6E94-4124-82CF-4CFD2D1EC3E8}"/>
              </a:ext>
            </a:extLst>
          </p:cNvPr>
          <p:cNvSpPr>
            <a:spLocks noGrp="1"/>
          </p:cNvSpPr>
          <p:nvPr>
            <p:ph type="title"/>
          </p:nvPr>
        </p:nvSpPr>
        <p:spPr>
          <a:xfrm>
            <a:off x="838200" y="365125"/>
            <a:ext cx="10515600" cy="1172127"/>
          </a:xfrm>
        </p:spPr>
        <p:txBody>
          <a:bodyPr>
            <a:normAutofit/>
          </a:bodyPr>
          <a:lstStyle/>
          <a:p>
            <a:r>
              <a:rPr lang="zh-CN" altLang="en-US" sz="5400" b="1" dirty="0">
                <a:latin typeface="楷体" panose="02010609060101010101" pitchFamily="49" charset="-122"/>
                <a:ea typeface="楷体" panose="02010609060101010101" pitchFamily="49" charset="-122"/>
              </a:rPr>
              <a:t>来稿中常见的不足</a:t>
            </a:r>
            <a:endParaRPr lang="en-US" sz="5400"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785515A3-7B25-401C-9676-1F748C9C1E1D}"/>
              </a:ext>
            </a:extLst>
          </p:cNvPr>
          <p:cNvSpPr>
            <a:spLocks noGrp="1"/>
          </p:cNvSpPr>
          <p:nvPr>
            <p:ph idx="1"/>
          </p:nvPr>
        </p:nvSpPr>
        <p:spPr>
          <a:xfrm>
            <a:off x="838200" y="1537251"/>
            <a:ext cx="10615448" cy="5084265"/>
          </a:xfrm>
        </p:spPr>
        <p:txBody>
          <a:bodyPr>
            <a:normAutofit fontScale="85000" lnSpcReduction="10000"/>
          </a:bodyPr>
          <a:lstStyle/>
          <a:p>
            <a:pPr lvl="1">
              <a:lnSpc>
                <a:spcPct val="120000"/>
              </a:lnSpc>
              <a:spcAft>
                <a:spcPts val="1200"/>
              </a:spcAft>
              <a:buSzPct val="60000"/>
              <a:buFont typeface="Courier New" panose="02070309020205020404" pitchFamily="49" charset="0"/>
              <a:buChar char="o"/>
            </a:pPr>
            <a:r>
              <a:rPr lang="zh-CN" altLang="en-US" sz="3200" dirty="0">
                <a:latin typeface="Times New Roman" panose="02020603050405020304" pitchFamily="18" charset="0"/>
                <a:ea typeface="楷体" panose="02010609060101010101" pitchFamily="49" charset="-122"/>
                <a:cs typeface="Times New Roman" panose="02020603050405020304" pitchFamily="18" charset="0"/>
              </a:rPr>
              <a:t>时态、人称和语态的使用：描述事实用一般现在时，只有在强调时间时选用相应的时态。比如：</a:t>
            </a: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marL="715963" lvl="1" indent="0">
              <a:lnSpc>
                <a:spcPct val="120000"/>
              </a:lnSpc>
              <a:spcAft>
                <a:spcPts val="1200"/>
              </a:spcAft>
              <a:buSzPct val="60000"/>
              <a:buNone/>
            </a:pPr>
            <a:r>
              <a:rPr lang="en-US" altLang="zh-CN" sz="3200" dirty="0">
                <a:latin typeface="Times New Roman" panose="02020603050405020304" pitchFamily="18" charset="0"/>
                <a:ea typeface="楷体" panose="02010609060101010101" pitchFamily="49" charset="-122"/>
                <a:cs typeface="Times New Roman" panose="02020603050405020304" pitchFamily="18" charset="0"/>
              </a:rPr>
              <a:t>We measure the voltage to be 1.0 V. We measured the voltage yesterday but it changes with time so we do not know its value today. </a:t>
            </a:r>
          </a:p>
          <a:p>
            <a:pPr marL="715963" lvl="1" indent="0">
              <a:lnSpc>
                <a:spcPct val="120000"/>
              </a:lnSpc>
              <a:spcAft>
                <a:spcPts val="1200"/>
              </a:spcAft>
              <a:buSzPct val="60000"/>
              <a:buNone/>
            </a:pPr>
            <a:r>
              <a:rPr lang="zh-CN" altLang="en-US" sz="3200" dirty="0">
                <a:latin typeface="Times New Roman" panose="02020603050405020304" pitchFamily="18" charset="0"/>
                <a:ea typeface="楷体" panose="02010609060101010101" pitchFamily="49" charset="-122"/>
                <a:cs typeface="Times New Roman" panose="02020603050405020304" pitchFamily="18" charset="0"/>
              </a:rPr>
              <a:t>我喜欢用第一人称</a:t>
            </a:r>
            <a:r>
              <a:rPr lang="en-US" altLang="zh-CN" sz="3200" dirty="0">
                <a:latin typeface="Times New Roman" panose="02020603050405020304" pitchFamily="18" charset="0"/>
                <a:ea typeface="楷体" panose="02010609060101010101" pitchFamily="49" charset="-122"/>
                <a:cs typeface="Times New Roman" panose="02020603050405020304" pitchFamily="18" charset="0"/>
              </a:rPr>
              <a:t>(we)</a:t>
            </a:r>
            <a:r>
              <a:rPr lang="zh-CN" altLang="en-US" sz="3200" dirty="0">
                <a:latin typeface="Times New Roman" panose="02020603050405020304" pitchFamily="18" charset="0"/>
                <a:ea typeface="楷体" panose="02010609060101010101" pitchFamily="49" charset="-122"/>
                <a:cs typeface="Times New Roman" panose="02020603050405020304" pitchFamily="18" charset="0"/>
              </a:rPr>
              <a:t>和主动态来写，这样简单而且自信。第三人称加被动语态就没有这个力度。比如：</a:t>
            </a: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marL="715963" lvl="1" indent="0">
              <a:lnSpc>
                <a:spcPct val="120000"/>
              </a:lnSpc>
              <a:spcAft>
                <a:spcPts val="2400"/>
              </a:spcAft>
              <a:buSzPct val="60000"/>
              <a:buNone/>
            </a:pPr>
            <a:r>
              <a:rPr lang="en-US" altLang="zh-CN" sz="3200" dirty="0">
                <a:latin typeface="Times New Roman" panose="02020603050405020304" pitchFamily="18" charset="0"/>
                <a:ea typeface="楷体" panose="02010609060101010101" pitchFamily="49" charset="-122"/>
                <a:cs typeface="Times New Roman" panose="02020603050405020304" pitchFamily="18" charset="0"/>
              </a:rPr>
              <a:t>The voltage is measured to be 1.0 V. The voltage was measured yesterday but it changes with time so its value is not known today. </a:t>
            </a:r>
          </a:p>
          <a:p>
            <a:pPr marL="457200" lvl="1" indent="0">
              <a:spcAft>
                <a:spcPts val="1200"/>
              </a:spcAft>
              <a:buNone/>
            </a:pP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lvl="1">
              <a:spcAft>
                <a:spcPts val="1200"/>
              </a:spcAft>
            </a:pP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lvl="1">
              <a:spcAft>
                <a:spcPts val="1200"/>
              </a:spcAft>
            </a:pPr>
            <a:endParaRPr lang="en-US" sz="32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3B450B25-BA33-478A-A18C-3C0CDF7F872C}"/>
              </a:ext>
            </a:extLst>
          </p:cNvPr>
          <p:cNvSpPr>
            <a:spLocks noGrp="1"/>
          </p:cNvSpPr>
          <p:nvPr>
            <p:ph type="sldNum" sz="quarter" idx="12"/>
          </p:nvPr>
        </p:nvSpPr>
        <p:spPr/>
        <p:txBody>
          <a:bodyPr/>
          <a:lstStyle/>
          <a:p>
            <a:fld id="{C7F21B32-FBEA-4710-B630-753702AF3839}" type="slidenum">
              <a:rPr lang="en-US" smtClean="0"/>
              <a:t>7</a:t>
            </a:fld>
            <a:endParaRPr lang="en-US"/>
          </a:p>
        </p:txBody>
      </p:sp>
    </p:spTree>
    <p:extLst>
      <p:ext uri="{BB962C8B-B14F-4D97-AF65-F5344CB8AC3E}">
        <p14:creationId xmlns:p14="http://schemas.microsoft.com/office/powerpoint/2010/main" val="1086633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5784A4-6E94-4124-82CF-4CFD2D1EC3E8}"/>
              </a:ext>
            </a:extLst>
          </p:cNvPr>
          <p:cNvSpPr>
            <a:spLocks noGrp="1"/>
          </p:cNvSpPr>
          <p:nvPr>
            <p:ph type="title"/>
          </p:nvPr>
        </p:nvSpPr>
        <p:spPr>
          <a:xfrm>
            <a:off x="838200" y="365125"/>
            <a:ext cx="10515600" cy="1172127"/>
          </a:xfrm>
        </p:spPr>
        <p:txBody>
          <a:bodyPr>
            <a:normAutofit/>
          </a:bodyPr>
          <a:lstStyle/>
          <a:p>
            <a:r>
              <a:rPr lang="zh-CN" altLang="en-US" sz="5400" b="1" dirty="0">
                <a:latin typeface="楷体" panose="02010609060101010101" pitchFamily="49" charset="-122"/>
                <a:ea typeface="楷体" panose="02010609060101010101" pitchFamily="49" charset="-122"/>
              </a:rPr>
              <a:t>来稿中常见的不足</a:t>
            </a:r>
            <a:endParaRPr lang="en-US" sz="5400"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785515A3-7B25-401C-9676-1F748C9C1E1D}"/>
              </a:ext>
            </a:extLst>
          </p:cNvPr>
          <p:cNvSpPr>
            <a:spLocks noGrp="1"/>
          </p:cNvSpPr>
          <p:nvPr>
            <p:ph idx="1"/>
          </p:nvPr>
        </p:nvSpPr>
        <p:spPr>
          <a:xfrm>
            <a:off x="838200" y="1537251"/>
            <a:ext cx="10615448" cy="5084265"/>
          </a:xfrm>
        </p:spPr>
        <p:txBody>
          <a:bodyPr>
            <a:normAutofit fontScale="85000" lnSpcReduction="20000"/>
          </a:bodyPr>
          <a:lstStyle/>
          <a:p>
            <a:pPr lvl="1">
              <a:lnSpc>
                <a:spcPct val="120000"/>
              </a:lnSpc>
              <a:spcAft>
                <a:spcPts val="1200"/>
              </a:spcAft>
              <a:buSzPct val="60000"/>
              <a:buFont typeface="Courier New" panose="02070309020205020404" pitchFamily="49" charset="0"/>
              <a:buChar char="o"/>
            </a:pPr>
            <a:r>
              <a:rPr lang="zh-CN" altLang="en-US" sz="3200" dirty="0">
                <a:latin typeface="Times New Roman" panose="02020603050405020304" pitchFamily="18" charset="0"/>
                <a:ea typeface="楷体" panose="02010609060101010101" pitchFamily="49" charset="-122"/>
                <a:cs typeface="Times New Roman" panose="02020603050405020304" pitchFamily="18" charset="0"/>
              </a:rPr>
              <a:t>简单句和从句：尽量用简单句。</a:t>
            </a:r>
            <a:r>
              <a:rPr lang="en-US" altLang="zh-CN" sz="3200" dirty="0">
                <a:latin typeface="Times New Roman" panose="02020603050405020304" pitchFamily="18" charset="0"/>
                <a:ea typeface="楷体" panose="02010609060101010101" pitchFamily="49" charset="-122"/>
                <a:cs typeface="Times New Roman" panose="02020603050405020304" pitchFamily="18" charset="0"/>
              </a:rPr>
              <a:t> </a:t>
            </a:r>
          </a:p>
          <a:p>
            <a:pPr marL="715963" lvl="1" indent="0">
              <a:lnSpc>
                <a:spcPct val="120000"/>
              </a:lnSpc>
              <a:spcAft>
                <a:spcPts val="1200"/>
              </a:spcAft>
              <a:buSzPct val="60000"/>
              <a:buNone/>
            </a:pPr>
            <a:r>
              <a:rPr lang="en-US" altLang="zh-CN" sz="3200" dirty="0">
                <a:latin typeface="Times New Roman" panose="02020603050405020304" pitchFamily="18" charset="0"/>
                <a:ea typeface="楷体" panose="02010609060101010101" pitchFamily="49" charset="-122"/>
                <a:cs typeface="Times New Roman" panose="02020603050405020304" pitchFamily="18" charset="0"/>
              </a:rPr>
              <a:t>The Circular Electron-Position Collider (CEPC) is a Higgs factory. It has been proposed by scientists in the Chinese high energy physics community.  Once built, the accelerator will be hosted in a tunnel of 100 km. </a:t>
            </a:r>
          </a:p>
          <a:p>
            <a:pPr marL="715963" lvl="1" indent="0">
              <a:lnSpc>
                <a:spcPct val="120000"/>
              </a:lnSpc>
              <a:spcAft>
                <a:spcPts val="1200"/>
              </a:spcAft>
              <a:buSzPct val="60000"/>
              <a:buNone/>
            </a:pPr>
            <a:r>
              <a:rPr lang="en-US" altLang="zh-CN" sz="3200" dirty="0">
                <a:latin typeface="Times New Roman" panose="02020603050405020304" pitchFamily="18" charset="0"/>
                <a:ea typeface="楷体" panose="02010609060101010101" pitchFamily="49" charset="-122"/>
                <a:cs typeface="Times New Roman" panose="02020603050405020304" pitchFamily="18" charset="0"/>
              </a:rPr>
              <a:t>VS: </a:t>
            </a:r>
          </a:p>
          <a:p>
            <a:pPr marL="715963" lvl="1" indent="0">
              <a:lnSpc>
                <a:spcPct val="120000"/>
              </a:lnSpc>
              <a:spcAft>
                <a:spcPts val="1200"/>
              </a:spcAft>
              <a:buSzPct val="60000"/>
              <a:buNone/>
            </a:pPr>
            <a:r>
              <a:rPr lang="en-US" altLang="zh-CN" sz="3200" dirty="0">
                <a:latin typeface="Times New Roman" panose="02020603050405020304" pitchFamily="18" charset="0"/>
                <a:ea typeface="楷体" panose="02010609060101010101" pitchFamily="49" charset="-122"/>
                <a:cs typeface="Times New Roman" panose="02020603050405020304" pitchFamily="18" charset="0"/>
              </a:rPr>
              <a:t>The Circular Electron-Position Collider (CEPC) is a Higgs factory with the accelerator that would be hosted in a tunnel that is 100 km long in circumference, and it was proposed by scientists in the Chinese high energy physics community. </a:t>
            </a:r>
          </a:p>
          <a:p>
            <a:pPr marL="457200" lvl="1" indent="0">
              <a:spcAft>
                <a:spcPts val="1200"/>
              </a:spcAft>
              <a:buNone/>
            </a:pP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lvl="1">
              <a:spcAft>
                <a:spcPts val="1200"/>
              </a:spcAft>
            </a:pPr>
            <a:endParaRPr lang="en-US" altLang="zh-CN" sz="3200" dirty="0">
              <a:latin typeface="Times New Roman" panose="02020603050405020304" pitchFamily="18" charset="0"/>
              <a:ea typeface="楷体" panose="02010609060101010101" pitchFamily="49" charset="-122"/>
              <a:cs typeface="Times New Roman" panose="02020603050405020304" pitchFamily="18" charset="0"/>
            </a:endParaRPr>
          </a:p>
          <a:p>
            <a:pPr lvl="1">
              <a:spcAft>
                <a:spcPts val="1200"/>
              </a:spcAft>
            </a:pPr>
            <a:endParaRPr lang="en-US" sz="32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3B450B25-BA33-478A-A18C-3C0CDF7F872C}"/>
              </a:ext>
            </a:extLst>
          </p:cNvPr>
          <p:cNvSpPr>
            <a:spLocks noGrp="1"/>
          </p:cNvSpPr>
          <p:nvPr>
            <p:ph type="sldNum" sz="quarter" idx="12"/>
          </p:nvPr>
        </p:nvSpPr>
        <p:spPr/>
        <p:txBody>
          <a:bodyPr/>
          <a:lstStyle/>
          <a:p>
            <a:fld id="{C7F21B32-FBEA-4710-B630-753702AF3839}" type="slidenum">
              <a:rPr lang="en-US" smtClean="0"/>
              <a:t>8</a:t>
            </a:fld>
            <a:endParaRPr lang="en-US"/>
          </a:p>
        </p:txBody>
      </p:sp>
    </p:spTree>
    <p:extLst>
      <p:ext uri="{BB962C8B-B14F-4D97-AF65-F5344CB8AC3E}">
        <p14:creationId xmlns:p14="http://schemas.microsoft.com/office/powerpoint/2010/main" val="4232108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5784A4-6E94-4124-82CF-4CFD2D1EC3E8}"/>
              </a:ext>
            </a:extLst>
          </p:cNvPr>
          <p:cNvSpPr>
            <a:spLocks noGrp="1"/>
          </p:cNvSpPr>
          <p:nvPr>
            <p:ph type="title"/>
          </p:nvPr>
        </p:nvSpPr>
        <p:spPr>
          <a:xfrm>
            <a:off x="838200" y="365125"/>
            <a:ext cx="10515600" cy="1172127"/>
          </a:xfrm>
        </p:spPr>
        <p:txBody>
          <a:bodyPr>
            <a:normAutofit/>
          </a:bodyPr>
          <a:lstStyle/>
          <a:p>
            <a:r>
              <a:rPr lang="zh-CN" altLang="en-US" sz="5400" b="1" dirty="0">
                <a:latin typeface="楷体" panose="02010609060101010101" pitchFamily="49" charset="-122"/>
                <a:ea typeface="楷体" panose="02010609060101010101" pitchFamily="49" charset="-122"/>
              </a:rPr>
              <a:t>来稿中常见的不足</a:t>
            </a:r>
            <a:endParaRPr lang="en-US" sz="5400" b="1" dirty="0">
              <a:latin typeface="楷体" panose="02010609060101010101" pitchFamily="49" charset="-122"/>
              <a:ea typeface="楷体" panose="02010609060101010101" pitchFamily="49" charset="-122"/>
            </a:endParaRPr>
          </a:p>
        </p:txBody>
      </p:sp>
      <p:sp>
        <p:nvSpPr>
          <p:cNvPr id="3" name="内容占位符 2">
            <a:extLst>
              <a:ext uri="{FF2B5EF4-FFF2-40B4-BE49-F238E27FC236}">
                <a16:creationId xmlns:a16="http://schemas.microsoft.com/office/drawing/2014/main" id="{785515A3-7B25-401C-9676-1F748C9C1E1D}"/>
              </a:ext>
            </a:extLst>
          </p:cNvPr>
          <p:cNvSpPr>
            <a:spLocks noGrp="1"/>
          </p:cNvSpPr>
          <p:nvPr>
            <p:ph idx="1"/>
          </p:nvPr>
        </p:nvSpPr>
        <p:spPr>
          <a:xfrm>
            <a:off x="838200" y="1388853"/>
            <a:ext cx="10600426" cy="5232663"/>
          </a:xfrm>
        </p:spPr>
        <p:txBody>
          <a:bodyPr>
            <a:normAutofit fontScale="40000" lnSpcReduction="20000"/>
          </a:bodyPr>
          <a:lstStyle/>
          <a:p>
            <a:pPr lvl="1">
              <a:lnSpc>
                <a:spcPct val="120000"/>
              </a:lnSpc>
              <a:spcAft>
                <a:spcPts val="1200"/>
              </a:spcAft>
              <a:buSzPct val="60000"/>
              <a:buFont typeface="Courier New" panose="02070309020205020404" pitchFamily="49" charset="0"/>
              <a:buChar char="o"/>
            </a:pPr>
            <a:r>
              <a:rPr lang="zh-CN" altLang="en-US" sz="4500" dirty="0">
                <a:latin typeface="Times New Roman" panose="02020603050405020304" pitchFamily="18" charset="0"/>
                <a:ea typeface="楷体" panose="02010609060101010101" pitchFamily="49" charset="-122"/>
                <a:cs typeface="Times New Roman" panose="02020603050405020304" pitchFamily="18" charset="0"/>
              </a:rPr>
              <a:t>章、节、段，结构，和段内逻辑：这很重要，否则文章就显得凌乱，不知所云。比如：</a:t>
            </a:r>
            <a:endParaRPr lang="en-US" altLang="zh-CN" sz="4500" dirty="0">
              <a:latin typeface="Times New Roman" panose="02020603050405020304" pitchFamily="18" charset="0"/>
              <a:ea typeface="楷体" panose="02010609060101010101" pitchFamily="49" charset="-122"/>
              <a:cs typeface="Times New Roman" panose="02020603050405020304" pitchFamily="18" charset="0"/>
            </a:endParaRPr>
          </a:p>
          <a:p>
            <a:pPr marL="715963" lvl="1" indent="0">
              <a:lnSpc>
                <a:spcPct val="120000"/>
              </a:lnSpc>
              <a:spcAft>
                <a:spcPts val="1200"/>
              </a:spcAft>
              <a:buSzPct val="60000"/>
              <a:buNone/>
            </a:pP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Due to muon lifetime of about 2.2 us, a time window of around 10~20 µs is always set to exclude other muons to avoid data pile-up. </a:t>
            </a:r>
            <a:r>
              <a:rPr lang="en-US" altLang="zh-CN" sz="450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Highly segmented detectors enable simultaneous positron signal measurements within individual pulses. </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The muon count per pulse is typically limited to the detector granularity. </a:t>
            </a:r>
          </a:p>
          <a:p>
            <a:pPr marL="715963" lvl="1" indent="0">
              <a:lnSpc>
                <a:spcPct val="120000"/>
              </a:lnSpc>
              <a:spcAft>
                <a:spcPts val="1200"/>
              </a:spcAft>
              <a:buSzPct val="60000"/>
              <a:buNone/>
            </a:pP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A High </a:t>
            </a:r>
            <a:r>
              <a:rPr lang="en-US" altLang="zh-CN" sz="450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Repetition</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 Rate Muon Source (HEMS) was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 </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proposed based on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 </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China Spallation Neutron Source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(CSNS)</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 CSNS is one of the four major spallation neutron sources globally [19], </a:t>
            </a:r>
            <a:r>
              <a:rPr lang="en-US" altLang="zh-CN" sz="45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commenced its upgrade project in March 2024. </a:t>
            </a:r>
          </a:p>
          <a:p>
            <a:pPr marL="715963" lvl="1" indent="0">
              <a:lnSpc>
                <a:spcPct val="120000"/>
              </a:lnSpc>
              <a:spcAft>
                <a:spcPts val="1200"/>
              </a:spcAft>
              <a:buSzPct val="60000"/>
              <a:buNone/>
            </a:pPr>
            <a:r>
              <a:rPr lang="zh-CN" altLang="en-US" sz="4500" dirty="0">
                <a:latin typeface="Times New Roman" panose="02020603050405020304" pitchFamily="18" charset="0"/>
                <a:ea typeface="楷体" panose="02010609060101010101" pitchFamily="49" charset="-122"/>
                <a:cs typeface="Times New Roman" panose="02020603050405020304" pitchFamily="18" charset="0"/>
              </a:rPr>
              <a:t>这里</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commenced</a:t>
            </a:r>
            <a:r>
              <a:rPr lang="zh-CN" altLang="en-US" sz="4500" dirty="0">
                <a:latin typeface="Times New Roman" panose="02020603050405020304" pitchFamily="18" charset="0"/>
                <a:ea typeface="楷体" panose="02010609060101010101" pitchFamily="49" charset="-122"/>
                <a:cs typeface="Times New Roman" panose="02020603050405020304" pitchFamily="18" charset="0"/>
              </a:rPr>
              <a:t>和其修饰地</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CSNS</a:t>
            </a:r>
            <a:r>
              <a:rPr lang="zh-CN" altLang="en-US" sz="4500" dirty="0">
                <a:latin typeface="Times New Roman" panose="02020603050405020304" pitchFamily="18" charset="0"/>
                <a:ea typeface="楷体" panose="02010609060101010101" pitchFamily="49" charset="-122"/>
                <a:cs typeface="Times New Roman" panose="02020603050405020304" pitchFamily="18" charset="0"/>
              </a:rPr>
              <a:t>距离太远。应该改为：</a:t>
            </a:r>
            <a:endParaRPr lang="en-US" altLang="zh-CN" sz="4500" dirty="0">
              <a:latin typeface="Times New Roman" panose="02020603050405020304" pitchFamily="18" charset="0"/>
              <a:ea typeface="楷体" panose="02010609060101010101" pitchFamily="49" charset="-122"/>
              <a:cs typeface="Times New Roman" panose="02020603050405020304" pitchFamily="18" charset="0"/>
            </a:endParaRPr>
          </a:p>
          <a:p>
            <a:pPr marL="715963" lvl="1" indent="0">
              <a:lnSpc>
                <a:spcPct val="120000"/>
              </a:lnSpc>
              <a:spcAft>
                <a:spcPts val="1200"/>
              </a:spcAft>
              <a:buSzPct val="60000"/>
              <a:buNone/>
            </a:pP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A High Repetition Rate Muon Source (HEMS)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 </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proposed based on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 </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China Spallation Neutron Source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(CSNS),</a:t>
            </a:r>
            <a:r>
              <a:rPr lang="zh-CN" altLang="en-US"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which</a:t>
            </a:r>
            <a:r>
              <a:rPr lang="zh-CN" altLang="en-US"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commenced its upgrade in March 2024.</a:t>
            </a:r>
            <a:r>
              <a:rPr lang="en-US" altLang="zh-CN" sz="45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 CSNS is one of the four major spallation neutron sources </a:t>
            </a:r>
            <a:r>
              <a:rPr lang="en-US" altLang="zh-CN" sz="45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in the world </a:t>
            </a:r>
            <a:r>
              <a:rPr lang="en-US" altLang="zh-CN" sz="4500" dirty="0">
                <a:latin typeface="Times New Roman" panose="02020603050405020304" pitchFamily="18" charset="0"/>
                <a:ea typeface="楷体" panose="02010609060101010101" pitchFamily="49" charset="-122"/>
                <a:cs typeface="Times New Roman" panose="02020603050405020304" pitchFamily="18" charset="0"/>
              </a:rPr>
              <a:t>[19], </a:t>
            </a:r>
          </a:p>
          <a:p>
            <a:pPr lvl="1">
              <a:lnSpc>
                <a:spcPct val="120000"/>
              </a:lnSpc>
              <a:spcAft>
                <a:spcPts val="1200"/>
              </a:spcAft>
              <a:buSzPct val="60000"/>
              <a:buFont typeface="Courier New" panose="02070309020205020404" pitchFamily="49" charset="0"/>
              <a:buChar char="o"/>
            </a:pPr>
            <a:r>
              <a:rPr lang="zh-CN" altLang="en-US" sz="4500" dirty="0">
                <a:latin typeface="Times New Roman" panose="02020603050405020304" pitchFamily="18" charset="0"/>
                <a:ea typeface="楷体" panose="02010609060101010101" pitchFamily="49" charset="-122"/>
                <a:cs typeface="Times New Roman" panose="02020603050405020304" pitchFamily="18" charset="0"/>
              </a:rPr>
              <a:t>朗读可以发现问题。建议投稿前自己大声朗读，直到觉得顺畅为止。请同事帮忙读更好。</a:t>
            </a:r>
            <a:endParaRPr lang="en-US" altLang="zh-CN" sz="45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3B450B25-BA33-478A-A18C-3C0CDF7F872C}"/>
              </a:ext>
            </a:extLst>
          </p:cNvPr>
          <p:cNvSpPr>
            <a:spLocks noGrp="1"/>
          </p:cNvSpPr>
          <p:nvPr>
            <p:ph type="sldNum" sz="quarter" idx="12"/>
          </p:nvPr>
        </p:nvSpPr>
        <p:spPr/>
        <p:txBody>
          <a:bodyPr/>
          <a:lstStyle/>
          <a:p>
            <a:fld id="{C7F21B32-FBEA-4710-B630-753702AF3839}" type="slidenum">
              <a:rPr lang="en-US" smtClean="0"/>
              <a:t>9</a:t>
            </a:fld>
            <a:endParaRPr lang="en-US"/>
          </a:p>
        </p:txBody>
      </p:sp>
      <p:sp>
        <p:nvSpPr>
          <p:cNvPr id="5" name="文本框 4">
            <a:extLst>
              <a:ext uri="{FF2B5EF4-FFF2-40B4-BE49-F238E27FC236}">
                <a16:creationId xmlns:a16="http://schemas.microsoft.com/office/drawing/2014/main" id="{32126856-1CC5-4C2B-8181-EF403F8EE770}"/>
              </a:ext>
            </a:extLst>
          </p:cNvPr>
          <p:cNvSpPr txBox="1"/>
          <p:nvPr/>
        </p:nvSpPr>
        <p:spPr>
          <a:xfrm>
            <a:off x="3392912" y="2829464"/>
            <a:ext cx="5698035" cy="369332"/>
          </a:xfrm>
          <a:prstGeom prst="rect">
            <a:avLst/>
          </a:prstGeom>
          <a:noFill/>
          <a:ln>
            <a:solidFill>
              <a:srgbClr val="C00000"/>
            </a:solidFill>
          </a:ln>
        </p:spPr>
        <p:txBody>
          <a:bodyPr wrap="none" rtlCol="0">
            <a:spAutoFit/>
          </a:bodyPr>
          <a:lstStyle/>
          <a:p>
            <a:r>
              <a:rPr lang="en-US" dirty="0"/>
              <a:t>Rate here means frequency, so repletion rate is redundant  </a:t>
            </a:r>
          </a:p>
        </p:txBody>
      </p:sp>
    </p:spTree>
    <p:extLst>
      <p:ext uri="{BB962C8B-B14F-4D97-AF65-F5344CB8AC3E}">
        <p14:creationId xmlns:p14="http://schemas.microsoft.com/office/powerpoint/2010/main" val="102195200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TM04033925[[fn=水滴]]</Template>
  <TotalTime>4171</TotalTime>
  <Words>2578</Words>
  <Application>Microsoft Office PowerPoint</Application>
  <PresentationFormat>宽屏</PresentationFormat>
  <Paragraphs>132</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楷体</vt:lpstr>
      <vt:lpstr>等线</vt:lpstr>
      <vt:lpstr>等线 Light</vt:lpstr>
      <vt:lpstr>Arial</vt:lpstr>
      <vt:lpstr>Calibri</vt:lpstr>
      <vt:lpstr>Calibri Light</vt:lpstr>
      <vt:lpstr>Cambria Math</vt:lpstr>
      <vt:lpstr>Courier New</vt:lpstr>
      <vt:lpstr>Times New Roman</vt:lpstr>
      <vt:lpstr>Office 主题​​</vt:lpstr>
      <vt:lpstr>英文投稿中一些事例分析</vt:lpstr>
      <vt:lpstr>科技文章的结构</vt:lpstr>
      <vt:lpstr>来稿中常见的不足</vt:lpstr>
      <vt:lpstr>来稿中常见的不足</vt:lpstr>
      <vt:lpstr>来稿中常见的不足</vt:lpstr>
      <vt:lpstr>来稿中常见的不足</vt:lpstr>
      <vt:lpstr>来稿中常见的不足</vt:lpstr>
      <vt:lpstr>来稿中常见的不足</vt:lpstr>
      <vt:lpstr>来稿中常见的不足</vt:lpstr>
      <vt:lpstr>标题：文章的眼睛</vt:lpstr>
      <vt:lpstr>摘要：概括文章，突出重要结果</vt:lpstr>
      <vt:lpstr>摘要：概括文章，突出重要结果</vt:lpstr>
      <vt:lpstr>引言：引出工作的必要性，重要性</vt:lpstr>
      <vt:lpstr>设计或实验：介绍设计和实验架构</vt:lpstr>
      <vt:lpstr>测试结果：呈现有价值的结果，突出重点</vt:lpstr>
      <vt:lpstr>结论：帮助读者总结和记住文章要点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英文投稿中一些事例分析</dc:title>
  <dc:creator>Ye, Jingbo</dc:creator>
  <cp:lastModifiedBy>Ye, Jingbo</cp:lastModifiedBy>
  <cp:revision>115</cp:revision>
  <dcterms:created xsi:type="dcterms:W3CDTF">2025-06-30T11:04:08Z</dcterms:created>
  <dcterms:modified xsi:type="dcterms:W3CDTF">2025-07-03T08:49:53Z</dcterms:modified>
</cp:coreProperties>
</file>