
<file path=[Content_Types].xml><?xml version="1.0" encoding="utf-8"?>
<Types xmlns="http://schemas.openxmlformats.org/package/2006/content-types">
  <Default Extension="1" ContentType="image/jpeg"/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95" r:id="rId3"/>
    <p:sldId id="294" r:id="rId4"/>
    <p:sldId id="257" r:id="rId5"/>
    <p:sldId id="296" r:id="rId6"/>
    <p:sldId id="297" r:id="rId7"/>
    <p:sldId id="298" r:id="rId8"/>
    <p:sldId id="299" r:id="rId9"/>
    <p:sldId id="301" r:id="rId10"/>
    <p:sldId id="300" r:id="rId11"/>
    <p:sldId id="302" r:id="rId12"/>
    <p:sldId id="305" r:id="rId13"/>
    <p:sldId id="303" r:id="rId14"/>
    <p:sldId id="306" r:id="rId15"/>
    <p:sldId id="307" r:id="rId16"/>
    <p:sldId id="304" r:id="rId17"/>
    <p:sldId id="308" r:id="rId18"/>
    <p:sldId id="310" r:id="rId19"/>
    <p:sldId id="309" r:id="rId2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ECFF"/>
    <a:srgbClr val="B9C7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240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9EBB8B-76B0-42CB-8931-52909E3BE32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2565B507-96D2-44D6-8DD9-2E091E50659F}">
      <dgm:prSet phldrT="[文本]" custT="1"/>
      <dgm:spPr/>
      <dgm:t>
        <a:bodyPr/>
        <a:lstStyle/>
        <a:p>
          <a:r>
            <a:rPr lang="zh-CN" altLang="en-US" sz="2000" b="1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背景</a:t>
          </a:r>
          <a:r>
            <a:rPr lang="en-US" altLang="zh-CN" sz="2000" b="1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-</a:t>
          </a:r>
          <a:r>
            <a:rPr lang="zh-CN" altLang="en-US" sz="2000" b="1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中子源及应用</a:t>
          </a:r>
        </a:p>
      </dgm:t>
    </dgm:pt>
    <dgm:pt modelId="{A25937E6-9D8F-49B4-ACC9-2A64A7AE3018}" type="parTrans" cxnId="{A115CC9D-DB33-4B33-A997-5A590160853B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29E58C55-BCEA-4708-AE2F-96E1E52547BB}" type="sibTrans" cxnId="{A115CC9D-DB33-4B33-A997-5A590160853B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2CB042DD-0814-4E8D-AB5C-500D01E480F3}">
      <dgm:prSet phldrT="[文本]" custT="1"/>
      <dgm:spPr/>
      <dgm:t>
        <a:bodyPr/>
        <a:lstStyle/>
        <a:p>
          <a:r>
            <a:rPr lang="zh-CN" altLang="en-US" sz="2000" b="1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激光驱动中子源及应用的现状</a:t>
          </a:r>
        </a:p>
      </dgm:t>
    </dgm:pt>
    <dgm:pt modelId="{E5D682DF-7D4D-4119-9408-8129C21B10E4}" type="parTrans" cxnId="{7F5AC1DD-2DA2-4A10-A806-75C3D0992A03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35FD61D-838B-49B6-8D7A-569BE532BEFB}" type="sibTrans" cxnId="{7F5AC1DD-2DA2-4A10-A806-75C3D0992A03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D9C6A714-C30E-42C6-B001-5C888F769152}">
      <dgm:prSet phldrT="[文本]" custT="1"/>
      <dgm:spPr/>
      <dgm:t>
        <a:bodyPr/>
        <a:lstStyle/>
        <a:p>
          <a:r>
            <a:rPr lang="zh-CN" altLang="en-US" sz="2000" b="1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飞秒激光电子加速驱动中子源</a:t>
          </a:r>
        </a:p>
      </dgm:t>
    </dgm:pt>
    <dgm:pt modelId="{EF6D856C-6578-4925-A827-297A48C5F59C}" type="parTrans" cxnId="{CC1516E3-E713-43C2-AFD1-CF039FF5DFA1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FAD1EE5C-7E5C-4780-A849-704FF574075B}" type="sibTrans" cxnId="{CC1516E3-E713-43C2-AFD1-CF039FF5DFA1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2A19099F-9D4E-45D3-B656-DF0A0BAFB038}">
      <dgm:prSet phldrT="[文本]" custT="1"/>
      <dgm:spPr/>
      <dgm:t>
        <a:bodyPr/>
        <a:lstStyle/>
        <a:p>
          <a:r>
            <a:rPr lang="zh-CN" altLang="en-US" sz="2000" b="1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讨论及展望</a:t>
          </a:r>
        </a:p>
      </dgm:t>
    </dgm:pt>
    <dgm:pt modelId="{601B9C74-824D-4C81-B411-008FF4867301}" type="parTrans" cxnId="{A882A940-113E-49FE-B990-A6F608CD6D4B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D3DD4456-1E36-4D4E-A9AD-373453EE2233}" type="sibTrans" cxnId="{A882A940-113E-49FE-B990-A6F608CD6D4B}">
      <dgm:prSet/>
      <dgm:spPr/>
      <dgm:t>
        <a:bodyPr/>
        <a:lstStyle/>
        <a:p>
          <a:endParaRPr lang="zh-CN" altLang="en-US" sz="2000" b="1">
            <a:solidFill>
              <a:srgbClr val="FFFF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13342C6-4AE1-45FF-88FF-C93707192DE1}" type="pres">
      <dgm:prSet presAssocID="{B39EBB8B-76B0-42CB-8931-52909E3BE328}" presName="linear" presStyleCnt="0">
        <dgm:presLayoutVars>
          <dgm:dir/>
          <dgm:animLvl val="lvl"/>
          <dgm:resizeHandles val="exact"/>
        </dgm:presLayoutVars>
      </dgm:prSet>
      <dgm:spPr/>
    </dgm:pt>
    <dgm:pt modelId="{18DE32C5-0830-4E74-991C-B2BDF48F001D}" type="pres">
      <dgm:prSet presAssocID="{2565B507-96D2-44D6-8DD9-2E091E50659F}" presName="parentLin" presStyleCnt="0"/>
      <dgm:spPr/>
    </dgm:pt>
    <dgm:pt modelId="{954550AA-5652-4667-85A4-F3D541990B62}" type="pres">
      <dgm:prSet presAssocID="{2565B507-96D2-44D6-8DD9-2E091E50659F}" presName="parentLeftMargin" presStyleLbl="node1" presStyleIdx="0" presStyleCnt="4"/>
      <dgm:spPr/>
    </dgm:pt>
    <dgm:pt modelId="{26F78135-9A9A-44A3-A2DD-E5B072D5858C}" type="pres">
      <dgm:prSet presAssocID="{2565B507-96D2-44D6-8DD9-2E091E50659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7A176E-B5DF-4D91-80F1-501E7B6AFC2F}" type="pres">
      <dgm:prSet presAssocID="{2565B507-96D2-44D6-8DD9-2E091E50659F}" presName="negativeSpace" presStyleCnt="0"/>
      <dgm:spPr/>
    </dgm:pt>
    <dgm:pt modelId="{A2F8E99B-6651-4120-A8E8-E2489279B299}" type="pres">
      <dgm:prSet presAssocID="{2565B507-96D2-44D6-8DD9-2E091E50659F}" presName="childText" presStyleLbl="conFgAcc1" presStyleIdx="0" presStyleCnt="4">
        <dgm:presLayoutVars>
          <dgm:bulletEnabled val="1"/>
        </dgm:presLayoutVars>
      </dgm:prSet>
      <dgm:spPr/>
    </dgm:pt>
    <dgm:pt modelId="{BAF88AF4-D7EC-4BF1-83C8-629D750CED9A}" type="pres">
      <dgm:prSet presAssocID="{29E58C55-BCEA-4708-AE2F-96E1E52547BB}" presName="spaceBetweenRectangles" presStyleCnt="0"/>
      <dgm:spPr/>
    </dgm:pt>
    <dgm:pt modelId="{B106654C-01CC-4CEF-959A-4ED1BD697B99}" type="pres">
      <dgm:prSet presAssocID="{2CB042DD-0814-4E8D-AB5C-500D01E480F3}" presName="parentLin" presStyleCnt="0"/>
      <dgm:spPr/>
    </dgm:pt>
    <dgm:pt modelId="{E6710397-8521-48BF-B3B3-D104D655A0CA}" type="pres">
      <dgm:prSet presAssocID="{2CB042DD-0814-4E8D-AB5C-500D01E480F3}" presName="parentLeftMargin" presStyleLbl="node1" presStyleIdx="0" presStyleCnt="4"/>
      <dgm:spPr/>
    </dgm:pt>
    <dgm:pt modelId="{745F7ABC-7658-4B5D-90B6-61EB6725BD57}" type="pres">
      <dgm:prSet presAssocID="{2CB042DD-0814-4E8D-AB5C-500D01E480F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88B994-B546-4886-A3AF-5CDF3164C8EC}" type="pres">
      <dgm:prSet presAssocID="{2CB042DD-0814-4E8D-AB5C-500D01E480F3}" presName="negativeSpace" presStyleCnt="0"/>
      <dgm:spPr/>
    </dgm:pt>
    <dgm:pt modelId="{570CA282-5361-49FC-AFEC-4B006A924FF7}" type="pres">
      <dgm:prSet presAssocID="{2CB042DD-0814-4E8D-AB5C-500D01E480F3}" presName="childText" presStyleLbl="conFgAcc1" presStyleIdx="1" presStyleCnt="4">
        <dgm:presLayoutVars>
          <dgm:bulletEnabled val="1"/>
        </dgm:presLayoutVars>
      </dgm:prSet>
      <dgm:spPr/>
    </dgm:pt>
    <dgm:pt modelId="{D2B730B6-7E5D-48D4-B4EF-8E3DB3D289DA}" type="pres">
      <dgm:prSet presAssocID="{535FD61D-838B-49B6-8D7A-569BE532BEFB}" presName="spaceBetweenRectangles" presStyleCnt="0"/>
      <dgm:spPr/>
    </dgm:pt>
    <dgm:pt modelId="{0A4FFCCC-3C9F-483D-A6A0-633F60F9C288}" type="pres">
      <dgm:prSet presAssocID="{D9C6A714-C30E-42C6-B001-5C888F769152}" presName="parentLin" presStyleCnt="0"/>
      <dgm:spPr/>
    </dgm:pt>
    <dgm:pt modelId="{35074048-4C19-463B-91C3-B7615CB01B5C}" type="pres">
      <dgm:prSet presAssocID="{D9C6A714-C30E-42C6-B001-5C888F769152}" presName="parentLeftMargin" presStyleLbl="node1" presStyleIdx="1" presStyleCnt="4"/>
      <dgm:spPr/>
    </dgm:pt>
    <dgm:pt modelId="{2DB0E45F-3A3E-4C1D-BB23-7E7306828D76}" type="pres">
      <dgm:prSet presAssocID="{D9C6A714-C30E-42C6-B001-5C888F76915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20FA15A-7C9E-40EF-A719-B75768330914}" type="pres">
      <dgm:prSet presAssocID="{D9C6A714-C30E-42C6-B001-5C888F769152}" presName="negativeSpace" presStyleCnt="0"/>
      <dgm:spPr/>
    </dgm:pt>
    <dgm:pt modelId="{9A4854E8-AA54-4460-A923-2FD600239932}" type="pres">
      <dgm:prSet presAssocID="{D9C6A714-C30E-42C6-B001-5C888F769152}" presName="childText" presStyleLbl="conFgAcc1" presStyleIdx="2" presStyleCnt="4">
        <dgm:presLayoutVars>
          <dgm:bulletEnabled val="1"/>
        </dgm:presLayoutVars>
      </dgm:prSet>
      <dgm:spPr/>
    </dgm:pt>
    <dgm:pt modelId="{7182C0CB-2A52-498E-B12B-B4C9683613F6}" type="pres">
      <dgm:prSet presAssocID="{FAD1EE5C-7E5C-4780-A849-704FF574075B}" presName="spaceBetweenRectangles" presStyleCnt="0"/>
      <dgm:spPr/>
    </dgm:pt>
    <dgm:pt modelId="{64897D0D-DF07-4405-B8C4-14E5FA76FF9F}" type="pres">
      <dgm:prSet presAssocID="{2A19099F-9D4E-45D3-B656-DF0A0BAFB038}" presName="parentLin" presStyleCnt="0"/>
      <dgm:spPr/>
    </dgm:pt>
    <dgm:pt modelId="{EA5288B6-EE7D-4FA7-91E6-ABB3E42FEFAF}" type="pres">
      <dgm:prSet presAssocID="{2A19099F-9D4E-45D3-B656-DF0A0BAFB038}" presName="parentLeftMargin" presStyleLbl="node1" presStyleIdx="2" presStyleCnt="4"/>
      <dgm:spPr/>
    </dgm:pt>
    <dgm:pt modelId="{A362047B-EC41-4288-A025-22AC2B4B0E6A}" type="pres">
      <dgm:prSet presAssocID="{2A19099F-9D4E-45D3-B656-DF0A0BAFB03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34E10BB-8F7F-406C-96F5-89499D666941}" type="pres">
      <dgm:prSet presAssocID="{2A19099F-9D4E-45D3-B656-DF0A0BAFB038}" presName="negativeSpace" presStyleCnt="0"/>
      <dgm:spPr/>
    </dgm:pt>
    <dgm:pt modelId="{C0612087-F467-46C1-9795-CD2BB0D3BBA1}" type="pres">
      <dgm:prSet presAssocID="{2A19099F-9D4E-45D3-B656-DF0A0BAFB03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0FC3710-F167-40FF-96F4-B08C5D96DC6D}" type="presOf" srcId="{2CB042DD-0814-4E8D-AB5C-500D01E480F3}" destId="{E6710397-8521-48BF-B3B3-D104D655A0CA}" srcOrd="0" destOrd="0" presId="urn:microsoft.com/office/officeart/2005/8/layout/list1"/>
    <dgm:cxn modelId="{A882A940-113E-49FE-B990-A6F608CD6D4B}" srcId="{B39EBB8B-76B0-42CB-8931-52909E3BE328}" destId="{2A19099F-9D4E-45D3-B656-DF0A0BAFB038}" srcOrd="3" destOrd="0" parTransId="{601B9C74-824D-4C81-B411-008FF4867301}" sibTransId="{D3DD4456-1E36-4D4E-A9AD-373453EE2233}"/>
    <dgm:cxn modelId="{2B962141-D97B-4E8E-8CCC-08E9EF463B82}" type="presOf" srcId="{2CB042DD-0814-4E8D-AB5C-500D01E480F3}" destId="{745F7ABC-7658-4B5D-90B6-61EB6725BD57}" srcOrd="1" destOrd="0" presId="urn:microsoft.com/office/officeart/2005/8/layout/list1"/>
    <dgm:cxn modelId="{49C6E16A-3329-4888-A7DE-5635496FF0F8}" type="presOf" srcId="{2A19099F-9D4E-45D3-B656-DF0A0BAFB038}" destId="{A362047B-EC41-4288-A025-22AC2B4B0E6A}" srcOrd="1" destOrd="0" presId="urn:microsoft.com/office/officeart/2005/8/layout/list1"/>
    <dgm:cxn modelId="{D0F3FB7C-371B-45C9-8700-52B006CF7F19}" type="presOf" srcId="{2565B507-96D2-44D6-8DD9-2E091E50659F}" destId="{26F78135-9A9A-44A3-A2DD-E5B072D5858C}" srcOrd="1" destOrd="0" presId="urn:microsoft.com/office/officeart/2005/8/layout/list1"/>
    <dgm:cxn modelId="{802B2682-3D2C-4DAB-86B5-E4E417A5D57F}" type="presOf" srcId="{D9C6A714-C30E-42C6-B001-5C888F769152}" destId="{2DB0E45F-3A3E-4C1D-BB23-7E7306828D76}" srcOrd="1" destOrd="0" presId="urn:microsoft.com/office/officeart/2005/8/layout/list1"/>
    <dgm:cxn modelId="{76B2DB8D-74E4-4015-81A7-471DB6396625}" type="presOf" srcId="{D9C6A714-C30E-42C6-B001-5C888F769152}" destId="{35074048-4C19-463B-91C3-B7615CB01B5C}" srcOrd="0" destOrd="0" presId="urn:microsoft.com/office/officeart/2005/8/layout/list1"/>
    <dgm:cxn modelId="{A115CC9D-DB33-4B33-A997-5A590160853B}" srcId="{B39EBB8B-76B0-42CB-8931-52909E3BE328}" destId="{2565B507-96D2-44D6-8DD9-2E091E50659F}" srcOrd="0" destOrd="0" parTransId="{A25937E6-9D8F-49B4-ACC9-2A64A7AE3018}" sibTransId="{29E58C55-BCEA-4708-AE2F-96E1E52547BB}"/>
    <dgm:cxn modelId="{4800C3C5-7A12-4153-9516-78A0B34F4358}" type="presOf" srcId="{2A19099F-9D4E-45D3-B656-DF0A0BAFB038}" destId="{EA5288B6-EE7D-4FA7-91E6-ABB3E42FEFAF}" srcOrd="0" destOrd="0" presId="urn:microsoft.com/office/officeart/2005/8/layout/list1"/>
    <dgm:cxn modelId="{8DCBA4C8-2E51-4C01-BAAE-1502AC49C4C3}" type="presOf" srcId="{B39EBB8B-76B0-42CB-8931-52909E3BE328}" destId="{813342C6-4AE1-45FF-88FF-C93707192DE1}" srcOrd="0" destOrd="0" presId="urn:microsoft.com/office/officeart/2005/8/layout/list1"/>
    <dgm:cxn modelId="{6173C9CE-F77A-4F67-AEA9-ABD3B0F1ECEB}" type="presOf" srcId="{2565B507-96D2-44D6-8DD9-2E091E50659F}" destId="{954550AA-5652-4667-85A4-F3D541990B62}" srcOrd="0" destOrd="0" presId="urn:microsoft.com/office/officeart/2005/8/layout/list1"/>
    <dgm:cxn modelId="{7F5AC1DD-2DA2-4A10-A806-75C3D0992A03}" srcId="{B39EBB8B-76B0-42CB-8931-52909E3BE328}" destId="{2CB042DD-0814-4E8D-AB5C-500D01E480F3}" srcOrd="1" destOrd="0" parTransId="{E5D682DF-7D4D-4119-9408-8129C21B10E4}" sibTransId="{535FD61D-838B-49B6-8D7A-569BE532BEFB}"/>
    <dgm:cxn modelId="{CC1516E3-E713-43C2-AFD1-CF039FF5DFA1}" srcId="{B39EBB8B-76B0-42CB-8931-52909E3BE328}" destId="{D9C6A714-C30E-42C6-B001-5C888F769152}" srcOrd="2" destOrd="0" parTransId="{EF6D856C-6578-4925-A827-297A48C5F59C}" sibTransId="{FAD1EE5C-7E5C-4780-A849-704FF574075B}"/>
    <dgm:cxn modelId="{FFE6D3E1-FE31-4D21-B6B6-FF09BD4A303A}" type="presParOf" srcId="{813342C6-4AE1-45FF-88FF-C93707192DE1}" destId="{18DE32C5-0830-4E74-991C-B2BDF48F001D}" srcOrd="0" destOrd="0" presId="urn:microsoft.com/office/officeart/2005/8/layout/list1"/>
    <dgm:cxn modelId="{68A58622-BF05-4627-8FD0-321D87F8A516}" type="presParOf" srcId="{18DE32C5-0830-4E74-991C-B2BDF48F001D}" destId="{954550AA-5652-4667-85A4-F3D541990B62}" srcOrd="0" destOrd="0" presId="urn:microsoft.com/office/officeart/2005/8/layout/list1"/>
    <dgm:cxn modelId="{35F9DEFD-FA19-449B-8F27-264F262AC629}" type="presParOf" srcId="{18DE32C5-0830-4E74-991C-B2BDF48F001D}" destId="{26F78135-9A9A-44A3-A2DD-E5B072D5858C}" srcOrd="1" destOrd="0" presId="urn:microsoft.com/office/officeart/2005/8/layout/list1"/>
    <dgm:cxn modelId="{C3D7557D-C478-425E-AA4E-DD4C49352E8B}" type="presParOf" srcId="{813342C6-4AE1-45FF-88FF-C93707192DE1}" destId="{F77A176E-B5DF-4D91-80F1-501E7B6AFC2F}" srcOrd="1" destOrd="0" presId="urn:microsoft.com/office/officeart/2005/8/layout/list1"/>
    <dgm:cxn modelId="{9E289FA0-B803-4221-A928-12000F470174}" type="presParOf" srcId="{813342C6-4AE1-45FF-88FF-C93707192DE1}" destId="{A2F8E99B-6651-4120-A8E8-E2489279B299}" srcOrd="2" destOrd="0" presId="urn:microsoft.com/office/officeart/2005/8/layout/list1"/>
    <dgm:cxn modelId="{B1D50F1B-5406-40F9-B702-319A0F7BE3F3}" type="presParOf" srcId="{813342C6-4AE1-45FF-88FF-C93707192DE1}" destId="{BAF88AF4-D7EC-4BF1-83C8-629D750CED9A}" srcOrd="3" destOrd="0" presId="urn:microsoft.com/office/officeart/2005/8/layout/list1"/>
    <dgm:cxn modelId="{FE5F43D1-90AF-4ED7-88C6-22F5E0618B8C}" type="presParOf" srcId="{813342C6-4AE1-45FF-88FF-C93707192DE1}" destId="{B106654C-01CC-4CEF-959A-4ED1BD697B99}" srcOrd="4" destOrd="0" presId="urn:microsoft.com/office/officeart/2005/8/layout/list1"/>
    <dgm:cxn modelId="{67D24D4A-C5C4-4565-8B2B-2E32CCD304A8}" type="presParOf" srcId="{B106654C-01CC-4CEF-959A-4ED1BD697B99}" destId="{E6710397-8521-48BF-B3B3-D104D655A0CA}" srcOrd="0" destOrd="0" presId="urn:microsoft.com/office/officeart/2005/8/layout/list1"/>
    <dgm:cxn modelId="{0934284C-463D-49BF-B50C-3C6C5C2F9808}" type="presParOf" srcId="{B106654C-01CC-4CEF-959A-4ED1BD697B99}" destId="{745F7ABC-7658-4B5D-90B6-61EB6725BD57}" srcOrd="1" destOrd="0" presId="urn:microsoft.com/office/officeart/2005/8/layout/list1"/>
    <dgm:cxn modelId="{5B15CBB3-010A-49CD-B5A6-7BC90B9F36A7}" type="presParOf" srcId="{813342C6-4AE1-45FF-88FF-C93707192DE1}" destId="{D388B994-B546-4886-A3AF-5CDF3164C8EC}" srcOrd="5" destOrd="0" presId="urn:microsoft.com/office/officeart/2005/8/layout/list1"/>
    <dgm:cxn modelId="{E1303A8C-B18F-41F5-BCEF-8CA896B466AF}" type="presParOf" srcId="{813342C6-4AE1-45FF-88FF-C93707192DE1}" destId="{570CA282-5361-49FC-AFEC-4B006A924FF7}" srcOrd="6" destOrd="0" presId="urn:microsoft.com/office/officeart/2005/8/layout/list1"/>
    <dgm:cxn modelId="{00006DCE-8226-430C-A710-3ADC77543872}" type="presParOf" srcId="{813342C6-4AE1-45FF-88FF-C93707192DE1}" destId="{D2B730B6-7E5D-48D4-B4EF-8E3DB3D289DA}" srcOrd="7" destOrd="0" presId="urn:microsoft.com/office/officeart/2005/8/layout/list1"/>
    <dgm:cxn modelId="{03DD83AE-AD99-4B4D-B35E-1B926598CA5C}" type="presParOf" srcId="{813342C6-4AE1-45FF-88FF-C93707192DE1}" destId="{0A4FFCCC-3C9F-483D-A6A0-633F60F9C288}" srcOrd="8" destOrd="0" presId="urn:microsoft.com/office/officeart/2005/8/layout/list1"/>
    <dgm:cxn modelId="{4E64A8EF-7845-4F8E-B6EB-8230009FF4FC}" type="presParOf" srcId="{0A4FFCCC-3C9F-483D-A6A0-633F60F9C288}" destId="{35074048-4C19-463B-91C3-B7615CB01B5C}" srcOrd="0" destOrd="0" presId="urn:microsoft.com/office/officeart/2005/8/layout/list1"/>
    <dgm:cxn modelId="{1D029AC8-C8CA-4C41-91DD-DC1C99672E72}" type="presParOf" srcId="{0A4FFCCC-3C9F-483D-A6A0-633F60F9C288}" destId="{2DB0E45F-3A3E-4C1D-BB23-7E7306828D76}" srcOrd="1" destOrd="0" presId="urn:microsoft.com/office/officeart/2005/8/layout/list1"/>
    <dgm:cxn modelId="{6A8EEFE4-DAC2-4D8B-81BB-F9B8F5B96F87}" type="presParOf" srcId="{813342C6-4AE1-45FF-88FF-C93707192DE1}" destId="{120FA15A-7C9E-40EF-A719-B75768330914}" srcOrd="9" destOrd="0" presId="urn:microsoft.com/office/officeart/2005/8/layout/list1"/>
    <dgm:cxn modelId="{CB08AAC0-E64A-46EE-93F0-0B900FB21FB7}" type="presParOf" srcId="{813342C6-4AE1-45FF-88FF-C93707192DE1}" destId="{9A4854E8-AA54-4460-A923-2FD600239932}" srcOrd="10" destOrd="0" presId="urn:microsoft.com/office/officeart/2005/8/layout/list1"/>
    <dgm:cxn modelId="{94195240-B01E-43B3-BB62-6869AEC0C126}" type="presParOf" srcId="{813342C6-4AE1-45FF-88FF-C93707192DE1}" destId="{7182C0CB-2A52-498E-B12B-B4C9683613F6}" srcOrd="11" destOrd="0" presId="urn:microsoft.com/office/officeart/2005/8/layout/list1"/>
    <dgm:cxn modelId="{3B153C0F-FC8E-4273-A9B4-0A89AB319792}" type="presParOf" srcId="{813342C6-4AE1-45FF-88FF-C93707192DE1}" destId="{64897D0D-DF07-4405-B8C4-14E5FA76FF9F}" srcOrd="12" destOrd="0" presId="urn:microsoft.com/office/officeart/2005/8/layout/list1"/>
    <dgm:cxn modelId="{B5E1BC61-52B5-4BED-8B96-CC2FCCCE8FC6}" type="presParOf" srcId="{64897D0D-DF07-4405-B8C4-14E5FA76FF9F}" destId="{EA5288B6-EE7D-4FA7-91E6-ABB3E42FEFAF}" srcOrd="0" destOrd="0" presId="urn:microsoft.com/office/officeart/2005/8/layout/list1"/>
    <dgm:cxn modelId="{A075E42B-FFC0-4144-B111-537EFB0C8E32}" type="presParOf" srcId="{64897D0D-DF07-4405-B8C4-14E5FA76FF9F}" destId="{A362047B-EC41-4288-A025-22AC2B4B0E6A}" srcOrd="1" destOrd="0" presId="urn:microsoft.com/office/officeart/2005/8/layout/list1"/>
    <dgm:cxn modelId="{2BEA7D5E-891A-4C55-8EEB-4E3C8C5E3157}" type="presParOf" srcId="{813342C6-4AE1-45FF-88FF-C93707192DE1}" destId="{A34E10BB-8F7F-406C-96F5-89499D666941}" srcOrd="13" destOrd="0" presId="urn:microsoft.com/office/officeart/2005/8/layout/list1"/>
    <dgm:cxn modelId="{6528125D-2F51-424C-9906-EA05D7E402EC}" type="presParOf" srcId="{813342C6-4AE1-45FF-88FF-C93707192DE1}" destId="{C0612087-F467-46C1-9795-CD2BB0D3BBA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8E99B-6651-4120-A8E8-E2489279B299}">
      <dsp:nvSpPr>
        <dsp:cNvPr id="0" name=""/>
        <dsp:cNvSpPr/>
      </dsp:nvSpPr>
      <dsp:spPr>
        <a:xfrm>
          <a:off x="0" y="403497"/>
          <a:ext cx="541866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78135-9A9A-44A3-A2DD-E5B072D5858C}">
      <dsp:nvSpPr>
        <dsp:cNvPr id="0" name=""/>
        <dsp:cNvSpPr/>
      </dsp:nvSpPr>
      <dsp:spPr>
        <a:xfrm>
          <a:off x="270933" y="78777"/>
          <a:ext cx="3793065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69" tIns="0" rIns="14336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背景</a:t>
          </a:r>
          <a:r>
            <a:rPr lang="en-US" altLang="zh-CN" sz="2000" b="1" kern="1200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-</a:t>
          </a:r>
          <a:r>
            <a:rPr lang="zh-CN" altLang="en-US" sz="2000" b="1" kern="1200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中子源及应用</a:t>
          </a:r>
        </a:p>
      </dsp:txBody>
      <dsp:txXfrm>
        <a:off x="302636" y="110480"/>
        <a:ext cx="3729659" cy="586034"/>
      </dsp:txXfrm>
    </dsp:sp>
    <dsp:sp modelId="{570CA282-5361-49FC-AFEC-4B006A924FF7}">
      <dsp:nvSpPr>
        <dsp:cNvPr id="0" name=""/>
        <dsp:cNvSpPr/>
      </dsp:nvSpPr>
      <dsp:spPr>
        <a:xfrm>
          <a:off x="0" y="1401417"/>
          <a:ext cx="541866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5F7ABC-7658-4B5D-90B6-61EB6725BD57}">
      <dsp:nvSpPr>
        <dsp:cNvPr id="0" name=""/>
        <dsp:cNvSpPr/>
      </dsp:nvSpPr>
      <dsp:spPr>
        <a:xfrm>
          <a:off x="270933" y="1076697"/>
          <a:ext cx="3793065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69" tIns="0" rIns="14336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激光驱动中子源及应用的现状</a:t>
          </a:r>
        </a:p>
      </dsp:txBody>
      <dsp:txXfrm>
        <a:off x="302636" y="1108400"/>
        <a:ext cx="3729659" cy="586034"/>
      </dsp:txXfrm>
    </dsp:sp>
    <dsp:sp modelId="{9A4854E8-AA54-4460-A923-2FD600239932}">
      <dsp:nvSpPr>
        <dsp:cNvPr id="0" name=""/>
        <dsp:cNvSpPr/>
      </dsp:nvSpPr>
      <dsp:spPr>
        <a:xfrm>
          <a:off x="0" y="2399337"/>
          <a:ext cx="541866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B0E45F-3A3E-4C1D-BB23-7E7306828D76}">
      <dsp:nvSpPr>
        <dsp:cNvPr id="0" name=""/>
        <dsp:cNvSpPr/>
      </dsp:nvSpPr>
      <dsp:spPr>
        <a:xfrm>
          <a:off x="270933" y="2074617"/>
          <a:ext cx="3793065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69" tIns="0" rIns="14336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飞秒激光电子加速驱动中子源</a:t>
          </a:r>
        </a:p>
      </dsp:txBody>
      <dsp:txXfrm>
        <a:off x="302636" y="2106320"/>
        <a:ext cx="3729659" cy="586034"/>
      </dsp:txXfrm>
    </dsp:sp>
    <dsp:sp modelId="{C0612087-F467-46C1-9795-CD2BB0D3BBA1}">
      <dsp:nvSpPr>
        <dsp:cNvPr id="0" name=""/>
        <dsp:cNvSpPr/>
      </dsp:nvSpPr>
      <dsp:spPr>
        <a:xfrm>
          <a:off x="0" y="3397258"/>
          <a:ext cx="541866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62047B-EC41-4288-A025-22AC2B4B0E6A}">
      <dsp:nvSpPr>
        <dsp:cNvPr id="0" name=""/>
        <dsp:cNvSpPr/>
      </dsp:nvSpPr>
      <dsp:spPr>
        <a:xfrm>
          <a:off x="270933" y="3072538"/>
          <a:ext cx="3793065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69" tIns="0" rIns="14336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讨论及展望</a:t>
          </a:r>
        </a:p>
      </dsp:txBody>
      <dsp:txXfrm>
        <a:off x="302636" y="3104241"/>
        <a:ext cx="3729659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D5E1B8-1A65-44EC-A44D-9ACDF5B96141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F0B83A-B32B-43D9-A4C7-789D4AC590D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80884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F0B83A-B32B-43D9-A4C7-789D4AC590D0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5954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50E53C5-7065-F826-183D-F0A7965672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EEAC2D1-6E0B-7A37-CD40-9FEDDC12BC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B3421A5-E7F5-EB09-3B79-65EACF20D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604E696-5A3B-2741-30D6-3DED82339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4BED793-9F62-9DD0-289F-F5E5ECDB3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9274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552AA52-9F90-372B-4671-588D3D0CC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2EAB53E-D7FC-ADC5-7A7D-663A5E240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1F6E2F8-4246-5129-F4F1-D0A3E036E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4AA0755-BE6F-3228-0C54-B9F3AD2A9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8A8A7AD-799D-2A34-8646-18FB996C8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5780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F35C435-04FF-6360-E7BF-6B095A785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CDB7A78-23F1-8089-7CFC-460223C03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D229883-7E11-0705-BC13-3AE56B93C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EE9261C-D1C5-6529-FB30-1A0B63A0E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B461A4B-FDCA-EAA3-EA65-6BFF90568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6856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20B8D56-E12E-0B5B-532A-A0AAF9AD6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B0215E8-595E-DEA1-0473-DD1DA85C70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850EA2D-C5B9-F290-FFAA-A5B0E9AEC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34745A7-7F6D-5C51-8B2E-BDBC7C01E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E29757D-D495-392C-4662-26233C8A0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2072223-10C5-101A-11A9-2BF00DD96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1574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C372B2B-7E7D-5CA6-EBF7-7DB40654C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76C4413-7F3E-9519-E07B-596F12DF8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876A8E8-45FF-0EA6-856C-7E80AD48BD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FB28EE4C-6A1F-306C-91C3-3C5A86CF4B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CC96D9C-AD57-8A97-A4E6-6950F0F899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1F6EA5A-739E-E23B-5120-3DBE26561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BE72FF3D-B3DC-1882-CB4E-0DC5351DF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A713C97-65A0-BBF9-714E-AE23BA48C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767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01BA078-BCAF-B268-72E0-0F3ECB1B6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971B70C-8E57-5CF7-0D51-87393F51F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2B096E6-5404-6383-2FF4-B3B55B565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9BE4D74F-9E41-4427-4207-53DA44E60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9102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410E77AC-EF9F-1070-5691-C254B0926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1836E10-65A4-0D9E-43B1-9F7B707DD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3AF5F89-4954-0DA3-D995-5F5053FC7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77536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5F3F99-369D-A075-A859-C9DC501C7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92265D3-4045-8371-B3DE-BC8AE2365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214E409-909A-1781-47A4-EC1DD09140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17DB050-1B66-A3E0-1427-F7884C9E2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4A1EA36-DF9C-F497-595F-2A357CD54D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BF845A1-C0B6-8941-48C5-BB7C347A9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30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410B5F6-A16A-80DF-9AFB-CE046B2C5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F8E3CE27-5D7D-4C5E-EAA1-554A83B859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5928183-841A-B45A-1F3C-C6AB118ACF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2708218-C88C-ABD2-D4BC-A29DE7DD9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F0165AD-8F39-1256-81FC-DB2CA6A1D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8DC1013-84BF-24FB-7850-88DE298D1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034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B531293-6C3C-5E92-7C37-673728157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91F8DAD-EF31-9E46-70FC-4CDD162FC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E13E075-F2C0-04F6-BB07-10D1FE06B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40F831A-083D-3BBD-3C0C-622DE02F7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BB28259-2696-716E-D5B5-12CFE9BE6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8295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C743DCD0-AD8A-5E2A-8B1F-F3831D1273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42D447C-F67A-7B6B-0FFC-A899B5AD97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45BB7E6-F53D-62B3-EF90-48B229FC4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36B7265-359B-C1F7-9BFD-BCBBA531B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7AF2958-CD87-82AB-BCBC-BCC6DA12D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9051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AA757E95-B39B-7AC9-D0FC-7ED9C43E5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2ACFECA-7EB2-531C-8D3C-795C6EE02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BF7DC47-B8D0-97CC-8CD3-75ACF6AFB9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4AA45-015A-4C01-9938-029F0F3E2A28}" type="datetimeFigureOut">
              <a:rPr lang="zh-CN" altLang="en-US" smtClean="0"/>
              <a:t>2024/8/22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A06DDFE-4589-4D99-7C6C-737CF2C05C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C2E9EB5-C331-4E93-F4A2-479D6DAF26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ACF77E-24DF-416F-BC17-12088E226E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6471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1"/><Relationship Id="rId5" Type="http://schemas.openxmlformats.org/officeDocument/2006/relationships/image" Target="../media/image12.1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eg"/><Relationship Id="rId4" Type="http://schemas.openxmlformats.org/officeDocument/2006/relationships/image" Target="../media/image5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gif"/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jpg"/><Relationship Id="rId7" Type="http://schemas.openxmlformats.org/officeDocument/2006/relationships/image" Target="../media/image66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jpg"/><Relationship Id="rId5" Type="http://schemas.openxmlformats.org/officeDocument/2006/relationships/image" Target="../media/image64.gif"/><Relationship Id="rId4" Type="http://schemas.openxmlformats.org/officeDocument/2006/relationships/image" Target="../media/image63.gif"/><Relationship Id="rId9" Type="http://schemas.openxmlformats.org/officeDocument/2006/relationships/image" Target="../media/image6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7" Type="http://schemas.openxmlformats.org/officeDocument/2006/relationships/image" Target="../media/image80.jpe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png"/><Relationship Id="rId5" Type="http://schemas.openxmlformats.org/officeDocument/2006/relationships/image" Target="../media/image78.jpg"/><Relationship Id="rId4" Type="http://schemas.openxmlformats.org/officeDocument/2006/relationships/image" Target="../media/image7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0.png"/><Relationship Id="rId11" Type="http://schemas.openxmlformats.org/officeDocument/2006/relationships/image" Target="../media/image95.png"/><Relationship Id="rId5" Type="http://schemas.openxmlformats.org/officeDocument/2006/relationships/image" Target="../media/image89.png"/><Relationship Id="rId10" Type="http://schemas.openxmlformats.org/officeDocument/2006/relationships/image" Target="../media/image94.png"/><Relationship Id="rId4" Type="http://schemas.openxmlformats.org/officeDocument/2006/relationships/image" Target="../media/image88.jpeg"/><Relationship Id="rId9" Type="http://schemas.openxmlformats.org/officeDocument/2006/relationships/image" Target="../media/image9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C1EB82F-5156-3FEB-09B2-D90F97ECFDD7}"/>
              </a:ext>
            </a:extLst>
          </p:cNvPr>
          <p:cNvSpPr/>
          <p:nvPr/>
        </p:nvSpPr>
        <p:spPr>
          <a:xfrm>
            <a:off x="1" y="2119084"/>
            <a:ext cx="12192000" cy="1320800"/>
          </a:xfrm>
          <a:prstGeom prst="rect">
            <a:avLst/>
          </a:prstGeom>
          <a:gradFill flip="none" rotWithShape="1">
            <a:gsLst>
              <a:gs pos="0">
                <a:srgbClr val="0070C0"/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1BC3AFC-E048-C9A3-843B-C040BEB4BC3B}"/>
              </a:ext>
            </a:extLst>
          </p:cNvPr>
          <p:cNvSpPr txBox="1"/>
          <p:nvPr/>
        </p:nvSpPr>
        <p:spPr>
          <a:xfrm>
            <a:off x="1432998" y="2517874"/>
            <a:ext cx="93260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基于激光加速驱动的中子源及其应用展望</a:t>
            </a:r>
            <a:endParaRPr lang="en-US" altLang="zh-CN" sz="28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184">
            <a:extLst>
              <a:ext uri="{FF2B5EF4-FFF2-40B4-BE49-F238E27FC236}">
                <a16:creationId xmlns:a16="http://schemas.microsoft.com/office/drawing/2014/main" id="{52B07C97-9CE9-6C46-43A3-7B06E9A9DECC}"/>
              </a:ext>
            </a:extLst>
          </p:cNvPr>
          <p:cNvSpPr txBox="1"/>
          <p:nvPr/>
        </p:nvSpPr>
        <p:spPr>
          <a:xfrm>
            <a:off x="2581122" y="4055815"/>
            <a:ext cx="702975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冯杰</a:t>
            </a:r>
            <a:endParaRPr lang="en-US" altLang="zh-CN" sz="2400" b="1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en-US" altLang="zh-CN" sz="2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en-US" altLang="zh-CN" sz="2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上海交通大学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物理与天文学院</a:t>
            </a:r>
            <a:endParaRPr lang="en-US" altLang="zh-CN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2009C9F8-940F-DB94-AABB-B26F93F33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49"/>
            <a:ext cx="4136571" cy="165609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7C3C0E59-793A-05B5-DDC5-B8DAAC3BF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9973" y="265886"/>
            <a:ext cx="2895427" cy="958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679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图示 4">
            <a:extLst>
              <a:ext uri="{FF2B5EF4-FFF2-40B4-BE49-F238E27FC236}">
                <a16:creationId xmlns:a16="http://schemas.microsoft.com/office/drawing/2014/main" id="{4B077C01-FDA9-80CB-D6D2-9A0750B4DC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322720"/>
              </p:ext>
            </p:extLst>
          </p:nvPr>
        </p:nvGraphicFramePr>
        <p:xfrm>
          <a:off x="3918858" y="1296307"/>
          <a:ext cx="5418665" cy="4030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文本框 5">
            <a:extLst>
              <a:ext uri="{FF2B5EF4-FFF2-40B4-BE49-F238E27FC236}">
                <a16:creationId xmlns:a16="http://schemas.microsoft.com/office/drawing/2014/main" id="{F02E869A-B5B6-D200-35D9-F4DA8963742C}"/>
              </a:ext>
            </a:extLst>
          </p:cNvPr>
          <p:cNvSpPr txBox="1"/>
          <p:nvPr/>
        </p:nvSpPr>
        <p:spPr>
          <a:xfrm>
            <a:off x="1306286" y="2987905"/>
            <a:ext cx="21723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</p:spTree>
    <p:extLst>
      <p:ext uri="{BB962C8B-B14F-4D97-AF65-F5344CB8AC3E}">
        <p14:creationId xmlns:p14="http://schemas.microsoft.com/office/powerpoint/2010/main" val="3916036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>
            <a:extLst>
              <a:ext uri="{FF2B5EF4-FFF2-40B4-BE49-F238E27FC236}">
                <a16:creationId xmlns:a16="http://schemas.microsoft.com/office/drawing/2014/main" id="{32CADAD3-213E-D247-11EE-585EB77FC060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631167F-646D-707B-E0DA-FA0207CB2BE1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背景</a:t>
            </a:r>
            <a:r>
              <a:rPr lang="en-US" altLang="zh-CN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中子源及应用</a:t>
            </a:r>
          </a:p>
        </p:txBody>
      </p:sp>
      <p:pic>
        <p:nvPicPr>
          <p:cNvPr id="4" name="Picture 2" descr="核反应堆 - 搜狗百科">
            <a:extLst>
              <a:ext uri="{FF2B5EF4-FFF2-40B4-BE49-F238E27FC236}">
                <a16:creationId xmlns:a16="http://schemas.microsoft.com/office/drawing/2014/main" id="{B775386C-8F02-5145-714F-9D4C293BD7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15" y="1093934"/>
            <a:ext cx="3572897" cy="203887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15B3266B-A91C-8D9B-253D-233FC7695D8F}"/>
              </a:ext>
            </a:extLst>
          </p:cNvPr>
          <p:cNvSpPr txBox="1"/>
          <p:nvPr/>
        </p:nvSpPr>
        <p:spPr>
          <a:xfrm>
            <a:off x="168015" y="722413"/>
            <a:ext cx="3572897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核裂变反应堆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D1D067F-CBAE-523B-F7E6-5A58C396A302}"/>
              </a:ext>
            </a:extLst>
          </p:cNvPr>
          <p:cNvSpPr txBox="1"/>
          <p:nvPr/>
        </p:nvSpPr>
        <p:spPr>
          <a:xfrm>
            <a:off x="168015" y="3894073"/>
            <a:ext cx="4985149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散裂中子源</a:t>
            </a: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7FEF8525-AA57-B61D-F943-E5DDF604B7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015" y="4261723"/>
            <a:ext cx="4985147" cy="185549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AFD95A32-9431-0971-F7D5-B9D00FACA8F3}"/>
              </a:ext>
            </a:extLst>
          </p:cNvPr>
          <p:cNvSpPr txBox="1"/>
          <p:nvPr/>
        </p:nvSpPr>
        <p:spPr>
          <a:xfrm>
            <a:off x="8839602" y="3894302"/>
            <a:ext cx="3180979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DT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中子管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-MP320</a:t>
            </a:r>
          </a:p>
        </p:txBody>
      </p:sp>
      <p:grpSp>
        <p:nvGrpSpPr>
          <p:cNvPr id="25" name="组合 24">
            <a:extLst>
              <a:ext uri="{FF2B5EF4-FFF2-40B4-BE49-F238E27FC236}">
                <a16:creationId xmlns:a16="http://schemas.microsoft.com/office/drawing/2014/main" id="{CCAF69BA-F296-7D26-68A0-6EE1C82819FB}"/>
              </a:ext>
            </a:extLst>
          </p:cNvPr>
          <p:cNvGrpSpPr/>
          <p:nvPr/>
        </p:nvGrpSpPr>
        <p:grpSpPr>
          <a:xfrm>
            <a:off x="8839604" y="4261723"/>
            <a:ext cx="3180979" cy="1855497"/>
            <a:chOff x="3870476" y="1083434"/>
            <a:chExt cx="3180978" cy="2046991"/>
          </a:xfrm>
        </p:grpSpPr>
        <p:pic>
          <p:nvPicPr>
            <p:cNvPr id="31" name="图片 30">
              <a:extLst>
                <a:ext uri="{FF2B5EF4-FFF2-40B4-BE49-F238E27FC236}">
                  <a16:creationId xmlns:a16="http://schemas.microsoft.com/office/drawing/2014/main" id="{CB6159DB-83B4-764B-B6FB-54C84396D5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70476" y="1083434"/>
              <a:ext cx="3180978" cy="2046991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3" name="文本框 32">
              <a:extLst>
                <a:ext uri="{FF2B5EF4-FFF2-40B4-BE49-F238E27FC236}">
                  <a16:creationId xmlns:a16="http://schemas.microsoft.com/office/drawing/2014/main" id="{A6BCD6D0-6F0A-3407-A46C-1721D82016A6}"/>
                </a:ext>
              </a:extLst>
            </p:cNvPr>
            <p:cNvSpPr txBox="1"/>
            <p:nvPr/>
          </p:nvSpPr>
          <p:spPr>
            <a:xfrm>
              <a:off x="5328802" y="2853426"/>
              <a:ext cx="1722652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1200" b="1" dirty="0" err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Thermo</a:t>
              </a:r>
              <a:r>
                <a:rPr lang="en-US" altLang="zh-CN" sz="12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SCIENTIFIC</a:t>
              </a:r>
            </a:p>
          </p:txBody>
        </p:sp>
      </p:grpSp>
      <p:pic>
        <p:nvPicPr>
          <p:cNvPr id="36" name="图片 35">
            <a:extLst>
              <a:ext uri="{FF2B5EF4-FFF2-40B4-BE49-F238E27FC236}">
                <a16:creationId xmlns:a16="http://schemas.microsoft.com/office/drawing/2014/main" id="{27FC84B4-5A3E-9465-13A4-B0C178D015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6301" y="1104742"/>
            <a:ext cx="5667616" cy="202806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8" name="文本框 37">
            <a:extLst>
              <a:ext uri="{FF2B5EF4-FFF2-40B4-BE49-F238E27FC236}">
                <a16:creationId xmlns:a16="http://schemas.microsoft.com/office/drawing/2014/main" id="{0EA5BD3B-81A2-4D4F-73BE-591F6D5B6FB3}"/>
              </a:ext>
            </a:extLst>
          </p:cNvPr>
          <p:cNvSpPr txBox="1"/>
          <p:nvPr/>
        </p:nvSpPr>
        <p:spPr>
          <a:xfrm>
            <a:off x="4081463" y="722413"/>
            <a:ext cx="5671501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1600" b="1" i="0" dirty="0">
                <a:solidFill>
                  <a:srgbClr val="323232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rPr>
              <a:t>15 MeV</a:t>
            </a:r>
            <a:r>
              <a:rPr lang="zh-CN" altLang="en-US" sz="1600" b="1" i="0" dirty="0">
                <a:solidFill>
                  <a:srgbClr val="323232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rPr>
              <a:t>电子直线加速器驱动型白光中子源</a:t>
            </a:r>
            <a:endParaRPr lang="zh-CN" altLang="en-US" sz="1600" dirty="0"/>
          </a:p>
        </p:txBody>
      </p:sp>
      <p:pic>
        <p:nvPicPr>
          <p:cNvPr id="40" name="图片 39">
            <a:extLst>
              <a:ext uri="{FF2B5EF4-FFF2-40B4-BE49-F238E27FC236}">
                <a16:creationId xmlns:a16="http://schemas.microsoft.com/office/drawing/2014/main" id="{C9AE31C2-1015-D1C3-7B30-5023398383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58685" y="4261723"/>
            <a:ext cx="3475396" cy="185549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3" name="文本框 42">
            <a:extLst>
              <a:ext uri="{FF2B5EF4-FFF2-40B4-BE49-F238E27FC236}">
                <a16:creationId xmlns:a16="http://schemas.microsoft.com/office/drawing/2014/main" id="{DF560CBA-8F69-EBC9-0F34-976B6C271B02}"/>
              </a:ext>
            </a:extLst>
          </p:cNvPr>
          <p:cNvSpPr txBox="1"/>
          <p:nvPr/>
        </p:nvSpPr>
        <p:spPr>
          <a:xfrm>
            <a:off x="5258685" y="3894302"/>
            <a:ext cx="347539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MeV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离子源驱动的中子源</a:t>
            </a:r>
          </a:p>
        </p:txBody>
      </p:sp>
      <p:pic>
        <p:nvPicPr>
          <p:cNvPr id="46" name="图片 45">
            <a:extLst>
              <a:ext uri="{FF2B5EF4-FFF2-40B4-BE49-F238E27FC236}">
                <a16:creationId xmlns:a16="http://schemas.microsoft.com/office/drawing/2014/main" id="{3B2458A6-0124-68C2-F310-1BEEBE36AD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71693" y="1104742"/>
            <a:ext cx="1931527" cy="202806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7" name="文本框 46">
            <a:extLst>
              <a:ext uri="{FF2B5EF4-FFF2-40B4-BE49-F238E27FC236}">
                <a16:creationId xmlns:a16="http://schemas.microsoft.com/office/drawing/2014/main" id="{D7F2DEF8-556F-5D09-DCFB-6E39CB708307}"/>
              </a:ext>
            </a:extLst>
          </p:cNvPr>
          <p:cNvSpPr txBox="1"/>
          <p:nvPr/>
        </p:nvSpPr>
        <p:spPr>
          <a:xfrm>
            <a:off x="10071693" y="717191"/>
            <a:ext cx="1931527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Am-Be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中子源</a:t>
            </a:r>
          </a:p>
        </p:txBody>
      </p:sp>
      <p:sp>
        <p:nvSpPr>
          <p:cNvPr id="48" name="矩形 47">
            <a:extLst>
              <a:ext uri="{FF2B5EF4-FFF2-40B4-BE49-F238E27FC236}">
                <a16:creationId xmlns:a16="http://schemas.microsoft.com/office/drawing/2014/main" id="{C11180DC-6968-AE22-55B5-3F9FF3E4288C}"/>
              </a:ext>
            </a:extLst>
          </p:cNvPr>
          <p:cNvSpPr/>
          <p:nvPr/>
        </p:nvSpPr>
        <p:spPr>
          <a:xfrm>
            <a:off x="10071693" y="3205778"/>
            <a:ext cx="1931527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平均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E=5 MeV, 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9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n/s</a:t>
            </a:r>
          </a:p>
          <a:p>
            <a:pPr algn="ctr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寿命约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15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年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1EB75D77-B888-0204-FE39-FC10603B9E04}"/>
              </a:ext>
            </a:extLst>
          </p:cNvPr>
          <p:cNvSpPr txBox="1"/>
          <p:nvPr/>
        </p:nvSpPr>
        <p:spPr>
          <a:xfrm>
            <a:off x="168015" y="3205778"/>
            <a:ext cx="3572897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中国先进研究堆（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CARR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）热中子注量率达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8×10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14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 n/(cm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·s)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60 MW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，连续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04FAB11D-B61D-76C0-AE8E-D7455BC4D1B4}"/>
              </a:ext>
            </a:extLst>
          </p:cNvPr>
          <p:cNvSpPr txBox="1"/>
          <p:nvPr/>
        </p:nvSpPr>
        <p:spPr>
          <a:xfrm>
            <a:off x="4081463" y="3212595"/>
            <a:ext cx="5706004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模式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 ns, 8×10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n/s, 5 keV-30 keV @ 2 m 0.2%-0.8%</a:t>
            </a:r>
          </a:p>
          <a:p>
            <a:pPr algn="ctr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模式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B, 500-3000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ns, 4×10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11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n/s, 0.01-150 keV @ 6m 0.1%-10%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F422D133-FFD0-7592-AB55-F777F363E6C8}"/>
              </a:ext>
            </a:extLst>
          </p:cNvPr>
          <p:cNvSpPr txBox="1"/>
          <p:nvPr/>
        </p:nvSpPr>
        <p:spPr>
          <a:xfrm>
            <a:off x="168015" y="6191006"/>
            <a:ext cx="4985147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散裂的反角白光中子源，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0.2 eV-200 MeV, 50 ns, 25 Hz, 2×10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16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n/s, 10 kW</a:t>
            </a: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E9293C8D-9F09-491E-C2DA-9C3F4A23F6D9}"/>
              </a:ext>
            </a:extLst>
          </p:cNvPr>
          <p:cNvSpPr txBox="1"/>
          <p:nvPr/>
        </p:nvSpPr>
        <p:spPr>
          <a:xfrm>
            <a:off x="8839601" y="6191006"/>
            <a:ext cx="3216931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14 MeV, 250 Hz-20 kHz, 5 </a:t>
            </a:r>
            <a:r>
              <a:rPr lang="en-US" altLang="zh-CN" sz="1400" b="1" kern="0" dirty="0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μs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(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或连续），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1×10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 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n/s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，源尺寸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cm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687E6F15-983C-2BBF-B80C-4C64A06B090F}"/>
              </a:ext>
            </a:extLst>
          </p:cNvPr>
          <p:cNvSpPr txBox="1"/>
          <p:nvPr/>
        </p:nvSpPr>
        <p:spPr>
          <a:xfrm>
            <a:off x="5258683" y="6191006"/>
            <a:ext cx="3475397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Be(</a:t>
            </a:r>
            <a:r>
              <a:rPr lang="en-US" altLang="zh-CN" sz="1400" b="1" kern="0" dirty="0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p,n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中子源，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 (3.5-7 MeV, 100 </a:t>
            </a:r>
            <a:r>
              <a:rPr lang="en-US" altLang="zh-CN" sz="1400" b="1" kern="0" dirty="0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μA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), 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12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n/s,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源尺寸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 cm</a:t>
            </a:r>
          </a:p>
        </p:txBody>
      </p:sp>
    </p:spTree>
    <p:extLst>
      <p:ext uri="{BB962C8B-B14F-4D97-AF65-F5344CB8AC3E}">
        <p14:creationId xmlns:p14="http://schemas.microsoft.com/office/powerpoint/2010/main" val="1671130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837BEBC4-3FF8-08EB-806C-BD0E68412723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BCA7AE3E-4ACF-8387-56E9-77DB64A2B6AF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背景</a:t>
            </a:r>
            <a:r>
              <a:rPr lang="en-US" altLang="zh-CN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中子源及应用</a:t>
            </a:r>
          </a:p>
        </p:txBody>
      </p:sp>
      <p:grpSp>
        <p:nvGrpSpPr>
          <p:cNvPr id="31" name="组合 30">
            <a:extLst>
              <a:ext uri="{FF2B5EF4-FFF2-40B4-BE49-F238E27FC236}">
                <a16:creationId xmlns:a16="http://schemas.microsoft.com/office/drawing/2014/main" id="{C0302F22-F83E-B7F6-7529-5638FABF499A}"/>
              </a:ext>
            </a:extLst>
          </p:cNvPr>
          <p:cNvGrpSpPr/>
          <p:nvPr/>
        </p:nvGrpSpPr>
        <p:grpSpPr>
          <a:xfrm>
            <a:off x="917775" y="723479"/>
            <a:ext cx="2646215" cy="2242386"/>
            <a:chOff x="624356" y="724653"/>
            <a:chExt cx="2646215" cy="2242386"/>
          </a:xfrm>
        </p:grpSpPr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8DDF08DB-ECF1-FB46-1088-087A47F45F1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28124" y="1081556"/>
              <a:ext cx="2637074" cy="188548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A59DCE05-1CDB-C4B3-F96D-57B4FAEE0583}"/>
                </a:ext>
              </a:extLst>
            </p:cNvPr>
            <p:cNvSpPr txBox="1"/>
            <p:nvPr/>
          </p:nvSpPr>
          <p:spPr>
            <a:xfrm>
              <a:off x="624356" y="724653"/>
              <a:ext cx="2646215" cy="33855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6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核物理：中子核数据测量</a:t>
              </a:r>
            </a:p>
          </p:txBody>
        </p:sp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D2BD7B46-7131-403F-17B1-1EAE8546E7F8}"/>
              </a:ext>
            </a:extLst>
          </p:cNvPr>
          <p:cNvSpPr txBox="1"/>
          <p:nvPr/>
        </p:nvSpPr>
        <p:spPr>
          <a:xfrm>
            <a:off x="4118864" y="728828"/>
            <a:ext cx="2825868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活化分析：爆炸物、毒品检测</a:t>
            </a:r>
          </a:p>
        </p:txBody>
      </p:sp>
      <p:grpSp>
        <p:nvGrpSpPr>
          <p:cNvPr id="35" name="组合 34">
            <a:extLst>
              <a:ext uri="{FF2B5EF4-FFF2-40B4-BE49-F238E27FC236}">
                <a16:creationId xmlns:a16="http://schemas.microsoft.com/office/drawing/2014/main" id="{33DDC38B-8D3E-30FA-5521-95D8B684BE87}"/>
              </a:ext>
            </a:extLst>
          </p:cNvPr>
          <p:cNvGrpSpPr/>
          <p:nvPr/>
        </p:nvGrpSpPr>
        <p:grpSpPr>
          <a:xfrm>
            <a:off x="4118864" y="4197717"/>
            <a:ext cx="2823197" cy="2549941"/>
            <a:chOff x="4110300" y="4192803"/>
            <a:chExt cx="2823197" cy="2549941"/>
          </a:xfrm>
        </p:grpSpPr>
        <p:pic>
          <p:nvPicPr>
            <p:cNvPr id="14" name="图片 13">
              <a:extLst>
                <a:ext uri="{FF2B5EF4-FFF2-40B4-BE49-F238E27FC236}">
                  <a16:creationId xmlns:a16="http://schemas.microsoft.com/office/drawing/2014/main" id="{DF606F7F-0394-D091-CFCB-B4841EC3162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110300" y="5183310"/>
              <a:ext cx="2823197" cy="155943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9C46B199-89BF-3662-7BBA-7FD104D3045C}"/>
                </a:ext>
              </a:extLst>
            </p:cNvPr>
            <p:cNvSpPr txBox="1"/>
            <p:nvPr/>
          </p:nvSpPr>
          <p:spPr>
            <a:xfrm>
              <a:off x="4110300" y="4192803"/>
              <a:ext cx="2823197" cy="33855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16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中子测井</a:t>
              </a:r>
            </a:p>
          </p:txBody>
        </p:sp>
        <p:pic>
          <p:nvPicPr>
            <p:cNvPr id="16" name="图片 15">
              <a:extLst>
                <a:ext uri="{FF2B5EF4-FFF2-40B4-BE49-F238E27FC236}">
                  <a16:creationId xmlns:a16="http://schemas.microsoft.com/office/drawing/2014/main" id="{042B8568-25B0-EC9B-BE7A-5A51F1D6CA3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10300" y="4556951"/>
              <a:ext cx="2823197" cy="61527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E82C0B64-4B97-3C41-6A1F-CFFA3FA78AB9}"/>
              </a:ext>
            </a:extLst>
          </p:cNvPr>
          <p:cNvGrpSpPr/>
          <p:nvPr/>
        </p:nvGrpSpPr>
        <p:grpSpPr>
          <a:xfrm>
            <a:off x="914553" y="3246335"/>
            <a:ext cx="2651053" cy="3501323"/>
            <a:chOff x="624356" y="3299479"/>
            <a:chExt cx="2651053" cy="3501323"/>
          </a:xfrm>
        </p:grpSpPr>
        <p:grpSp>
          <p:nvGrpSpPr>
            <p:cNvPr id="17" name="组合 16">
              <a:extLst>
                <a:ext uri="{FF2B5EF4-FFF2-40B4-BE49-F238E27FC236}">
                  <a16:creationId xmlns:a16="http://schemas.microsoft.com/office/drawing/2014/main" id="{6DD5DBA4-AF04-80AF-AB6F-FC7B72FB3BF5}"/>
                </a:ext>
              </a:extLst>
            </p:cNvPr>
            <p:cNvGrpSpPr/>
            <p:nvPr/>
          </p:nvGrpSpPr>
          <p:grpSpPr>
            <a:xfrm>
              <a:off x="629194" y="3659688"/>
              <a:ext cx="2641377" cy="3141114"/>
              <a:chOff x="6960893" y="1306999"/>
              <a:chExt cx="4153339" cy="5306287"/>
            </a:xfrm>
          </p:grpSpPr>
          <p:pic>
            <p:nvPicPr>
              <p:cNvPr id="18" name="图片 17">
                <a:extLst>
                  <a:ext uri="{FF2B5EF4-FFF2-40B4-BE49-F238E27FC236}">
                    <a16:creationId xmlns:a16="http://schemas.microsoft.com/office/drawing/2014/main" id="{A41139FC-2B20-E9AB-25AD-4EFC8B23A0D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60894" y="4139576"/>
                <a:ext cx="4153338" cy="247371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pic>
            <p:nvPicPr>
              <p:cNvPr id="19" name="图片 18">
                <a:extLst>
                  <a:ext uri="{FF2B5EF4-FFF2-40B4-BE49-F238E27FC236}">
                    <a16:creationId xmlns:a16="http://schemas.microsoft.com/office/drawing/2014/main" id="{346DD2C3-0ED3-FDA3-59FC-B7B2D950572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60893" y="1306999"/>
                <a:ext cx="4153339" cy="283257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</p:grpSp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D10F4B38-71E0-2B65-1CF1-A8425045C729}"/>
                </a:ext>
              </a:extLst>
            </p:cNvPr>
            <p:cNvSpPr txBox="1"/>
            <p:nvPr/>
          </p:nvSpPr>
          <p:spPr>
            <a:xfrm>
              <a:off x="624356" y="3299479"/>
              <a:ext cx="2651053" cy="33855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6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医用：硼中子俘获治疗 </a:t>
              </a:r>
            </a:p>
          </p:txBody>
        </p:sp>
      </p:grpSp>
      <p:sp>
        <p:nvSpPr>
          <p:cNvPr id="24" name="文本框 23">
            <a:extLst>
              <a:ext uri="{FF2B5EF4-FFF2-40B4-BE49-F238E27FC236}">
                <a16:creationId xmlns:a16="http://schemas.microsoft.com/office/drawing/2014/main" id="{AA627303-4485-D589-A108-AD97B910B074}"/>
              </a:ext>
            </a:extLst>
          </p:cNvPr>
          <p:cNvSpPr txBox="1"/>
          <p:nvPr/>
        </p:nvSpPr>
        <p:spPr>
          <a:xfrm>
            <a:off x="7495839" y="723479"/>
            <a:ext cx="381681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无损检测：中子照相</a:t>
            </a:r>
          </a:p>
        </p:txBody>
      </p:sp>
      <p:grpSp>
        <p:nvGrpSpPr>
          <p:cNvPr id="28" name="组合 27">
            <a:extLst>
              <a:ext uri="{FF2B5EF4-FFF2-40B4-BE49-F238E27FC236}">
                <a16:creationId xmlns:a16="http://schemas.microsoft.com/office/drawing/2014/main" id="{DBAA1779-A095-947C-E351-3E00619E39D2}"/>
              </a:ext>
            </a:extLst>
          </p:cNvPr>
          <p:cNvGrpSpPr/>
          <p:nvPr/>
        </p:nvGrpSpPr>
        <p:grpSpPr>
          <a:xfrm>
            <a:off x="7497990" y="1087158"/>
            <a:ext cx="3809826" cy="2652690"/>
            <a:chOff x="7819306" y="1059158"/>
            <a:chExt cx="3861127" cy="2424112"/>
          </a:xfrm>
        </p:grpSpPr>
        <p:pic>
          <p:nvPicPr>
            <p:cNvPr id="26" name="图片 25">
              <a:extLst>
                <a:ext uri="{FF2B5EF4-FFF2-40B4-BE49-F238E27FC236}">
                  <a16:creationId xmlns:a16="http://schemas.microsoft.com/office/drawing/2014/main" id="{8F390944-5107-1F4A-6022-30148D44C95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819306" y="1059158"/>
              <a:ext cx="3861127" cy="242411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59A13475-1B52-CF91-44B0-B0EE611DF1DF}"/>
                </a:ext>
              </a:extLst>
            </p:cNvPr>
            <p:cNvSpPr txBox="1"/>
            <p:nvPr/>
          </p:nvSpPr>
          <p:spPr>
            <a:xfrm>
              <a:off x="8451677" y="3090446"/>
              <a:ext cx="1698647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10 cm</a:t>
              </a:r>
              <a:r>
                <a:rPr lang="zh-CN" altLang="en-US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厚</a:t>
              </a:r>
              <a:r>
                <a:rPr lang="en-US" altLang="zh-CN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pb</a:t>
              </a:r>
              <a:endPara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30" name="图片 29">
            <a:extLst>
              <a:ext uri="{FF2B5EF4-FFF2-40B4-BE49-F238E27FC236}">
                <a16:creationId xmlns:a16="http://schemas.microsoft.com/office/drawing/2014/main" id="{E11290CD-665B-04F3-2B14-50EAB6CB0B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95319" y="3812419"/>
            <a:ext cx="3809826" cy="2935239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34" name="组合 33">
            <a:extLst>
              <a:ext uri="{FF2B5EF4-FFF2-40B4-BE49-F238E27FC236}">
                <a16:creationId xmlns:a16="http://schemas.microsoft.com/office/drawing/2014/main" id="{F783F562-20FD-E826-9B87-5621131EC0F9}"/>
              </a:ext>
            </a:extLst>
          </p:cNvPr>
          <p:cNvGrpSpPr/>
          <p:nvPr/>
        </p:nvGrpSpPr>
        <p:grpSpPr>
          <a:xfrm>
            <a:off x="4118864" y="1048769"/>
            <a:ext cx="2823197" cy="3036638"/>
            <a:chOff x="4110300" y="1048693"/>
            <a:chExt cx="2823197" cy="3036638"/>
          </a:xfrm>
        </p:grpSpPr>
        <p:grpSp>
          <p:nvGrpSpPr>
            <p:cNvPr id="13" name="组合 12">
              <a:extLst>
                <a:ext uri="{FF2B5EF4-FFF2-40B4-BE49-F238E27FC236}">
                  <a16:creationId xmlns:a16="http://schemas.microsoft.com/office/drawing/2014/main" id="{67B28F34-D6B9-9FCF-DE13-9BFD34F9F113}"/>
                </a:ext>
              </a:extLst>
            </p:cNvPr>
            <p:cNvGrpSpPr/>
            <p:nvPr/>
          </p:nvGrpSpPr>
          <p:grpSpPr>
            <a:xfrm>
              <a:off x="4153711" y="1081556"/>
              <a:ext cx="2549731" cy="3003775"/>
              <a:chOff x="4032007" y="2664913"/>
              <a:chExt cx="2972771" cy="3502148"/>
            </a:xfrm>
          </p:grpSpPr>
          <p:pic>
            <p:nvPicPr>
              <p:cNvPr id="9" name="图片 8">
                <a:extLst>
                  <a:ext uri="{FF2B5EF4-FFF2-40B4-BE49-F238E27FC236}">
                    <a16:creationId xmlns:a16="http://schemas.microsoft.com/office/drawing/2014/main" id="{CB77DEB5-9650-9097-2E3E-ECED22830C3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441371" y="2664913"/>
                <a:ext cx="2467429" cy="1252801"/>
              </a:xfrm>
              <a:prstGeom prst="rect">
                <a:avLst/>
              </a:prstGeom>
              <a:ln>
                <a:noFill/>
              </a:ln>
            </p:spPr>
          </p:pic>
          <p:pic>
            <p:nvPicPr>
              <p:cNvPr id="10" name="图片 9">
                <a:extLst>
                  <a:ext uri="{FF2B5EF4-FFF2-40B4-BE49-F238E27FC236}">
                    <a16:creationId xmlns:a16="http://schemas.microsoft.com/office/drawing/2014/main" id="{1C3E24F7-8059-3B62-23F1-144D447635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4032007" y="3789506"/>
                <a:ext cx="2972771" cy="2377555"/>
              </a:xfrm>
              <a:prstGeom prst="rect">
                <a:avLst/>
              </a:prstGeom>
              <a:ln>
                <a:noFill/>
              </a:ln>
            </p:spPr>
          </p:pic>
        </p:grpSp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3BFB119D-9E9C-1B22-F9D0-790FD4802814}"/>
                </a:ext>
              </a:extLst>
            </p:cNvPr>
            <p:cNvSpPr/>
            <p:nvPr/>
          </p:nvSpPr>
          <p:spPr>
            <a:xfrm>
              <a:off x="4110300" y="1048693"/>
              <a:ext cx="2823197" cy="302212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6" name="文本框 35">
            <a:extLst>
              <a:ext uri="{FF2B5EF4-FFF2-40B4-BE49-F238E27FC236}">
                <a16:creationId xmlns:a16="http://schemas.microsoft.com/office/drawing/2014/main" id="{6A035AD8-37E1-CA4F-ABD0-C6C2BD492182}"/>
              </a:ext>
            </a:extLst>
          </p:cNvPr>
          <p:cNvSpPr txBox="1"/>
          <p:nvPr/>
        </p:nvSpPr>
        <p:spPr>
          <a:xfrm>
            <a:off x="10452700" y="1265232"/>
            <a:ext cx="11635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400" b="1" kern="0" dirty="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透射成像</a:t>
            </a:r>
            <a:endParaRPr lang="zh-CN" altLang="en-US" sz="1400" dirty="0">
              <a:solidFill>
                <a:schemeClr val="bg1"/>
              </a:solidFill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6223162C-8876-A6DC-86A7-4CD7928D55A6}"/>
              </a:ext>
            </a:extLst>
          </p:cNvPr>
          <p:cNvSpPr txBox="1"/>
          <p:nvPr/>
        </p:nvSpPr>
        <p:spPr>
          <a:xfrm>
            <a:off x="10392224" y="3814910"/>
            <a:ext cx="97730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散射成像</a:t>
            </a:r>
            <a:endParaRPr lang="zh-CN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819434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B62FD92-A469-63A4-7F3A-2B4E0C75023F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激光驱动中子源及应用的现状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0B88B3C0-CCF9-C7AE-B2EB-355E8D3EA4B9}"/>
              </a:ext>
            </a:extLst>
          </p:cNvPr>
          <p:cNvSpPr/>
          <p:nvPr/>
        </p:nvSpPr>
        <p:spPr>
          <a:xfrm>
            <a:off x="80928" y="3449097"/>
            <a:ext cx="5658464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典型参数：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~2.45 MeV, 100 ps, 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(A): 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n/J/shot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; 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(B): 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n/J/shot</a:t>
            </a:r>
            <a:endParaRPr lang="zh-CN" altLang="en-US" sz="14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7E14AECB-573B-0028-CEAD-30A7E517A04D}"/>
              </a:ext>
            </a:extLst>
          </p:cNvPr>
          <p:cNvSpPr txBox="1"/>
          <p:nvPr/>
        </p:nvSpPr>
        <p:spPr>
          <a:xfrm>
            <a:off x="7930954" y="3194302"/>
            <a:ext cx="242740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M. Roth, 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PRL </a:t>
            </a:r>
            <a:r>
              <a:rPr lang="zh-CN" altLang="en-US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110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044802 (2013)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33BCD0F9-0F20-090E-252E-15359EB41E73}"/>
              </a:ext>
            </a:extLst>
          </p:cNvPr>
          <p:cNvSpPr/>
          <p:nvPr/>
        </p:nvSpPr>
        <p:spPr>
          <a:xfrm>
            <a:off x="5837730" y="3450288"/>
            <a:ext cx="6325241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典型参数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21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W/cm</a:t>
            </a:r>
            <a:r>
              <a:rPr lang="en-US" altLang="zh-CN" sz="1400" b="1" kern="0" baseline="300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-2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D-Be,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宽谱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100s ps, 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n/shot/</a:t>
            </a:r>
            <a:r>
              <a:rPr lang="en-US" altLang="zh-CN" sz="1400" b="1" kern="0" dirty="0" err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sr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n/J/shot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943E7181-C321-494E-CA19-D98C13675F10}"/>
              </a:ext>
            </a:extLst>
          </p:cNvPr>
          <p:cNvSpPr txBox="1"/>
          <p:nvPr/>
        </p:nvSpPr>
        <p:spPr>
          <a:xfrm>
            <a:off x="67804" y="6014015"/>
            <a:ext cx="28334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(A):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I. Pomerantz,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PRL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113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184801 (2014)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98998C10-E777-3263-27DB-E30671BF09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52" y="4208809"/>
            <a:ext cx="2524851" cy="180520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id="{2E89C247-68A8-1B7A-A7D0-4CE2E14CB4AA}"/>
              </a:ext>
            </a:extLst>
          </p:cNvPr>
          <p:cNvSpPr/>
          <p:nvPr/>
        </p:nvSpPr>
        <p:spPr>
          <a:xfrm>
            <a:off x="80928" y="6346749"/>
            <a:ext cx="5658464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典型参数：宽谱，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~100 ps, 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(A): 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n/J/shot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;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(B): 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n/J/shot</a:t>
            </a: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3127BF08-9B46-33B2-95AA-C48A0B587B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410" y="1099390"/>
            <a:ext cx="2038982" cy="2121806"/>
          </a:xfrm>
          <a:prstGeom prst="rect">
            <a:avLst/>
          </a:prstGeom>
          <a:ln>
            <a:solidFill>
              <a:srgbClr val="C00000"/>
            </a:solidFill>
          </a:ln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23EF5EDD-518E-9691-461E-BA18D6201FD3}"/>
              </a:ext>
            </a:extLst>
          </p:cNvPr>
          <p:cNvSpPr/>
          <p:nvPr/>
        </p:nvSpPr>
        <p:spPr>
          <a:xfrm>
            <a:off x="54681" y="3194302"/>
            <a:ext cx="265149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(A):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T. </a:t>
            </a:r>
            <a:r>
              <a:rPr lang="en-US" altLang="zh-CN" sz="1200" dirty="0" err="1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Ditmire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Nature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398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489 (1999)</a:t>
            </a:r>
            <a:endParaRPr lang="zh-CN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25B5C5A8-11E0-42AC-3ED4-6C83C6D0A720}"/>
              </a:ext>
            </a:extLst>
          </p:cNvPr>
          <p:cNvSpPr txBox="1"/>
          <p:nvPr/>
        </p:nvSpPr>
        <p:spPr>
          <a:xfrm>
            <a:off x="71252" y="709779"/>
            <a:ext cx="5668140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库伦爆炸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-DD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聚变中子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8853D991-7892-96AF-B305-6AB9F7F45F85}"/>
              </a:ext>
            </a:extLst>
          </p:cNvPr>
          <p:cNvSpPr txBox="1"/>
          <p:nvPr/>
        </p:nvSpPr>
        <p:spPr>
          <a:xfrm>
            <a:off x="2901262" y="3184155"/>
            <a:ext cx="29445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(B):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A. Curtis, 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at.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C</a:t>
            </a:r>
            <a:r>
              <a:rPr lang="en-US" altLang="zh-CN" sz="1200" dirty="0" err="1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ommun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9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1077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(2018)</a:t>
            </a:r>
          </a:p>
        </p:txBody>
      </p:sp>
      <p:grpSp>
        <p:nvGrpSpPr>
          <p:cNvPr id="25" name="组合 24">
            <a:extLst>
              <a:ext uri="{FF2B5EF4-FFF2-40B4-BE49-F238E27FC236}">
                <a16:creationId xmlns:a16="http://schemas.microsoft.com/office/drawing/2014/main" id="{15D0FF89-F2A4-2AA7-6E3F-9753D8400F29}"/>
              </a:ext>
            </a:extLst>
          </p:cNvPr>
          <p:cNvGrpSpPr/>
          <p:nvPr/>
        </p:nvGrpSpPr>
        <p:grpSpPr>
          <a:xfrm>
            <a:off x="71252" y="1097749"/>
            <a:ext cx="3739974" cy="2123447"/>
            <a:chOff x="80928" y="1097749"/>
            <a:chExt cx="3739974" cy="2123447"/>
          </a:xfrm>
        </p:grpSpPr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889336ED-60E1-3695-AEE9-8535A7734A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0928" y="1097749"/>
              <a:ext cx="3571854" cy="212344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5CBCF9C7-E6F5-9C3F-16C1-7B83661419D4}"/>
                </a:ext>
              </a:extLst>
            </p:cNvPr>
            <p:cNvSpPr txBox="1"/>
            <p:nvPr/>
          </p:nvSpPr>
          <p:spPr>
            <a:xfrm>
              <a:off x="2657317" y="1708964"/>
              <a:ext cx="1163585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200" b="1" u="sng" kern="0" dirty="0">
                  <a:solidFill>
                    <a:srgbClr val="0000FF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120 </a:t>
              </a:r>
              <a:r>
                <a:rPr lang="en-US" altLang="zh-CN" sz="1200" b="1" u="sng" kern="0" dirty="0" err="1">
                  <a:solidFill>
                    <a:srgbClr val="0000FF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mJ</a:t>
              </a:r>
              <a:r>
                <a:rPr lang="en-US" altLang="zh-CN" sz="1200" b="1" u="sng" kern="0" dirty="0">
                  <a:solidFill>
                    <a:srgbClr val="0000FF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, 35 fs</a:t>
              </a:r>
              <a:endParaRPr lang="zh-CN" altLang="en-US" sz="1200" u="sng" dirty="0">
                <a:solidFill>
                  <a:srgbClr val="0000FF"/>
                </a:solidFill>
              </a:endParaRPr>
            </a:p>
          </p:txBody>
        </p:sp>
      </p:grpSp>
      <p:sp>
        <p:nvSpPr>
          <p:cNvPr id="26" name="文本框 25">
            <a:extLst>
              <a:ext uri="{FF2B5EF4-FFF2-40B4-BE49-F238E27FC236}">
                <a16:creationId xmlns:a16="http://schemas.microsoft.com/office/drawing/2014/main" id="{6CF763D8-D170-CF79-A836-C593BAA8AE1C}"/>
              </a:ext>
            </a:extLst>
          </p:cNvPr>
          <p:cNvSpPr txBox="1"/>
          <p:nvPr/>
        </p:nvSpPr>
        <p:spPr>
          <a:xfrm>
            <a:off x="235158" y="1102482"/>
            <a:ext cx="11635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2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气体纳米团簇</a:t>
            </a:r>
            <a:endParaRPr lang="zh-CN" altLang="en-US" sz="1200" dirty="0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84C89419-3627-AFEC-1006-3523D6035BA4}"/>
              </a:ext>
            </a:extLst>
          </p:cNvPr>
          <p:cNvSpPr txBox="1"/>
          <p:nvPr/>
        </p:nvSpPr>
        <p:spPr>
          <a:xfrm>
            <a:off x="3682674" y="1126357"/>
            <a:ext cx="11635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200" b="1" kern="0" dirty="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固体纳米阵列</a:t>
            </a:r>
            <a:endParaRPr lang="zh-CN" altLang="en-US" sz="1200" dirty="0">
              <a:solidFill>
                <a:schemeClr val="bg1"/>
              </a:solidFill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94D47169-62CC-8EEB-7DB9-D5ACBB0F09A4}"/>
              </a:ext>
            </a:extLst>
          </p:cNvPr>
          <p:cNvSpPr txBox="1"/>
          <p:nvPr/>
        </p:nvSpPr>
        <p:spPr>
          <a:xfrm>
            <a:off x="5837731" y="709779"/>
            <a:ext cx="6325242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投球手接球手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聚变中子（离子束靶）</a:t>
            </a:r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8E1705D1-F5E2-BD2B-858C-07F52E4D21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7731" y="1097749"/>
            <a:ext cx="2243281" cy="21161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3" name="图片 32">
            <a:extLst>
              <a:ext uri="{FF2B5EF4-FFF2-40B4-BE49-F238E27FC236}">
                <a16:creationId xmlns:a16="http://schemas.microsoft.com/office/drawing/2014/main" id="{32B363A1-2E5D-5C3F-76A6-4E07CC1A78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4528" y="1097749"/>
            <a:ext cx="4078445" cy="212111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5" name="文本框 34">
            <a:extLst>
              <a:ext uri="{FF2B5EF4-FFF2-40B4-BE49-F238E27FC236}">
                <a16:creationId xmlns:a16="http://schemas.microsoft.com/office/drawing/2014/main" id="{D1288018-98F3-000C-C866-D8F2965ED3C3}"/>
              </a:ext>
            </a:extLst>
          </p:cNvPr>
          <p:cNvSpPr txBox="1"/>
          <p:nvPr/>
        </p:nvSpPr>
        <p:spPr>
          <a:xfrm>
            <a:off x="5834215" y="1334306"/>
            <a:ext cx="92460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u="sng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80 J, 600 fs</a:t>
            </a:r>
            <a:r>
              <a:rPr lang="zh-CN" altLang="en-US" sz="1200" b="1" u="sng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37" name="图片 36">
            <a:extLst>
              <a:ext uri="{FF2B5EF4-FFF2-40B4-BE49-F238E27FC236}">
                <a16:creationId xmlns:a16="http://schemas.microsoft.com/office/drawing/2014/main" id="{38BA2A0B-3C6E-42E4-A89B-9EE8A84A0C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0785" y="4208809"/>
            <a:ext cx="3098607" cy="1805206"/>
          </a:xfrm>
          <a:prstGeom prst="rect">
            <a:avLst/>
          </a:prstGeom>
          <a:ln>
            <a:solidFill>
              <a:srgbClr val="C00000"/>
            </a:solidFill>
          </a:ln>
        </p:spPr>
      </p:pic>
      <p:sp>
        <p:nvSpPr>
          <p:cNvPr id="38" name="文本框 37">
            <a:extLst>
              <a:ext uri="{FF2B5EF4-FFF2-40B4-BE49-F238E27FC236}">
                <a16:creationId xmlns:a16="http://schemas.microsoft.com/office/drawing/2014/main" id="{A2551321-84E9-7B55-CE4F-29B43B6CE3A6}"/>
              </a:ext>
            </a:extLst>
          </p:cNvPr>
          <p:cNvSpPr txBox="1"/>
          <p:nvPr/>
        </p:nvSpPr>
        <p:spPr>
          <a:xfrm>
            <a:off x="67192" y="3815498"/>
            <a:ext cx="5672200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电子束驱动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光致裂变中子（伽马束靶）</a:t>
            </a: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245AEDE4-A7DC-33AE-654A-29D5ED326E15}"/>
              </a:ext>
            </a:extLst>
          </p:cNvPr>
          <p:cNvSpPr txBox="1"/>
          <p:nvPr/>
        </p:nvSpPr>
        <p:spPr>
          <a:xfrm>
            <a:off x="3084357" y="6009440"/>
            <a:ext cx="269971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(B): Jie Feng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HEDP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36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100753 (2020)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64FE5AF7-BF9D-0158-4007-B7ADC20C054A}"/>
              </a:ext>
            </a:extLst>
          </p:cNvPr>
          <p:cNvSpPr txBox="1"/>
          <p:nvPr/>
        </p:nvSpPr>
        <p:spPr>
          <a:xfrm>
            <a:off x="1432518" y="4262783"/>
            <a:ext cx="11635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u="sng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90 J, 150 fs</a:t>
            </a:r>
            <a:endParaRPr lang="zh-CN" altLang="en-US" sz="1200" u="sng" dirty="0">
              <a:solidFill>
                <a:srgbClr val="0000FF"/>
              </a:solidFill>
            </a:endParaRP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2B5F6208-AF09-3826-E68F-7FA61EFA740F}"/>
              </a:ext>
            </a:extLst>
          </p:cNvPr>
          <p:cNvSpPr txBox="1"/>
          <p:nvPr/>
        </p:nvSpPr>
        <p:spPr>
          <a:xfrm>
            <a:off x="2596103" y="4956299"/>
            <a:ext cx="75072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u="sng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 J, 30 fs</a:t>
            </a:r>
            <a:endParaRPr lang="zh-CN" altLang="en-US" sz="1200" u="sng" dirty="0">
              <a:solidFill>
                <a:srgbClr val="0000FF"/>
              </a:solidFill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8F31F91B-44E9-E8C7-6635-49D5AC4B113A}"/>
              </a:ext>
            </a:extLst>
          </p:cNvPr>
          <p:cNvSpPr txBox="1"/>
          <p:nvPr/>
        </p:nvSpPr>
        <p:spPr>
          <a:xfrm>
            <a:off x="5837729" y="3815498"/>
            <a:ext cx="6325242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激光加热驱动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聚变中子</a:t>
            </a:r>
          </a:p>
        </p:txBody>
      </p:sp>
      <p:grpSp>
        <p:nvGrpSpPr>
          <p:cNvPr id="54" name="组合 53">
            <a:extLst>
              <a:ext uri="{FF2B5EF4-FFF2-40B4-BE49-F238E27FC236}">
                <a16:creationId xmlns:a16="http://schemas.microsoft.com/office/drawing/2014/main" id="{56A7EBA0-1BBC-0CCC-D077-412D38F25BF6}"/>
              </a:ext>
            </a:extLst>
          </p:cNvPr>
          <p:cNvGrpSpPr/>
          <p:nvPr/>
        </p:nvGrpSpPr>
        <p:grpSpPr>
          <a:xfrm>
            <a:off x="9097021" y="4205159"/>
            <a:ext cx="3061112" cy="1804281"/>
            <a:chOff x="5845828" y="4208809"/>
            <a:chExt cx="3061112" cy="1804281"/>
          </a:xfrm>
        </p:grpSpPr>
        <p:pic>
          <p:nvPicPr>
            <p:cNvPr id="47" name="图片 46">
              <a:extLst>
                <a:ext uri="{FF2B5EF4-FFF2-40B4-BE49-F238E27FC236}">
                  <a16:creationId xmlns:a16="http://schemas.microsoft.com/office/drawing/2014/main" id="{7E5E7E76-19C5-37CC-E6A8-E3B16DD9B78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826560" y="4208809"/>
              <a:ext cx="2080380" cy="1804281"/>
            </a:xfrm>
            <a:prstGeom prst="rect">
              <a:avLst/>
            </a:prstGeom>
            <a:ln>
              <a:solidFill>
                <a:srgbClr val="C00000"/>
              </a:solidFill>
            </a:ln>
          </p:spPr>
        </p:pic>
        <p:pic>
          <p:nvPicPr>
            <p:cNvPr id="45" name="图片 44">
              <a:extLst>
                <a:ext uri="{FF2B5EF4-FFF2-40B4-BE49-F238E27FC236}">
                  <a16:creationId xmlns:a16="http://schemas.microsoft.com/office/drawing/2014/main" id="{7CB3DFE2-4CDC-2377-3ADE-A61B26FA7A6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5828" y="4208810"/>
              <a:ext cx="1319391" cy="1804190"/>
            </a:xfrm>
            <a:prstGeom prst="rect">
              <a:avLst/>
            </a:prstGeom>
            <a:ln>
              <a:solidFill>
                <a:srgbClr val="C00000"/>
              </a:solidFill>
            </a:ln>
          </p:spPr>
        </p:pic>
      </p:grpSp>
      <p:grpSp>
        <p:nvGrpSpPr>
          <p:cNvPr id="55" name="组合 54">
            <a:extLst>
              <a:ext uri="{FF2B5EF4-FFF2-40B4-BE49-F238E27FC236}">
                <a16:creationId xmlns:a16="http://schemas.microsoft.com/office/drawing/2014/main" id="{699733DA-D37C-AFA1-ED59-702AD17C953D}"/>
              </a:ext>
            </a:extLst>
          </p:cNvPr>
          <p:cNvGrpSpPr/>
          <p:nvPr/>
        </p:nvGrpSpPr>
        <p:grpSpPr>
          <a:xfrm>
            <a:off x="5845828" y="4208815"/>
            <a:ext cx="3168619" cy="1803600"/>
            <a:chOff x="5845828" y="4208815"/>
            <a:chExt cx="3168619" cy="1803600"/>
          </a:xfrm>
        </p:grpSpPr>
        <p:pic>
          <p:nvPicPr>
            <p:cNvPr id="49" name="图片 48">
              <a:extLst>
                <a:ext uri="{FF2B5EF4-FFF2-40B4-BE49-F238E27FC236}">
                  <a16:creationId xmlns:a16="http://schemas.microsoft.com/office/drawing/2014/main" id="{DD341369-78DA-B79C-F24D-282B0CAAC5C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845828" y="4208815"/>
              <a:ext cx="1538701" cy="18036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53" name="图片 52">
              <a:extLst>
                <a:ext uri="{FF2B5EF4-FFF2-40B4-BE49-F238E27FC236}">
                  <a16:creationId xmlns:a16="http://schemas.microsoft.com/office/drawing/2014/main" id="{A2693F1D-95D4-26C5-4F14-82E9090D131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394687" y="4208815"/>
              <a:ext cx="1619760" cy="18036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sp>
        <p:nvSpPr>
          <p:cNvPr id="57" name="文本框 56">
            <a:extLst>
              <a:ext uri="{FF2B5EF4-FFF2-40B4-BE49-F238E27FC236}">
                <a16:creationId xmlns:a16="http://schemas.microsoft.com/office/drawing/2014/main" id="{D05D9246-B8EF-416C-E75E-DABEEBA9EAFF}"/>
              </a:ext>
            </a:extLst>
          </p:cNvPr>
          <p:cNvSpPr txBox="1"/>
          <p:nvPr/>
        </p:nvSpPr>
        <p:spPr>
          <a:xfrm>
            <a:off x="5784075" y="6005839"/>
            <a:ext cx="30986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(A): 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D. HILSCHER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P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R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 </a:t>
            </a:r>
            <a:r>
              <a:rPr lang="zh-CN" altLang="en-US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64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016414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(2001)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8" name="矩形 57">
            <a:extLst>
              <a:ext uri="{FF2B5EF4-FFF2-40B4-BE49-F238E27FC236}">
                <a16:creationId xmlns:a16="http://schemas.microsoft.com/office/drawing/2014/main" id="{2C1E3827-8A4F-B4D7-B5E5-8566FD989269}"/>
              </a:ext>
            </a:extLst>
          </p:cNvPr>
          <p:cNvSpPr/>
          <p:nvPr/>
        </p:nvSpPr>
        <p:spPr>
          <a:xfrm>
            <a:off x="5845827" y="6346749"/>
            <a:ext cx="6312305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典型参数：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~2.45 MeV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~10s ps, 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(A): 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n/J/shot 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(10 Hz); 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(B): 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n/J/shot 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(kHz)</a:t>
            </a:r>
          </a:p>
        </p:txBody>
      </p:sp>
      <p:sp>
        <p:nvSpPr>
          <p:cNvPr id="60" name="文本框 59">
            <a:extLst>
              <a:ext uri="{FF2B5EF4-FFF2-40B4-BE49-F238E27FC236}">
                <a16:creationId xmlns:a16="http://schemas.microsoft.com/office/drawing/2014/main" id="{BD799985-AB08-0943-35E2-9522E789A617}"/>
              </a:ext>
            </a:extLst>
          </p:cNvPr>
          <p:cNvSpPr txBox="1"/>
          <p:nvPr/>
        </p:nvSpPr>
        <p:spPr>
          <a:xfrm>
            <a:off x="9633786" y="6005838"/>
            <a:ext cx="26065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(B): Knight BM, HPLSE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12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e2 (2024)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1" name="文本框 60">
            <a:extLst>
              <a:ext uri="{FF2B5EF4-FFF2-40B4-BE49-F238E27FC236}">
                <a16:creationId xmlns:a16="http://schemas.microsoft.com/office/drawing/2014/main" id="{116BD589-8878-C1FD-820A-1C7B3DDC0428}"/>
              </a:ext>
            </a:extLst>
          </p:cNvPr>
          <p:cNvSpPr txBox="1"/>
          <p:nvPr/>
        </p:nvSpPr>
        <p:spPr>
          <a:xfrm>
            <a:off x="10466814" y="5466632"/>
            <a:ext cx="11635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u="sng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 </a:t>
            </a:r>
            <a:r>
              <a:rPr lang="en-US" altLang="zh-CN" sz="1200" b="1" u="sng" kern="0" dirty="0" err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mJ</a:t>
            </a:r>
            <a:r>
              <a:rPr lang="en-US" altLang="zh-CN" sz="1200" b="1" u="sng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40 fs</a:t>
            </a:r>
            <a:endParaRPr lang="zh-CN" altLang="en-US" sz="1200" u="sng" dirty="0">
              <a:solidFill>
                <a:srgbClr val="0000FF"/>
              </a:solidFill>
            </a:endParaRPr>
          </a:p>
        </p:txBody>
      </p:sp>
      <p:sp>
        <p:nvSpPr>
          <p:cNvPr id="62" name="文本框 61">
            <a:extLst>
              <a:ext uri="{FF2B5EF4-FFF2-40B4-BE49-F238E27FC236}">
                <a16:creationId xmlns:a16="http://schemas.microsoft.com/office/drawing/2014/main" id="{59D9C6DA-6DD7-5749-24DB-9DA02F3CE879}"/>
              </a:ext>
            </a:extLst>
          </p:cNvPr>
          <p:cNvSpPr txBox="1"/>
          <p:nvPr/>
        </p:nvSpPr>
        <p:spPr>
          <a:xfrm>
            <a:off x="5903019" y="5664929"/>
            <a:ext cx="11635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u="sng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300 J, 50 fs</a:t>
            </a:r>
            <a:endParaRPr lang="zh-CN" altLang="en-US" sz="1200" u="sng" dirty="0">
              <a:solidFill>
                <a:srgbClr val="0000FF"/>
              </a:solidFill>
            </a:endParaRPr>
          </a:p>
        </p:txBody>
      </p:sp>
      <p:sp>
        <p:nvSpPr>
          <p:cNvPr id="63" name="文本框 62">
            <a:extLst>
              <a:ext uri="{FF2B5EF4-FFF2-40B4-BE49-F238E27FC236}">
                <a16:creationId xmlns:a16="http://schemas.microsoft.com/office/drawing/2014/main" id="{E294ABF0-5193-BDA0-3AC0-ED1103668EED}"/>
              </a:ext>
            </a:extLst>
          </p:cNvPr>
          <p:cNvSpPr txBox="1"/>
          <p:nvPr/>
        </p:nvSpPr>
        <p:spPr>
          <a:xfrm>
            <a:off x="5845827" y="4262782"/>
            <a:ext cx="122077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CD</a:t>
            </a:r>
            <a:r>
              <a:rPr lang="zh-CN" altLang="en-US" sz="12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固体薄膜靶</a:t>
            </a:r>
            <a:endParaRPr lang="zh-CN" altLang="en-US" sz="1200" dirty="0"/>
          </a:p>
        </p:txBody>
      </p:sp>
      <p:sp>
        <p:nvSpPr>
          <p:cNvPr id="2048" name="文本框 2047">
            <a:extLst>
              <a:ext uri="{FF2B5EF4-FFF2-40B4-BE49-F238E27FC236}">
                <a16:creationId xmlns:a16="http://schemas.microsoft.com/office/drawing/2014/main" id="{75B1A7A9-AB81-59EC-9D46-77116DAD41E5}"/>
              </a:ext>
            </a:extLst>
          </p:cNvPr>
          <p:cNvSpPr txBox="1"/>
          <p:nvPr/>
        </p:nvSpPr>
        <p:spPr>
          <a:xfrm>
            <a:off x="10860379" y="5740302"/>
            <a:ext cx="126852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kern="0" dirty="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D</a:t>
            </a:r>
            <a:r>
              <a:rPr lang="en-US" altLang="zh-CN" sz="1200" b="1" kern="0" baseline="-25000" dirty="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en-US" altLang="zh-CN" sz="1200" b="1" kern="0" dirty="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O</a:t>
            </a:r>
            <a:r>
              <a:rPr lang="zh-CN" altLang="en-US" sz="1200" b="1" kern="0" dirty="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液体薄膜靶</a:t>
            </a:r>
            <a:endParaRPr lang="zh-CN" altLang="en-US" sz="1200" dirty="0">
              <a:solidFill>
                <a:schemeClr val="bg1"/>
              </a:solidFill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235FD1CF-98DE-D080-C989-00E06BACDCA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73582" y="2528756"/>
            <a:ext cx="1262494" cy="63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860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B62FD92-A469-63A4-7F3A-2B4E0C75023F}"/>
              </a:ext>
            </a:extLst>
          </p:cNvPr>
          <p:cNvSpPr txBox="1"/>
          <p:nvPr/>
        </p:nvSpPr>
        <p:spPr>
          <a:xfrm>
            <a:off x="235158" y="139446"/>
            <a:ext cx="64704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激光驱动中子源及应用的现状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3175E208-A567-0A31-351E-3FBC412D203F}"/>
              </a:ext>
            </a:extLst>
          </p:cNvPr>
          <p:cNvSpPr txBox="1"/>
          <p:nvPr/>
        </p:nvSpPr>
        <p:spPr>
          <a:xfrm>
            <a:off x="5592837" y="878902"/>
            <a:ext cx="2762552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单发测量热中子吸收谱学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AFEA44F2-D1F9-0F48-D64D-8DB048BFC8C1}"/>
              </a:ext>
            </a:extLst>
          </p:cNvPr>
          <p:cNvSpPr txBox="1"/>
          <p:nvPr/>
        </p:nvSpPr>
        <p:spPr>
          <a:xfrm>
            <a:off x="5528031" y="5592081"/>
            <a:ext cx="292411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A. YOGO, PHYS. REV. X </a:t>
            </a:r>
            <a:r>
              <a:rPr lang="fr-FR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13</a:t>
            </a:r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011011 (2023)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531D1177-A1AD-EBA7-C2FC-2950EE0BA6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763" y="1280771"/>
            <a:ext cx="4846487" cy="234814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55419B0A-A2A9-71AA-7D05-96789B82D1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763" y="3822235"/>
            <a:ext cx="4846487" cy="176984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A878324F-B67F-1B7C-6897-A7DF3370D806}"/>
              </a:ext>
            </a:extLst>
          </p:cNvPr>
          <p:cNvSpPr txBox="1"/>
          <p:nvPr/>
        </p:nvSpPr>
        <p:spPr>
          <a:xfrm>
            <a:off x="515763" y="878902"/>
            <a:ext cx="4846486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cap="rnd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单发测量热中子吸收谱及核素甄别应用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454C57B6-1C82-9D20-A5CA-02ED47EEC572}"/>
              </a:ext>
            </a:extLst>
          </p:cNvPr>
          <p:cNvSpPr txBox="1"/>
          <p:nvPr/>
        </p:nvSpPr>
        <p:spPr>
          <a:xfrm>
            <a:off x="464455" y="5592637"/>
            <a:ext cx="377371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Marc Zimmer,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Nature Communications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13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1173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(2022)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2190FE5A-ED35-423E-FBC8-974146FC48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862" y="1280177"/>
            <a:ext cx="2733526" cy="148827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97F630B9-2987-7E28-E066-D9AA2751D1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1863" y="2802385"/>
            <a:ext cx="2733525" cy="278969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33D616B1-F445-2862-40B8-A4CBFFBDA671}"/>
              </a:ext>
            </a:extLst>
          </p:cNvPr>
          <p:cNvSpPr/>
          <p:nvPr/>
        </p:nvSpPr>
        <p:spPr>
          <a:xfrm>
            <a:off x="515763" y="5979098"/>
            <a:ext cx="4846486" cy="7386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漫化后的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超热中子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4×10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</a:t>
            </a:r>
            <a:r>
              <a:rPr lang="en-US" altLang="zh-CN" sz="1400" b="1" kern="0" dirty="0" err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sr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 </a:t>
            </a:r>
            <a:r>
              <a:rPr lang="en-US" altLang="zh-CN" sz="1400" b="1" kern="0" dirty="0" err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μs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开展吸收谱学，成功实现不同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核素的识别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。基于加速器的超热中子束长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~100 </a:t>
            </a:r>
            <a:r>
              <a:rPr lang="en-US" altLang="zh-CN" sz="1400" b="1" kern="0" dirty="0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μs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/>
            <a:endParaRPr lang="en-US" altLang="zh-CN" sz="14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304558E5-DB64-CB97-0587-2B3F63FF27CC}"/>
              </a:ext>
            </a:extLst>
          </p:cNvPr>
          <p:cNvSpPr/>
          <p:nvPr/>
        </p:nvSpPr>
        <p:spPr>
          <a:xfrm>
            <a:off x="5592837" y="5979098"/>
            <a:ext cx="2762551" cy="7386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漫化后的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超热中子束长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~500 ns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开展吸收谱学，实现超高谱分辨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2.3%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@ 5.19 eV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zh-CN" altLang="en-US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同等传统源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）</a:t>
            </a:r>
            <a:endParaRPr lang="en-US" altLang="zh-CN" sz="14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:a16="http://schemas.microsoft.com/office/drawing/2014/main" id="{F4ED7C96-A102-5C88-A3B8-CD3A192CFC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53498" y="1269240"/>
            <a:ext cx="2682116" cy="186227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3A923B23-55D0-0D51-C9E9-574804BB0F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53498" y="3802883"/>
            <a:ext cx="2682116" cy="214733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4" name="文本框 23">
            <a:extLst>
              <a:ext uri="{FF2B5EF4-FFF2-40B4-BE49-F238E27FC236}">
                <a16:creationId xmlns:a16="http://schemas.microsoft.com/office/drawing/2014/main" id="{4FA75BE8-22A1-6ED4-12C2-E396A45D75B3}"/>
              </a:ext>
            </a:extLst>
          </p:cNvPr>
          <p:cNvSpPr txBox="1"/>
          <p:nvPr/>
        </p:nvSpPr>
        <p:spPr>
          <a:xfrm>
            <a:off x="8953498" y="878902"/>
            <a:ext cx="2682116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存在问题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B310A375-EE80-7CCE-172D-A71349562185}"/>
              </a:ext>
            </a:extLst>
          </p:cNvPr>
          <p:cNvSpPr/>
          <p:nvPr/>
        </p:nvSpPr>
        <p:spPr>
          <a:xfrm>
            <a:off x="8927793" y="3167390"/>
            <a:ext cx="2733525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伽马本底强，仅</a:t>
            </a:r>
            <a:r>
              <a:rPr lang="en-US" altLang="zh-CN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&lt;19 eV, SN</a:t>
            </a:r>
            <a:r>
              <a:rPr lang="zh-CN" altLang="en-US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比高</a:t>
            </a:r>
            <a:endParaRPr lang="en-US" altLang="zh-CN" sz="1400" b="1" kern="0" dirty="0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能段使用受限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E1A704CE-AC74-ADCD-3FAB-5A34A61E2BAC}"/>
              </a:ext>
            </a:extLst>
          </p:cNvPr>
          <p:cNvSpPr/>
          <p:nvPr/>
        </p:nvSpPr>
        <p:spPr>
          <a:xfrm>
            <a:off x="8927793" y="5979097"/>
            <a:ext cx="2733525" cy="7386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若产额提升一个量级至</a:t>
            </a:r>
            <a:r>
              <a:rPr lang="en-US" altLang="zh-CN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1400" b="1" kern="0" baseline="3000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12</a:t>
            </a:r>
            <a:r>
              <a:rPr lang="en-US" altLang="zh-CN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</a:t>
            </a:r>
            <a:r>
              <a:rPr lang="en-US" altLang="zh-CN" sz="1400" b="1" kern="0" dirty="0" err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sr</a:t>
            </a:r>
            <a:r>
              <a:rPr lang="zh-CN" altLang="en-US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，能量分辨可至</a:t>
            </a:r>
            <a:r>
              <a:rPr lang="en-US" altLang="zh-CN" sz="1400" b="1" kern="0" dirty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0.2%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，或进一步优化谱，可用于诊断材料温度信息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592A37D5-0B44-F9E4-E1E4-6DE6D57F1CF2}"/>
              </a:ext>
            </a:extLst>
          </p:cNvPr>
          <p:cNvSpPr txBox="1"/>
          <p:nvPr/>
        </p:nvSpPr>
        <p:spPr>
          <a:xfrm>
            <a:off x="9647162" y="134974"/>
            <a:ext cx="22472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基于激光离子加速</a:t>
            </a:r>
          </a:p>
        </p:txBody>
      </p:sp>
    </p:spTree>
    <p:extLst>
      <p:ext uri="{BB962C8B-B14F-4D97-AF65-F5344CB8AC3E}">
        <p14:creationId xmlns:p14="http://schemas.microsoft.com/office/powerpoint/2010/main" val="3801106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523F8B2-8CF9-7727-45EB-D3B7E0609D8E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激光驱动中子源及应用的现状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DB37B25C-C79D-2204-9B71-D8EADA3EE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183" y="1207749"/>
            <a:ext cx="2962499" cy="223149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C26A6A7E-E753-8F39-25F6-FFB20F728C4C}"/>
              </a:ext>
            </a:extLst>
          </p:cNvPr>
          <p:cNvSpPr txBox="1"/>
          <p:nvPr/>
        </p:nvSpPr>
        <p:spPr>
          <a:xfrm>
            <a:off x="234183" y="3439241"/>
            <a:ext cx="302571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X. F. Xi, 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Rev. Sci. Instrum. </a:t>
            </a:r>
            <a:r>
              <a:rPr lang="zh-CN" altLang="en-US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94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013301 (2023)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0100041C-CD5C-0ED5-2136-D5801D6A9B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183" y="3808442"/>
            <a:ext cx="2961521" cy="147593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ABE4EC48-E1F8-E52E-000C-67B6B6AF411F}"/>
              </a:ext>
            </a:extLst>
          </p:cNvPr>
          <p:cNvSpPr txBox="1"/>
          <p:nvPr/>
        </p:nvSpPr>
        <p:spPr>
          <a:xfrm>
            <a:off x="234183" y="5309056"/>
            <a:ext cx="22903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J. Feng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Prepared DD fusion data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CA72902-5F7D-0198-B42B-DA1FA2C96585}"/>
              </a:ext>
            </a:extLst>
          </p:cNvPr>
          <p:cNvSpPr txBox="1"/>
          <p:nvPr/>
        </p:nvSpPr>
        <p:spPr>
          <a:xfrm>
            <a:off x="234183" y="786084"/>
            <a:ext cx="2962499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闪烁体对快中子的响应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94FCAD55-A06C-5E5C-E903-04F3B98AE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9908" y="1207749"/>
            <a:ext cx="3086705" cy="409514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6" name="文本框 15">
            <a:extLst>
              <a:ext uri="{FF2B5EF4-FFF2-40B4-BE49-F238E27FC236}">
                <a16:creationId xmlns:a16="http://schemas.microsoft.com/office/drawing/2014/main" id="{64206C91-9D78-772D-8211-21A20A441F36}"/>
              </a:ext>
            </a:extLst>
          </p:cNvPr>
          <p:cNvSpPr txBox="1"/>
          <p:nvPr/>
        </p:nvSpPr>
        <p:spPr>
          <a:xfrm>
            <a:off x="4110804" y="5309056"/>
            <a:ext cx="22367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I. Kishon, NIM A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932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27 (2019)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D64DD151-3860-4916-B48D-DEE38B0EB92A}"/>
              </a:ext>
            </a:extLst>
          </p:cNvPr>
          <p:cNvSpPr txBox="1"/>
          <p:nvPr/>
        </p:nvSpPr>
        <p:spPr>
          <a:xfrm>
            <a:off x="3539908" y="786084"/>
            <a:ext cx="308670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激光驱动的单发快中子吸收谱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1ABBC25B-07EF-5B0E-F0A2-6D4912293D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1050" y="3614056"/>
            <a:ext cx="4988076" cy="168883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B3E92F6B-5D77-0F79-00AE-100B252BAFE4}"/>
              </a:ext>
            </a:extLst>
          </p:cNvPr>
          <p:cNvSpPr txBox="1"/>
          <p:nvPr/>
        </p:nvSpPr>
        <p:spPr>
          <a:xfrm>
            <a:off x="7571622" y="5325023"/>
            <a:ext cx="412205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Sheng‑Da Tang, Nuclear Science and Techniques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35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17 (2024) 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828ADBBF-A347-CEF5-2874-6B91E9D61C4F}"/>
              </a:ext>
            </a:extLst>
          </p:cNvPr>
          <p:cNvSpPr txBox="1"/>
          <p:nvPr/>
        </p:nvSpPr>
        <p:spPr>
          <a:xfrm>
            <a:off x="6986212" y="786084"/>
            <a:ext cx="4988076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散裂的快中子吸收谱学</a:t>
            </a: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10CB8078-CF6E-C84D-01E1-064EEB82B12A}"/>
              </a:ext>
            </a:extLst>
          </p:cNvPr>
          <p:cNvGrpSpPr/>
          <p:nvPr/>
        </p:nvGrpSpPr>
        <p:grpSpPr>
          <a:xfrm>
            <a:off x="6991050" y="1207749"/>
            <a:ext cx="4988076" cy="2335124"/>
            <a:chOff x="7126514" y="1140017"/>
            <a:chExt cx="4988076" cy="2335124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695DF2BA-6A16-B1C4-09F4-AECDC340755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126514" y="1140017"/>
              <a:ext cx="4988076" cy="233512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EE7B4F6E-03BA-C073-37D5-5216A7EB3E8D}"/>
                </a:ext>
              </a:extLst>
            </p:cNvPr>
            <p:cNvSpPr/>
            <p:nvPr/>
          </p:nvSpPr>
          <p:spPr>
            <a:xfrm>
              <a:off x="8819848" y="1175657"/>
              <a:ext cx="783771" cy="188686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矩形 21">
            <a:extLst>
              <a:ext uri="{FF2B5EF4-FFF2-40B4-BE49-F238E27FC236}">
                <a16:creationId xmlns:a16="http://schemas.microsoft.com/office/drawing/2014/main" id="{7F04B5AB-1C98-A753-AD40-8EE1655C533F}"/>
              </a:ext>
            </a:extLst>
          </p:cNvPr>
          <p:cNvSpPr/>
          <p:nvPr/>
        </p:nvSpPr>
        <p:spPr>
          <a:xfrm>
            <a:off x="233207" y="5717983"/>
            <a:ext cx="2962498" cy="10231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闪烁体对快中子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响应分布较大</a:t>
            </a:r>
            <a:endParaRPr lang="en-US" altLang="zh-CN" sz="14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中子响应的脉冲宽度约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 ns</a:t>
            </a:r>
          </a:p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1400" b="1" kern="0" dirty="0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nTOF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测量中子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能量分辨受限制</a:t>
            </a:r>
            <a:endParaRPr lang="en-US" altLang="zh-CN" sz="14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AD7FA414-B2E0-C3D7-FFDD-92114E23A70B}"/>
              </a:ext>
            </a:extLst>
          </p:cNvPr>
          <p:cNvSpPr/>
          <p:nvPr/>
        </p:nvSpPr>
        <p:spPr>
          <a:xfrm>
            <a:off x="3539908" y="5717982"/>
            <a:ext cx="3086704" cy="10231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 中子堆叠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造成</a:t>
            </a:r>
            <a:r>
              <a:rPr lang="en-US" altLang="zh-CN" sz="1400" b="1" kern="0" dirty="0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nTOF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谱分辨差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 伽马本底干扰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，造成谱准确性差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该快中子吸收谱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无可行度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D464EE4F-224B-8A31-09B2-613CAD42B804}"/>
              </a:ext>
            </a:extLst>
          </p:cNvPr>
          <p:cNvSpPr/>
          <p:nvPr/>
        </p:nvSpPr>
        <p:spPr>
          <a:xfrm>
            <a:off x="6986211" y="5717981"/>
            <a:ext cx="4988075" cy="10231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传统散裂实现的快中子吸收谱：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近百米的探测距离弥补中子束长，实现高的分辨本领</a:t>
            </a:r>
            <a:endParaRPr lang="en-US" altLang="zh-CN" sz="14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394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2741EA04-FC35-9B8D-4A19-F9B01D2F73AC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激光驱动中子源及应用的现状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5581BE4-5E58-C090-EF8F-09C67FB34FEA}"/>
              </a:ext>
            </a:extLst>
          </p:cNvPr>
          <p:cNvSpPr txBox="1"/>
          <p:nvPr/>
        </p:nvSpPr>
        <p:spPr>
          <a:xfrm>
            <a:off x="1006318" y="6385723"/>
            <a:ext cx="362857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Marc Zimmer,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Nature Communications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13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1173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(2022)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5D09B5AF-6A43-6ED1-B35D-977090FDC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445" y="5154109"/>
            <a:ext cx="4588690" cy="123161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CE4346A7-08D4-6D9B-CE2C-1CFEADFE3D3D}"/>
              </a:ext>
            </a:extLst>
          </p:cNvPr>
          <p:cNvSpPr txBox="1"/>
          <p:nvPr/>
        </p:nvSpPr>
        <p:spPr>
          <a:xfrm>
            <a:off x="636445" y="4778617"/>
            <a:ext cx="4588691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单发超热中子共振成像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161B46D8-2584-45FC-5DBD-51789D49772A}"/>
              </a:ext>
            </a:extLst>
          </p:cNvPr>
          <p:cNvGrpSpPr/>
          <p:nvPr/>
        </p:nvGrpSpPr>
        <p:grpSpPr>
          <a:xfrm>
            <a:off x="616623" y="1062652"/>
            <a:ext cx="4608513" cy="3339050"/>
            <a:chOff x="340857" y="1062652"/>
            <a:chExt cx="4608513" cy="3339050"/>
          </a:xfrm>
        </p:grpSpPr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F548F2FE-7D8E-5CF3-2BBC-62C117A2D5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0857" y="1062652"/>
              <a:ext cx="3250959" cy="1380890"/>
            </a:xfrm>
            <a:prstGeom prst="rect">
              <a:avLst/>
            </a:prstGeom>
          </p:spPr>
        </p:pic>
        <p:pic>
          <p:nvPicPr>
            <p:cNvPr id="11" name="图片 10">
              <a:extLst>
                <a:ext uri="{FF2B5EF4-FFF2-40B4-BE49-F238E27FC236}">
                  <a16:creationId xmlns:a16="http://schemas.microsoft.com/office/drawing/2014/main" id="{89EB7801-DF53-6AEE-3BDC-F40B561156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580190" y="1064685"/>
              <a:ext cx="1369180" cy="1369180"/>
            </a:xfrm>
            <a:prstGeom prst="rect">
              <a:avLst/>
            </a:prstGeom>
          </p:spPr>
        </p:pic>
        <p:pic>
          <p:nvPicPr>
            <p:cNvPr id="13" name="图片 12">
              <a:extLst>
                <a:ext uri="{FF2B5EF4-FFF2-40B4-BE49-F238E27FC236}">
                  <a16:creationId xmlns:a16="http://schemas.microsoft.com/office/drawing/2014/main" id="{A8EF83C5-517B-1243-2D72-3871A81F7AC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60680" y="2432899"/>
              <a:ext cx="4588690" cy="1968803"/>
            </a:xfrm>
            <a:prstGeom prst="rect">
              <a:avLst/>
            </a:prstGeom>
          </p:spPr>
        </p:pic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6F08FC64-73ED-2F18-7AC2-01E3A4A7F0CB}"/>
                </a:ext>
              </a:extLst>
            </p:cNvPr>
            <p:cNvSpPr txBox="1"/>
            <p:nvPr/>
          </p:nvSpPr>
          <p:spPr>
            <a:xfrm>
              <a:off x="409061" y="2131598"/>
              <a:ext cx="321491" cy="27194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100" b="1" dirty="0"/>
                <a:t>(a)</a:t>
              </a:r>
              <a:endParaRPr lang="zh-CN" altLang="en-US" sz="1100" b="1" dirty="0"/>
            </a:p>
          </p:txBody>
        </p:sp>
      </p:grpSp>
      <p:sp>
        <p:nvSpPr>
          <p:cNvPr id="16" name="文本框 15">
            <a:extLst>
              <a:ext uri="{FF2B5EF4-FFF2-40B4-BE49-F238E27FC236}">
                <a16:creationId xmlns:a16="http://schemas.microsoft.com/office/drawing/2014/main" id="{C37D1D1F-AE77-C167-AE1F-9B1A99491269}"/>
              </a:ext>
            </a:extLst>
          </p:cNvPr>
          <p:cNvSpPr txBox="1"/>
          <p:nvPr/>
        </p:nvSpPr>
        <p:spPr>
          <a:xfrm>
            <a:off x="636446" y="712541"/>
            <a:ext cx="4588690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单发超热中子及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射线透射成像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B5CB7BBE-A1C1-AECE-2C41-AA8BC2A189B5}"/>
              </a:ext>
            </a:extLst>
          </p:cNvPr>
          <p:cNvSpPr txBox="1"/>
          <p:nvPr/>
        </p:nvSpPr>
        <p:spPr>
          <a:xfrm>
            <a:off x="1274831" y="4399803"/>
            <a:ext cx="336731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A. YOGO,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Appl. Phys. Express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14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106001 (2021)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9E7A56F9-D9F2-B507-B35E-EAB3DD6E27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793" y="1075090"/>
            <a:ext cx="5544457" cy="233622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EC22DE71-007F-7B50-13C9-488C2034B315}"/>
              </a:ext>
            </a:extLst>
          </p:cNvPr>
          <p:cNvSpPr txBox="1"/>
          <p:nvPr/>
        </p:nvSpPr>
        <p:spPr>
          <a:xfrm>
            <a:off x="9647162" y="134974"/>
            <a:ext cx="22472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基于激光离子加速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4743FC77-82C6-FBE3-3F41-070566A99D54}"/>
              </a:ext>
            </a:extLst>
          </p:cNvPr>
          <p:cNvSpPr txBox="1"/>
          <p:nvPr/>
        </p:nvSpPr>
        <p:spPr>
          <a:xfrm>
            <a:off x="8549927" y="3446685"/>
            <a:ext cx="3038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Fernandez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Phys. Plasmas </a:t>
            </a:r>
            <a:r>
              <a:rPr lang="fr-FR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24</a:t>
            </a:r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056702 (2017)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17CCD238-B314-B2FF-826A-CF4DC3C80454}"/>
              </a:ext>
            </a:extLst>
          </p:cNvPr>
          <p:cNvSpPr txBox="1"/>
          <p:nvPr/>
        </p:nvSpPr>
        <p:spPr>
          <a:xfrm>
            <a:off x="6043793" y="712455"/>
            <a:ext cx="5544457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单发快中子成像</a:t>
            </a: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B4641AC7-C2CF-09BF-21A9-FC4AD127B27A}"/>
              </a:ext>
            </a:extLst>
          </p:cNvPr>
          <p:cNvSpPr txBox="1"/>
          <p:nvPr/>
        </p:nvSpPr>
        <p:spPr>
          <a:xfrm>
            <a:off x="6043793" y="3946722"/>
            <a:ext cx="5544457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超热中子、快中子成像存在问题</a:t>
            </a: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8AFD6277-AADB-6A15-A5F1-0A618F6E3860}"/>
              </a:ext>
            </a:extLst>
          </p:cNvPr>
          <p:cNvSpPr txBox="1"/>
          <p:nvPr/>
        </p:nvSpPr>
        <p:spPr>
          <a:xfrm>
            <a:off x="6163729" y="6284887"/>
            <a:ext cx="3004458" cy="285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N. </a:t>
            </a:r>
            <a:r>
              <a:rPr lang="en-US" altLang="zh-CN" sz="1200" dirty="0" err="1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Guler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 APPL PHYS.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120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154901 (2016)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33" name="组合 32">
            <a:extLst>
              <a:ext uri="{FF2B5EF4-FFF2-40B4-BE49-F238E27FC236}">
                <a16:creationId xmlns:a16="http://schemas.microsoft.com/office/drawing/2014/main" id="{5402F57D-F5A3-5817-36FC-F3269CCD6337}"/>
              </a:ext>
            </a:extLst>
          </p:cNvPr>
          <p:cNvGrpSpPr/>
          <p:nvPr/>
        </p:nvGrpSpPr>
        <p:grpSpPr>
          <a:xfrm>
            <a:off x="6024441" y="4399803"/>
            <a:ext cx="3498168" cy="1836502"/>
            <a:chOff x="5768027" y="4399803"/>
            <a:chExt cx="3498168" cy="1836502"/>
          </a:xfrm>
        </p:grpSpPr>
        <p:grpSp>
          <p:nvGrpSpPr>
            <p:cNvPr id="31" name="组合 30">
              <a:extLst>
                <a:ext uri="{FF2B5EF4-FFF2-40B4-BE49-F238E27FC236}">
                  <a16:creationId xmlns:a16="http://schemas.microsoft.com/office/drawing/2014/main" id="{D9D40BD9-F832-D34F-5379-3BC42ED53DE1}"/>
                </a:ext>
              </a:extLst>
            </p:cNvPr>
            <p:cNvGrpSpPr/>
            <p:nvPr/>
          </p:nvGrpSpPr>
          <p:grpSpPr>
            <a:xfrm>
              <a:off x="5768027" y="4399803"/>
              <a:ext cx="3498168" cy="1836502"/>
              <a:chOff x="5768027" y="4399803"/>
              <a:chExt cx="3579172" cy="1879028"/>
            </a:xfrm>
          </p:grpSpPr>
          <p:pic>
            <p:nvPicPr>
              <p:cNvPr id="26" name="图片 25">
                <a:extLst>
                  <a:ext uri="{FF2B5EF4-FFF2-40B4-BE49-F238E27FC236}">
                    <a16:creationId xmlns:a16="http://schemas.microsoft.com/office/drawing/2014/main" id="{D698BA56-A9FE-3240-F4F1-C0B4755C1B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768027" y="4399803"/>
                <a:ext cx="3579172" cy="1879028"/>
              </a:xfrm>
              <a:prstGeom prst="rect">
                <a:avLst/>
              </a:prstGeom>
            </p:spPr>
          </p:pic>
          <p:sp>
            <p:nvSpPr>
              <p:cNvPr id="30" name="文本框 29">
                <a:extLst>
                  <a:ext uri="{FF2B5EF4-FFF2-40B4-BE49-F238E27FC236}">
                    <a16:creationId xmlns:a16="http://schemas.microsoft.com/office/drawing/2014/main" id="{4518A75B-D582-BB72-41D1-3CADFAD07A67}"/>
                  </a:ext>
                </a:extLst>
              </p:cNvPr>
              <p:cNvSpPr txBox="1"/>
              <p:nvPr/>
            </p:nvSpPr>
            <p:spPr>
              <a:xfrm>
                <a:off x="5768027" y="4419925"/>
                <a:ext cx="1058525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CN" altLang="en-US" sz="1400" b="1" dirty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快中子</a:t>
                </a:r>
                <a:endParaRPr lang="zh-CN" altLang="en-US" sz="1400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2" name="文本框 31">
              <a:extLst>
                <a:ext uri="{FF2B5EF4-FFF2-40B4-BE49-F238E27FC236}">
                  <a16:creationId xmlns:a16="http://schemas.microsoft.com/office/drawing/2014/main" id="{4A413476-0C89-83CE-5EA1-E5AE3DCC3004}"/>
                </a:ext>
              </a:extLst>
            </p:cNvPr>
            <p:cNvSpPr txBox="1"/>
            <p:nvPr/>
          </p:nvSpPr>
          <p:spPr>
            <a:xfrm>
              <a:off x="7284769" y="4421675"/>
              <a:ext cx="115287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4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2 mm </a:t>
              </a:r>
              <a:r>
                <a:rPr lang="zh-CN" altLang="en-US" sz="1400" b="1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分辨</a:t>
              </a:r>
              <a:endParaRPr lang="zh-CN" altLang="en-US" sz="1400" dirty="0"/>
            </a:p>
          </p:txBody>
        </p:sp>
      </p:grpSp>
      <p:sp>
        <p:nvSpPr>
          <p:cNvPr id="5" name="矩形 4">
            <a:extLst>
              <a:ext uri="{FF2B5EF4-FFF2-40B4-BE49-F238E27FC236}">
                <a16:creationId xmlns:a16="http://schemas.microsoft.com/office/drawing/2014/main" id="{875063E5-532D-B0B3-25CE-95CE1CFD80C2}"/>
              </a:ext>
            </a:extLst>
          </p:cNvPr>
          <p:cNvSpPr/>
          <p:nvPr/>
        </p:nvSpPr>
        <p:spPr>
          <a:xfrm>
            <a:off x="9583875" y="4419470"/>
            <a:ext cx="2008197" cy="174810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存在问题：</a:t>
            </a:r>
            <a:endParaRPr lang="en-US" altLang="zh-CN" sz="14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 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快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热</a:t>
            </a:r>
            <a:r>
              <a:rPr lang="en-US" altLang="zh-CN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源尺寸数</a:t>
            </a:r>
            <a:r>
              <a:rPr lang="en-US" altLang="zh-CN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mm</a:t>
            </a:r>
          </a:p>
          <a:p>
            <a:pPr algn="just">
              <a:lnSpc>
                <a:spcPct val="200000"/>
              </a:lnSpc>
            </a:pP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☆ </a:t>
            </a:r>
            <a:r>
              <a:rPr lang="zh-CN" altLang="en-US" sz="14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经快中子漫化后的热中子成像</a:t>
            </a:r>
            <a:r>
              <a:rPr lang="zh-CN" altLang="en-US" sz="14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相对产额过低</a:t>
            </a:r>
            <a:endParaRPr lang="en-US" altLang="zh-CN" sz="14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649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B62FD92-A469-63A4-7F3A-2B4E0C75023F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飞秒激光电子加速驱动中子源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E14656D1-96D5-4922-EA5D-F4A44ABEA46A}"/>
              </a:ext>
            </a:extLst>
          </p:cNvPr>
          <p:cNvGrpSpPr/>
          <p:nvPr/>
        </p:nvGrpSpPr>
        <p:grpSpPr>
          <a:xfrm>
            <a:off x="158069" y="4135454"/>
            <a:ext cx="4318001" cy="2182161"/>
            <a:chOff x="6261652" y="786268"/>
            <a:chExt cx="4836021" cy="2443949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C91E52C8-E6D7-5316-6B40-D80AA99ADE3B}"/>
                </a:ext>
              </a:extLst>
            </p:cNvPr>
            <p:cNvGrpSpPr/>
            <p:nvPr/>
          </p:nvGrpSpPr>
          <p:grpSpPr>
            <a:xfrm>
              <a:off x="6261652" y="786268"/>
              <a:ext cx="4836021" cy="2443949"/>
              <a:chOff x="6261652" y="786268"/>
              <a:chExt cx="4836021" cy="2443949"/>
            </a:xfrm>
          </p:grpSpPr>
          <p:pic>
            <p:nvPicPr>
              <p:cNvPr id="8" name="图片 7">
                <a:extLst>
                  <a:ext uri="{FF2B5EF4-FFF2-40B4-BE49-F238E27FC236}">
                    <a16:creationId xmlns:a16="http://schemas.microsoft.com/office/drawing/2014/main" id="{645A6635-E22A-F900-7A61-4544B0D511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261652" y="786268"/>
                <a:ext cx="4836021" cy="2443949"/>
              </a:xfrm>
              <a:prstGeom prst="rect">
                <a:avLst/>
              </a:prstGeom>
            </p:spPr>
          </p:pic>
          <p:cxnSp>
            <p:nvCxnSpPr>
              <p:cNvPr id="9" name="直接连接符 8">
                <a:extLst>
                  <a:ext uri="{FF2B5EF4-FFF2-40B4-BE49-F238E27FC236}">
                    <a16:creationId xmlns:a16="http://schemas.microsoft.com/office/drawing/2014/main" id="{A09D1B8B-E269-560A-7F94-F7E3F57F6971}"/>
                  </a:ext>
                </a:extLst>
              </p:cNvPr>
              <p:cNvCxnSpPr/>
              <p:nvPr/>
            </p:nvCxnSpPr>
            <p:spPr>
              <a:xfrm flipH="1">
                <a:off x="9770165" y="2256183"/>
                <a:ext cx="377687" cy="646043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文本框 9">
                <a:extLst>
                  <a:ext uri="{FF2B5EF4-FFF2-40B4-BE49-F238E27FC236}">
                    <a16:creationId xmlns:a16="http://schemas.microsoft.com/office/drawing/2014/main" id="{286B9784-330E-7BC5-BD84-7F3EA3DA175F}"/>
                  </a:ext>
                </a:extLst>
              </p:cNvPr>
              <p:cNvSpPr txBox="1"/>
              <p:nvPr/>
            </p:nvSpPr>
            <p:spPr>
              <a:xfrm>
                <a:off x="9412356" y="2892287"/>
                <a:ext cx="765313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200" dirty="0">
                    <a:solidFill>
                      <a:schemeClr val="bg1"/>
                    </a:solidFill>
                  </a:rPr>
                  <a:t>Laser</a:t>
                </a:r>
                <a:endParaRPr lang="zh-CN" altLang="en-US" sz="12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文本框 10">
                <a:extLst>
                  <a:ext uri="{FF2B5EF4-FFF2-40B4-BE49-F238E27FC236}">
                    <a16:creationId xmlns:a16="http://schemas.microsoft.com/office/drawing/2014/main" id="{7294E400-B41F-0B0B-3040-5655705D070A}"/>
                  </a:ext>
                </a:extLst>
              </p:cNvPr>
              <p:cNvSpPr txBox="1"/>
              <p:nvPr/>
            </p:nvSpPr>
            <p:spPr>
              <a:xfrm>
                <a:off x="9959008" y="1105727"/>
                <a:ext cx="982823" cy="3150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200" dirty="0">
                    <a:solidFill>
                      <a:schemeClr val="bg1"/>
                    </a:solidFill>
                  </a:rPr>
                  <a:t>Electrons</a:t>
                </a:r>
                <a:endParaRPr lang="zh-CN" altLang="en-US" sz="1200" dirty="0">
                  <a:solidFill>
                    <a:schemeClr val="bg1"/>
                  </a:solidFill>
                </a:endParaRPr>
              </a:p>
            </p:txBody>
          </p:sp>
          <p:cxnSp>
            <p:nvCxnSpPr>
              <p:cNvPr id="12" name="直接连接符 11">
                <a:extLst>
                  <a:ext uri="{FF2B5EF4-FFF2-40B4-BE49-F238E27FC236}">
                    <a16:creationId xmlns:a16="http://schemas.microsoft.com/office/drawing/2014/main" id="{CFDDC5AD-1ABD-3EEB-CDAE-04917E9478C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9770165" y="1382726"/>
                <a:ext cx="407504" cy="232384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直接连接符 5">
              <a:extLst>
                <a:ext uri="{FF2B5EF4-FFF2-40B4-BE49-F238E27FC236}">
                  <a16:creationId xmlns:a16="http://schemas.microsoft.com/office/drawing/2014/main" id="{A51C79E9-E58D-3D61-DBC7-FB0F66FE07B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229061" y="2346820"/>
              <a:ext cx="407504" cy="23238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52DA0D9A-4A45-8D24-B5C8-E1058D0EFF03}"/>
                </a:ext>
              </a:extLst>
            </p:cNvPr>
            <p:cNvSpPr txBox="1"/>
            <p:nvPr/>
          </p:nvSpPr>
          <p:spPr>
            <a:xfrm>
              <a:off x="6848918" y="2615288"/>
              <a:ext cx="177327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dirty="0">
                  <a:solidFill>
                    <a:schemeClr val="bg1"/>
                  </a:solidFill>
                </a:rPr>
                <a:t>Background electrons</a:t>
              </a:r>
              <a:endParaRPr lang="zh-CN" altLang="en-US" sz="1200" dirty="0">
                <a:solidFill>
                  <a:schemeClr val="bg1"/>
                </a:solidFill>
              </a:endParaRPr>
            </a:p>
          </p:txBody>
        </p:sp>
      </p:grpSp>
      <p:sp>
        <p:nvSpPr>
          <p:cNvPr id="13" name="文本框 12">
            <a:extLst>
              <a:ext uri="{FF2B5EF4-FFF2-40B4-BE49-F238E27FC236}">
                <a16:creationId xmlns:a16="http://schemas.microsoft.com/office/drawing/2014/main" id="{4CD244E0-348F-68C8-F36A-BE8FA81CBA5B}"/>
              </a:ext>
            </a:extLst>
          </p:cNvPr>
          <p:cNvSpPr txBox="1"/>
          <p:nvPr/>
        </p:nvSpPr>
        <p:spPr>
          <a:xfrm>
            <a:off x="158069" y="3736871"/>
            <a:ext cx="4318001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激光等离子体尾波场电子加速器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80E77428-AD9E-1410-7ECD-041253E2F6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069" y="1278742"/>
            <a:ext cx="4318001" cy="2182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4A2DDF12-79D7-CF89-4A50-8541AA5CB066}"/>
              </a:ext>
            </a:extLst>
          </p:cNvPr>
          <p:cNvSpPr txBox="1"/>
          <p:nvPr/>
        </p:nvSpPr>
        <p:spPr>
          <a:xfrm>
            <a:off x="158069" y="825482"/>
            <a:ext cx="4318001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射频腔直线电子加速器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30C17FFA-A6A9-637A-1081-E3EB03F066D9}"/>
              </a:ext>
            </a:extLst>
          </p:cNvPr>
          <p:cNvSpPr txBox="1"/>
          <p:nvPr/>
        </p:nvSpPr>
        <p:spPr>
          <a:xfrm>
            <a:off x="4572730" y="4677093"/>
            <a:ext cx="2155018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不受击穿电场限制</a:t>
            </a:r>
            <a:endParaRPr lang="en-US" altLang="zh-CN" sz="1400" b="1" kern="1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加速梯度</a:t>
            </a:r>
            <a:r>
              <a:rPr lang="en-US" altLang="zh-CN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&gt;100s GeV/m</a:t>
            </a: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束流密度</a:t>
            </a:r>
            <a:r>
              <a:rPr lang="en-US" altLang="zh-CN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&gt;10</a:t>
            </a:r>
            <a:r>
              <a:rPr lang="en-US" altLang="zh-CN" sz="1400" b="1" kern="100" baseline="30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19</a:t>
            </a:r>
            <a:r>
              <a:rPr lang="en-US" altLang="zh-CN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cm</a:t>
            </a:r>
            <a:r>
              <a:rPr lang="en-US" altLang="zh-CN" sz="1400" b="1" kern="100" baseline="30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-3</a:t>
            </a: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束流长度</a:t>
            </a:r>
            <a:r>
              <a:rPr lang="en-US" altLang="zh-CN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&lt;10 fs</a:t>
            </a: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峰值流强</a:t>
            </a:r>
            <a:r>
              <a:rPr lang="en-US" altLang="zh-CN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10s kA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D4F7C71C-2F14-0AA1-DF8A-F9EDB6BB0023}"/>
              </a:ext>
            </a:extLst>
          </p:cNvPr>
          <p:cNvSpPr txBox="1"/>
          <p:nvPr/>
        </p:nvSpPr>
        <p:spPr>
          <a:xfrm>
            <a:off x="4539796" y="1887753"/>
            <a:ext cx="2220887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受击穿电场限制</a:t>
            </a:r>
            <a:endParaRPr lang="en-US" altLang="zh-CN" sz="1400" b="1" kern="1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加速梯度</a:t>
            </a:r>
            <a:r>
              <a:rPr lang="en-US" altLang="zh-CN" sz="1400" b="1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&lt;100s MeV/m</a:t>
            </a: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束流密度</a:t>
            </a:r>
            <a:r>
              <a:rPr lang="en-US" altLang="zh-CN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&lt;10</a:t>
            </a:r>
            <a:r>
              <a:rPr lang="en-US" altLang="zh-CN" sz="1400" b="1" kern="100" baseline="30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17</a:t>
            </a:r>
            <a:r>
              <a:rPr lang="en-US" altLang="zh-CN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cm</a:t>
            </a:r>
            <a:r>
              <a:rPr lang="en-US" altLang="zh-CN" sz="1400" b="1" kern="100" baseline="30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-3</a:t>
            </a: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束流长度</a:t>
            </a:r>
            <a:r>
              <a:rPr lang="en-US" altLang="zh-CN" sz="14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&gt; 100 fs</a:t>
            </a:r>
          </a:p>
          <a:p>
            <a:pPr algn="ctr"/>
            <a:r>
              <a:rPr lang="zh-CN" altLang="en-US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峰值流强</a:t>
            </a:r>
            <a:r>
              <a:rPr lang="en-US" altLang="zh-CN" sz="14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10s A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3C968949-DD4B-4C69-4EDB-09ABD11D69B6}"/>
              </a:ext>
            </a:extLst>
          </p:cNvPr>
          <p:cNvSpPr txBox="1"/>
          <p:nvPr/>
        </p:nvSpPr>
        <p:spPr>
          <a:xfrm>
            <a:off x="6760683" y="924316"/>
            <a:ext cx="5333533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kern="1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加速器电子密度对比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箭头: 上下 18">
            <a:extLst>
              <a:ext uri="{FF2B5EF4-FFF2-40B4-BE49-F238E27FC236}">
                <a16:creationId xmlns:a16="http://schemas.microsoft.com/office/drawing/2014/main" id="{AFBB5ECF-1041-BDF1-730B-9CB77719A888}"/>
              </a:ext>
            </a:extLst>
          </p:cNvPr>
          <p:cNvSpPr/>
          <p:nvPr/>
        </p:nvSpPr>
        <p:spPr>
          <a:xfrm>
            <a:off x="5480905" y="3387304"/>
            <a:ext cx="338667" cy="959788"/>
          </a:xfrm>
          <a:prstGeom prst="up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F90C72B6-8E76-FED6-7AFE-5063BCFDBE2B}"/>
              </a:ext>
            </a:extLst>
          </p:cNvPr>
          <p:cNvSpPr txBox="1"/>
          <p:nvPr/>
        </p:nvSpPr>
        <p:spPr>
          <a:xfrm>
            <a:off x="6760683" y="5722942"/>
            <a:ext cx="5333533" cy="33855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600" b="1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激光加速的电子在密度、流强具有数量级的显著优势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:a16="http://schemas.microsoft.com/office/drawing/2014/main" id="{13DB545C-3091-C125-FACE-63B3A9B15C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705" y="1392640"/>
            <a:ext cx="5333533" cy="400015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文本框 21">
            <a:extLst>
              <a:ext uri="{FF2B5EF4-FFF2-40B4-BE49-F238E27FC236}">
                <a16:creationId xmlns:a16="http://schemas.microsoft.com/office/drawing/2014/main" id="{C6618751-D861-5002-E70B-204A0D8922F5}"/>
              </a:ext>
            </a:extLst>
          </p:cNvPr>
          <p:cNvSpPr txBox="1"/>
          <p:nvPr/>
        </p:nvSpPr>
        <p:spPr>
          <a:xfrm>
            <a:off x="4626983" y="6176645"/>
            <a:ext cx="1982787" cy="33855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600" b="1" kern="1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超短、超强、超微</a:t>
            </a:r>
            <a:endParaRPr lang="zh-CN" altLang="en-US" sz="1600" b="1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567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B62FD92-A469-63A4-7F3A-2B4E0C75023F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飞秒激光电子加速驱动中子源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87195A7C-C636-C0FD-8B6C-6F8D8CFE2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7" y="1485288"/>
            <a:ext cx="4360852" cy="366727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3C7CE05C-6ECE-50FD-1C0D-AEB227B1D6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6789" y="1485287"/>
            <a:ext cx="4532699" cy="3655483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634580F1-C305-EE09-7F0B-0491FDA1E83C}"/>
              </a:ext>
            </a:extLst>
          </p:cNvPr>
          <p:cNvGrpSpPr/>
          <p:nvPr/>
        </p:nvGrpSpPr>
        <p:grpSpPr>
          <a:xfrm>
            <a:off x="9319799" y="1323535"/>
            <a:ext cx="2762830" cy="5194978"/>
            <a:chOff x="9377856" y="1125175"/>
            <a:chExt cx="2762830" cy="5194978"/>
          </a:xfrm>
        </p:grpSpPr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1B53F257-9C7A-978A-A3FB-2BD00924A46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377856" y="1125175"/>
              <a:ext cx="2361267" cy="2573103"/>
            </a:xfrm>
            <a:prstGeom prst="rect">
              <a:avLst/>
            </a:prstGeom>
          </p:spPr>
        </p:pic>
        <p:pic>
          <p:nvPicPr>
            <p:cNvPr id="8" name="图片 7">
              <a:extLst>
                <a:ext uri="{FF2B5EF4-FFF2-40B4-BE49-F238E27FC236}">
                  <a16:creationId xmlns:a16="http://schemas.microsoft.com/office/drawing/2014/main" id="{71AABB73-D4B6-1065-3F9F-838A406D78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733070" y="3758382"/>
              <a:ext cx="2407616" cy="2561771"/>
            </a:xfrm>
            <a:prstGeom prst="rect">
              <a:avLst/>
            </a:prstGeom>
          </p:spPr>
        </p:pic>
      </p:grpSp>
      <p:sp>
        <p:nvSpPr>
          <p:cNvPr id="9" name="文本框 8">
            <a:extLst>
              <a:ext uri="{FF2B5EF4-FFF2-40B4-BE49-F238E27FC236}">
                <a16:creationId xmlns:a16="http://schemas.microsoft.com/office/drawing/2014/main" id="{229A4A12-1A13-EB32-9E8B-68DC8F7B04C0}"/>
              </a:ext>
            </a:extLst>
          </p:cNvPr>
          <p:cNvSpPr txBox="1"/>
          <p:nvPr/>
        </p:nvSpPr>
        <p:spPr>
          <a:xfrm>
            <a:off x="90152" y="6518513"/>
            <a:ext cx="50848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Y.J. Li,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J. Feng*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High Power Laser Science &amp; Engineering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10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e33 (2022)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C75AAEAB-FD4A-6E43-67C3-6A17094ECF42}"/>
              </a:ext>
            </a:extLst>
          </p:cNvPr>
          <p:cNvSpPr txBox="1"/>
          <p:nvPr/>
        </p:nvSpPr>
        <p:spPr>
          <a:xfrm>
            <a:off x="99827" y="877408"/>
            <a:ext cx="435428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激光尾波场加速电子及驱动光核中子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F36C818-6EA9-021F-973B-B1FF8B23F495}"/>
              </a:ext>
            </a:extLst>
          </p:cNvPr>
          <p:cNvSpPr txBox="1"/>
          <p:nvPr/>
        </p:nvSpPr>
        <p:spPr>
          <a:xfrm>
            <a:off x="4596789" y="877408"/>
            <a:ext cx="4532699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中子源空间分布及能谱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F3CEDF7-D3A6-4284-97C5-C9C434D5AA53}"/>
              </a:ext>
            </a:extLst>
          </p:cNvPr>
          <p:cNvSpPr txBox="1"/>
          <p:nvPr/>
        </p:nvSpPr>
        <p:spPr>
          <a:xfrm>
            <a:off x="9354766" y="877408"/>
            <a:ext cx="269386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中子源能量分辨本领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31350EC8-AAB9-4A16-3ED7-43654F97B4D1}"/>
              </a:ext>
            </a:extLst>
          </p:cNvPr>
          <p:cNvSpPr/>
          <p:nvPr/>
        </p:nvSpPr>
        <p:spPr>
          <a:xfrm>
            <a:off x="90152" y="5249725"/>
            <a:ext cx="9068362" cy="58477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zh-CN" altLang="en-US" sz="16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典型参数：</a:t>
            </a:r>
            <a:endParaRPr lang="en-US" altLang="zh-CN" sz="1600" b="1" kern="0" dirty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J</a:t>
            </a:r>
            <a:r>
              <a:rPr lang="en-US" altLang="zh-CN" sz="16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30 fs,10 Hz, </a:t>
            </a:r>
            <a:r>
              <a:rPr lang="en-US" altLang="zh-CN" sz="16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100 TW</a:t>
            </a:r>
            <a:r>
              <a:rPr lang="en-US" altLang="zh-CN" sz="16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, </a:t>
            </a:r>
            <a:r>
              <a:rPr lang="zh-CN" altLang="en-US" sz="16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光核快中子产额</a:t>
            </a:r>
            <a:r>
              <a:rPr lang="en-US" altLang="zh-CN" sz="16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1600" b="1" kern="0" baseline="3000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</a:t>
            </a:r>
            <a:r>
              <a:rPr lang="en-US" altLang="zh-CN" sz="16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n/shot, </a:t>
            </a:r>
            <a:r>
              <a:rPr lang="zh-CN" altLang="en-US" sz="1600" b="1" kern="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脉冲宽度</a:t>
            </a:r>
            <a:r>
              <a:rPr lang="en-US" altLang="zh-CN" sz="16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36 ps</a:t>
            </a:r>
            <a:r>
              <a:rPr lang="zh-CN" altLang="en-US" sz="1600" b="1" kern="0" dirty="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，实现了中子源的空间分布测量</a:t>
            </a:r>
            <a:endParaRPr lang="en-US" altLang="zh-CN" sz="1600" b="1" kern="0" dirty="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4C09D3A-4826-3E42-640D-CECC5FED9D0B}"/>
              </a:ext>
            </a:extLst>
          </p:cNvPr>
          <p:cNvSpPr txBox="1"/>
          <p:nvPr/>
        </p:nvSpPr>
        <p:spPr>
          <a:xfrm>
            <a:off x="94989" y="5931660"/>
            <a:ext cx="9068362" cy="52136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r>
              <a:rPr lang="en-US" altLang="zh-CN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a: 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 MeV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 ns duration (E.R.=27.5 keV, </a:t>
            </a:r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1.4 keV 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@ 1 m, 20 m).       </a:t>
            </a:r>
            <a:r>
              <a:rPr lang="en-US" altLang="zh-CN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b: 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1.65 MeV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36 ps duration (</a:t>
            </a:r>
            <a:r>
              <a:rPr lang="en-US" altLang="zh-CN" sz="12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E.R.=100 eV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, @ 20 m)</a:t>
            </a:r>
          </a:p>
          <a:p>
            <a:pPr>
              <a:lnSpc>
                <a:spcPct val="150000"/>
              </a:lnSpc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5 m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1 ns (E.R.=10.1 keV, 114.8 keV @ 0.5 MeV, 2.5 MeV).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64C56B6E-9007-E4D8-0E7D-50FDB0215B2D}"/>
              </a:ext>
            </a:extLst>
          </p:cNvPr>
          <p:cNvSpPr txBox="1"/>
          <p:nvPr/>
        </p:nvSpPr>
        <p:spPr>
          <a:xfrm>
            <a:off x="11011499" y="1514327"/>
            <a:ext cx="5467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/>
              <a:t>1 ns</a:t>
            </a:r>
            <a:endParaRPr lang="zh-CN" altLang="en-US" sz="1400" b="1" dirty="0"/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787815E0-C34B-BC6B-E7C7-75F0F5430D89}"/>
              </a:ext>
            </a:extLst>
          </p:cNvPr>
          <p:cNvSpPr txBox="1"/>
          <p:nvPr/>
        </p:nvSpPr>
        <p:spPr>
          <a:xfrm>
            <a:off x="10909906" y="4153508"/>
            <a:ext cx="7426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/>
              <a:t>36 ps</a:t>
            </a:r>
            <a:endParaRPr lang="zh-CN" altLang="en-US" sz="1400" b="1" dirty="0"/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1D669BF9-BCE8-1247-0197-F677B6572EF6}"/>
              </a:ext>
            </a:extLst>
          </p:cNvPr>
          <p:cNvSpPr txBox="1"/>
          <p:nvPr/>
        </p:nvSpPr>
        <p:spPr>
          <a:xfrm>
            <a:off x="10426093" y="178987"/>
            <a:ext cx="15965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SJTU-200 TW </a:t>
            </a:r>
            <a:endParaRPr lang="zh-CN" altLang="en-US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51193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6218BC8-9C5E-7F63-BC65-222D180F7432}"/>
              </a:ext>
            </a:extLst>
          </p:cNvPr>
          <p:cNvSpPr txBox="1"/>
          <p:nvPr/>
        </p:nvSpPr>
        <p:spPr>
          <a:xfrm>
            <a:off x="306164" y="726103"/>
            <a:ext cx="5231268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激光驱动超短脉冲快中子源的吸收谱学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4BC3A725-04DC-A7DA-7994-B404EE9A46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64" y="1120036"/>
            <a:ext cx="5231267" cy="272916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EDD0F138-8389-F0CB-4330-3C8C0B41E5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64" y="3910810"/>
            <a:ext cx="2635323" cy="212180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1F0BA23C-677E-4BF0-B3CD-CE38A9D74D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5354" y="3910810"/>
            <a:ext cx="2562077" cy="212180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8E35046C-3985-28F9-F7EE-DAEFB11138DC}"/>
              </a:ext>
            </a:extLst>
          </p:cNvPr>
          <p:cNvSpPr txBox="1"/>
          <p:nvPr/>
        </p:nvSpPr>
        <p:spPr>
          <a:xfrm>
            <a:off x="217638" y="6074872"/>
            <a:ext cx="277706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激光尾波场加速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3D-PIC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模拟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A297846-8602-D7B7-37DD-499F1E148A9E}"/>
              </a:ext>
            </a:extLst>
          </p:cNvPr>
          <p:cNvSpPr txBox="1"/>
          <p:nvPr/>
        </p:nvSpPr>
        <p:spPr>
          <a:xfrm>
            <a:off x="2883503" y="6074872"/>
            <a:ext cx="277706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超短脉冲光核快中子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MC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模拟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29C812F2-6617-AF01-EBC7-07727370DC9F}"/>
              </a:ext>
            </a:extLst>
          </p:cNvPr>
          <p:cNvSpPr txBox="1"/>
          <p:nvPr/>
        </p:nvSpPr>
        <p:spPr>
          <a:xfrm>
            <a:off x="6055598" y="1015897"/>
            <a:ext cx="592039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快中子吸收谱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3DE1DA6D-04E5-5A8C-7CFE-F3F04EEA17C0}"/>
              </a:ext>
            </a:extLst>
          </p:cNvPr>
          <p:cNvSpPr txBox="1"/>
          <p:nvPr/>
        </p:nvSpPr>
        <p:spPr>
          <a:xfrm>
            <a:off x="6053966" y="5178954"/>
            <a:ext cx="5920396" cy="13199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zh-CN" altLang="en-US" sz="1400" b="1" dirty="0">
                <a:solidFill>
                  <a:srgbClr val="CC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★ 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理论</a:t>
            </a:r>
            <a:r>
              <a:rPr lang="zh-CN" altLang="zh-CN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提出</a:t>
            </a:r>
            <a:r>
              <a:rPr lang="zh-CN" altLang="en-US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激光</a:t>
            </a:r>
            <a:r>
              <a:rPr lang="zh-CN" altLang="zh-CN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尾</a:t>
            </a:r>
            <a:r>
              <a:rPr lang="zh-CN" altLang="en-US" sz="14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波</a:t>
            </a:r>
            <a:r>
              <a:rPr lang="zh-CN" altLang="zh-CN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场</a:t>
            </a:r>
            <a:r>
              <a:rPr lang="zh-CN" altLang="en-US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电子束驱动超短脉冲</a:t>
            </a:r>
            <a:r>
              <a:rPr lang="zh-CN" altLang="zh-CN" sz="1400" b="1" dirty="0">
                <a:solidFill>
                  <a:srgbClr val="CC3300"/>
                </a:solidFill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百赫兹</a:t>
            </a:r>
            <a:r>
              <a:rPr lang="zh-CN" altLang="en-US" sz="1400" b="1" dirty="0">
                <a:solidFill>
                  <a:srgbClr val="CC3300"/>
                </a:solidFill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快中子源</a:t>
            </a:r>
            <a:endParaRPr lang="en-US" altLang="zh-CN" sz="1400" b="1" dirty="0">
              <a:solidFill>
                <a:srgbClr val="CC33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zh-CN" altLang="en-US" sz="1400" b="1" dirty="0">
                <a:solidFill>
                  <a:srgbClr val="CC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★ </a:t>
            </a:r>
            <a:r>
              <a:rPr lang="zh-CN" altLang="zh-CN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通过</a:t>
            </a:r>
            <a:r>
              <a:rPr lang="zh-CN" altLang="zh-CN" sz="1400" b="1" dirty="0">
                <a:solidFill>
                  <a:srgbClr val="CC3300"/>
                </a:solidFill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单中子计数</a:t>
            </a:r>
            <a:r>
              <a:rPr lang="zh-CN" altLang="zh-CN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方法</a:t>
            </a:r>
            <a:r>
              <a:rPr lang="zh-CN" altLang="en-US" sz="1400" b="1" dirty="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，</a:t>
            </a:r>
            <a:r>
              <a:rPr lang="zh-CN" altLang="en-US" sz="14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实现了超高能量分辨的</a:t>
            </a:r>
            <a:r>
              <a:rPr lang="zh-CN" altLang="en-US" sz="1400" b="1" dirty="0">
                <a:solidFill>
                  <a:srgbClr val="CC33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快中子吸收谱 </a:t>
            </a:r>
            <a:endParaRPr lang="en-US" altLang="zh-CN" sz="1400" b="1" dirty="0">
              <a:solidFill>
                <a:srgbClr val="CC33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zh-CN" altLang="en-US" sz="1400" b="1" dirty="0">
                <a:solidFill>
                  <a:srgbClr val="CC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★ </a:t>
            </a:r>
            <a:r>
              <a:rPr lang="zh-CN" altLang="en-US" sz="14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对获取</a:t>
            </a:r>
            <a:r>
              <a:rPr lang="zh-CN" altLang="en-US" sz="1400" b="1" dirty="0">
                <a:solidFill>
                  <a:srgbClr val="CC33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精细吸收峰结构</a:t>
            </a:r>
            <a:r>
              <a:rPr lang="zh-CN" altLang="en-US" sz="14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，研究</a:t>
            </a:r>
            <a:r>
              <a:rPr lang="zh-CN" altLang="en-US" sz="1400" b="1" dirty="0">
                <a:solidFill>
                  <a:srgbClr val="CC33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原子核结构</a:t>
            </a:r>
            <a:r>
              <a:rPr lang="zh-CN" altLang="en-US" sz="14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具有重要价值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055B4139-C5E6-A581-7861-7728FFF9E479}"/>
              </a:ext>
            </a:extLst>
          </p:cNvPr>
          <p:cNvGrpSpPr/>
          <p:nvPr/>
        </p:nvGrpSpPr>
        <p:grpSpPr>
          <a:xfrm>
            <a:off x="6055597" y="1503596"/>
            <a:ext cx="5920396" cy="3232899"/>
            <a:chOff x="6186246" y="1482384"/>
            <a:chExt cx="5477042" cy="2990801"/>
          </a:xfrm>
        </p:grpSpPr>
        <p:pic>
          <p:nvPicPr>
            <p:cNvPr id="15" name="图片 14">
              <a:extLst>
                <a:ext uri="{FF2B5EF4-FFF2-40B4-BE49-F238E27FC236}">
                  <a16:creationId xmlns:a16="http://schemas.microsoft.com/office/drawing/2014/main" id="{6FEBC194-7AD2-4C23-1BF9-BD11B48DB7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86246" y="1482384"/>
              <a:ext cx="5477042" cy="2990801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D7E24680-2E08-66EA-7BD0-93319C073C66}"/>
                </a:ext>
              </a:extLst>
            </p:cNvPr>
            <p:cNvSpPr txBox="1"/>
            <p:nvPr/>
          </p:nvSpPr>
          <p:spPr>
            <a:xfrm>
              <a:off x="9995504" y="3337692"/>
              <a:ext cx="1562706" cy="2847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r"/>
              <a:r>
                <a:rPr lang="zh-CN" altLang="en-US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基于</a:t>
              </a:r>
              <a:r>
                <a:rPr lang="zh-CN" altLang="en-US" sz="1400" dirty="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散裂</a:t>
              </a:r>
              <a:r>
                <a:rPr lang="zh-CN" altLang="en-US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中子源</a:t>
              </a:r>
            </a:p>
          </p:txBody>
        </p:sp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id="{0F4FA0ED-6E60-2270-5F63-3FACE76676F5}"/>
                </a:ext>
              </a:extLst>
            </p:cNvPr>
            <p:cNvSpPr txBox="1"/>
            <p:nvPr/>
          </p:nvSpPr>
          <p:spPr>
            <a:xfrm>
              <a:off x="7702248" y="2138138"/>
              <a:ext cx="1168400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r"/>
              <a:r>
                <a:rPr lang="zh-CN" altLang="en-US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中子透过率</a:t>
              </a: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1118787F-773D-FBDD-CF6B-6BEE9762A7D2}"/>
                </a:ext>
              </a:extLst>
            </p:cNvPr>
            <p:cNvSpPr txBox="1"/>
            <p:nvPr/>
          </p:nvSpPr>
          <p:spPr>
            <a:xfrm>
              <a:off x="10010018" y="2425710"/>
              <a:ext cx="1562706" cy="2847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r"/>
              <a:r>
                <a:rPr lang="zh-CN" altLang="en-US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基于</a:t>
              </a:r>
              <a:r>
                <a:rPr lang="zh-CN" altLang="en-US" sz="1400" dirty="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激光</a:t>
              </a:r>
              <a:r>
                <a:rPr lang="zh-CN" altLang="en-US" sz="1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中子源</a:t>
              </a:r>
            </a:p>
          </p:txBody>
        </p:sp>
      </p:grpSp>
      <p:sp>
        <p:nvSpPr>
          <p:cNvPr id="19" name="文本框 18">
            <a:extLst>
              <a:ext uri="{FF2B5EF4-FFF2-40B4-BE49-F238E27FC236}">
                <a16:creationId xmlns:a16="http://schemas.microsoft.com/office/drawing/2014/main" id="{273E8CF5-E926-D91E-09A0-B8BB4C538655}"/>
              </a:ext>
            </a:extLst>
          </p:cNvPr>
          <p:cNvSpPr txBox="1"/>
          <p:nvPr/>
        </p:nvSpPr>
        <p:spPr>
          <a:xfrm>
            <a:off x="91924" y="6526364"/>
            <a:ext cx="51719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W. Z. Wang,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J. Feng*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High Power Laser Science &amp; Engineering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12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e11 (2023). 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B5CF174A-1A3F-0274-72F1-786275EA20CF}"/>
              </a:ext>
            </a:extLst>
          </p:cNvPr>
          <p:cNvSpPr txBox="1"/>
          <p:nvPr/>
        </p:nvSpPr>
        <p:spPr>
          <a:xfrm>
            <a:off x="8983630" y="1682100"/>
            <a:ext cx="29343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4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谱分辨能力</a:t>
            </a:r>
            <a:endParaRPr lang="en-US" altLang="zh-CN" sz="1400" dirty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传统方式：</a:t>
            </a:r>
            <a:r>
              <a:rPr lang="en-US" altLang="zh-CN" sz="14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 keV 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@ 3 MeV</a:t>
            </a:r>
          </a:p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激光驱动方式：  </a:t>
            </a:r>
            <a:r>
              <a:rPr lang="en-US" altLang="zh-CN" sz="14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keV 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@ 3 MeV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4C226BF-0B08-650D-AA7A-C49CA5F8D8C1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飞秒激光电子加速驱动中子源</a:t>
            </a:r>
          </a:p>
        </p:txBody>
      </p:sp>
    </p:spTree>
    <p:extLst>
      <p:ext uri="{BB962C8B-B14F-4D97-AF65-F5344CB8AC3E}">
        <p14:creationId xmlns:p14="http://schemas.microsoft.com/office/powerpoint/2010/main" val="3008796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>
            <a:extLst>
              <a:ext uri="{FF2B5EF4-FFF2-40B4-BE49-F238E27FC236}">
                <a16:creationId xmlns:a16="http://schemas.microsoft.com/office/drawing/2014/main" id="{122F7FC4-6288-A0C7-4915-BA8ACCBC9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4204" y="3122513"/>
            <a:ext cx="4903099" cy="365912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6" name="矩形 25">
            <a:extLst>
              <a:ext uri="{FF2B5EF4-FFF2-40B4-BE49-F238E27FC236}">
                <a16:creationId xmlns:a16="http://schemas.microsoft.com/office/drawing/2014/main" id="{4E9F3803-D9CE-F98B-5FD8-E8F71C708321}"/>
              </a:ext>
            </a:extLst>
          </p:cNvPr>
          <p:cNvSpPr/>
          <p:nvPr/>
        </p:nvSpPr>
        <p:spPr>
          <a:xfrm>
            <a:off x="6401573" y="735390"/>
            <a:ext cx="4915730" cy="192369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CCAF56EB-8AA1-C491-A0D8-CE19A2733D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9140277" y="1019246"/>
            <a:ext cx="1793821" cy="146734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6044637F-C8B7-2C06-556A-D9B07DE3B4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46" y="1325677"/>
            <a:ext cx="4809860" cy="382955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BECF8A18-04B4-B4CB-424D-9638CDBC59FE}"/>
              </a:ext>
            </a:extLst>
          </p:cNvPr>
          <p:cNvSpPr txBox="1"/>
          <p:nvPr/>
        </p:nvSpPr>
        <p:spPr>
          <a:xfrm>
            <a:off x="859847" y="5371647"/>
            <a:ext cx="4809859" cy="134690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典型参数：</a:t>
            </a: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450 </a:t>
            </a:r>
            <a:r>
              <a:rPr lang="en-US" altLang="zh-CN" sz="1400" b="1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mJ</a:t>
            </a: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, 30 fs, 10 Hz, </a:t>
            </a:r>
            <a:r>
              <a:rPr lang="en-US" altLang="zh-CN" sz="14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 TW</a:t>
            </a:r>
          </a:p>
          <a:p>
            <a:pPr algn="just">
              <a:lnSpc>
                <a:spcPct val="150000"/>
              </a:lnSpc>
            </a:pP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●</a:t>
            </a:r>
            <a:r>
              <a:rPr lang="zh-CN" altLang="en-US" sz="14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实现</a:t>
            </a:r>
            <a:r>
              <a:rPr lang="zh-CN" altLang="en-US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数十</a:t>
            </a:r>
            <a:r>
              <a:rPr lang="en-US" altLang="zh-CN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MeV</a:t>
            </a:r>
            <a:r>
              <a:rPr lang="zh-CN" altLang="en-US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、</a:t>
            </a:r>
            <a:r>
              <a:rPr lang="en-US" altLang="zh-CN" sz="1400" b="1" dirty="0" err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nC</a:t>
            </a:r>
            <a:r>
              <a:rPr lang="zh-CN" altLang="en-US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级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超短脉冲强流</a:t>
            </a:r>
            <a:r>
              <a:rPr lang="zh-CN" altLang="en-US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电子源</a:t>
            </a:r>
            <a:endParaRPr lang="en-US" altLang="zh-CN" sz="14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●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实现</a:t>
            </a:r>
            <a:r>
              <a:rPr lang="en-US" altLang="zh-CN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6×10</a:t>
            </a:r>
            <a:r>
              <a:rPr lang="en-US" altLang="zh-CN" sz="1400" b="1" baseline="300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6</a:t>
            </a:r>
            <a:r>
              <a:rPr lang="en-US" altLang="zh-CN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n/shot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的短脉冲</a:t>
            </a:r>
            <a:r>
              <a:rPr lang="zh-CN" altLang="en-US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快中子源</a:t>
            </a:r>
            <a:endParaRPr lang="en-US" altLang="zh-CN" sz="140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●</a:t>
            </a:r>
            <a:r>
              <a:rPr lang="zh-CN" altLang="en-US" sz="140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提出单中子计数获得</a:t>
            </a:r>
            <a:r>
              <a:rPr lang="zh-CN" altLang="en-US" sz="14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精细光核中子能谱</a:t>
            </a: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8D796DDF-02B0-4A2D-DB4E-8CF2429E7858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28787" y="949116"/>
            <a:ext cx="2137028" cy="1709968"/>
          </a:xfrm>
          <a:prstGeom prst="rect">
            <a:avLst/>
          </a:prstGeom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933F1CBF-09A2-1A2B-0305-417F926605DB}"/>
              </a:ext>
            </a:extLst>
          </p:cNvPr>
          <p:cNvSpPr txBox="1"/>
          <p:nvPr/>
        </p:nvSpPr>
        <p:spPr>
          <a:xfrm>
            <a:off x="6624628" y="701848"/>
            <a:ext cx="2294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连续</a:t>
            </a: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40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发电子能量分布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B7BD643-C43D-BF50-E33D-568E1C761E73}"/>
              </a:ext>
            </a:extLst>
          </p:cNvPr>
          <p:cNvSpPr txBox="1"/>
          <p:nvPr/>
        </p:nvSpPr>
        <p:spPr>
          <a:xfrm>
            <a:off x="8886495" y="697528"/>
            <a:ext cx="2294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连续</a:t>
            </a: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40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发电子束斑分布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CCCEE108-E8C9-0262-B605-53342A7DF8B7}"/>
              </a:ext>
            </a:extLst>
          </p:cNvPr>
          <p:cNvSpPr txBox="1"/>
          <p:nvPr/>
        </p:nvSpPr>
        <p:spPr>
          <a:xfrm>
            <a:off x="859846" y="855737"/>
            <a:ext cx="4809860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单中子计数测量激光驱动的光核中子能谱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装置图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03BEB040-F297-02B8-19A5-61A0B12D651D}"/>
              </a:ext>
            </a:extLst>
          </p:cNvPr>
          <p:cNvSpPr txBox="1"/>
          <p:nvPr/>
        </p:nvSpPr>
        <p:spPr>
          <a:xfrm>
            <a:off x="10329889" y="1482676"/>
            <a:ext cx="66282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0.1 Hz</a:t>
            </a:r>
            <a:endParaRPr lang="zh-CN" altLang="en-US" sz="1200" dirty="0">
              <a:solidFill>
                <a:schemeClr val="bg1"/>
              </a:solidFill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97F4274A-F7FE-D97A-2F26-18B0198077A0}"/>
              </a:ext>
            </a:extLst>
          </p:cNvPr>
          <p:cNvSpPr txBox="1"/>
          <p:nvPr/>
        </p:nvSpPr>
        <p:spPr>
          <a:xfrm>
            <a:off x="6401574" y="2713195"/>
            <a:ext cx="4915730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单中子计数光核中子能谱测量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CF5D441-F4C0-0E14-86B8-9BF143CC1F6C}"/>
              </a:ext>
            </a:extLst>
          </p:cNvPr>
          <p:cNvSpPr txBox="1"/>
          <p:nvPr/>
        </p:nvSpPr>
        <p:spPr>
          <a:xfrm>
            <a:off x="10078378" y="169951"/>
            <a:ext cx="20257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SJTU-DCI-20 TW</a:t>
            </a:r>
            <a:endParaRPr lang="zh-CN" altLang="en-US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9E85CF2D-5864-5B2B-5492-22980AC7EE62}"/>
              </a:ext>
            </a:extLst>
          </p:cNvPr>
          <p:cNvSpPr txBox="1"/>
          <p:nvPr/>
        </p:nvSpPr>
        <p:spPr>
          <a:xfrm>
            <a:off x="6977008" y="5155232"/>
            <a:ext cx="144058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1 MeV @ dE/E&lt;100 keV</a:t>
            </a:r>
            <a:endParaRPr lang="zh-CN" altLang="en-US" sz="11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A41A0CD7-554E-1079-C862-156A88ADD604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飞秒激光电子加速驱动中子源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47A41A7-06F7-C501-9399-3BE162A191C4}"/>
              </a:ext>
            </a:extLst>
          </p:cNvPr>
          <p:cNvSpPr txBox="1"/>
          <p:nvPr/>
        </p:nvSpPr>
        <p:spPr>
          <a:xfrm>
            <a:off x="739166" y="2557360"/>
            <a:ext cx="1378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1.2 mm 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长条形喷嘴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3E848795-D081-F8C7-D846-B1F48A4FDF51}"/>
              </a:ext>
            </a:extLst>
          </p:cNvPr>
          <p:cNvSpPr txBox="1"/>
          <p:nvPr/>
        </p:nvSpPr>
        <p:spPr>
          <a:xfrm>
            <a:off x="9806860" y="6029667"/>
            <a:ext cx="144058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1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时间谱换算能谱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BE803742-7E63-F29D-82B7-ED7A769F7F8D}"/>
              </a:ext>
            </a:extLst>
          </p:cNvPr>
          <p:cNvSpPr txBox="1"/>
          <p:nvPr/>
        </p:nvSpPr>
        <p:spPr>
          <a:xfrm>
            <a:off x="7663541" y="6025347"/>
            <a:ext cx="94342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1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单中子计数</a:t>
            </a:r>
          </a:p>
        </p:txBody>
      </p:sp>
    </p:spTree>
    <p:extLst>
      <p:ext uri="{BB962C8B-B14F-4D97-AF65-F5344CB8AC3E}">
        <p14:creationId xmlns:p14="http://schemas.microsoft.com/office/powerpoint/2010/main" val="1939034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CD11C86-47A9-47EE-A33F-FE8422BE47D8}"/>
              </a:ext>
            </a:extLst>
          </p:cNvPr>
          <p:cNvSpPr txBox="1"/>
          <p:nvPr/>
        </p:nvSpPr>
        <p:spPr>
          <a:xfrm>
            <a:off x="257447" y="755131"/>
            <a:ext cx="5724587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激光驱动超短脉冲快中子源的能谱测量</a:t>
            </a: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CDB2BD7B-A47B-FB46-FBB1-A3BF2C19E7B4}"/>
              </a:ext>
            </a:extLst>
          </p:cNvPr>
          <p:cNvGrpSpPr/>
          <p:nvPr/>
        </p:nvGrpSpPr>
        <p:grpSpPr>
          <a:xfrm>
            <a:off x="235159" y="1157942"/>
            <a:ext cx="5761389" cy="2322674"/>
            <a:chOff x="315640" y="1625043"/>
            <a:chExt cx="6298661" cy="2539272"/>
          </a:xfrm>
        </p:grpSpPr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A3B3FAA4-0169-264A-49DA-DE25D154C946}"/>
                </a:ext>
              </a:extLst>
            </p:cNvPr>
            <p:cNvGrpSpPr/>
            <p:nvPr/>
          </p:nvGrpSpPr>
          <p:grpSpPr>
            <a:xfrm>
              <a:off x="315640" y="1625043"/>
              <a:ext cx="4320721" cy="2539272"/>
              <a:chOff x="367392" y="1625042"/>
              <a:chExt cx="4320721" cy="2539272"/>
            </a:xfrm>
          </p:grpSpPr>
          <p:pic>
            <p:nvPicPr>
              <p:cNvPr id="10" name="图片 9">
                <a:extLst>
                  <a:ext uri="{FF2B5EF4-FFF2-40B4-BE49-F238E27FC236}">
                    <a16:creationId xmlns:a16="http://schemas.microsoft.com/office/drawing/2014/main" id="{20DE1A22-DE74-6013-2CF6-7BAB58C43B3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67392" y="1625042"/>
                <a:ext cx="4320721" cy="2539272"/>
              </a:xfrm>
              <a:prstGeom prst="rect">
                <a:avLst/>
              </a:prstGeom>
            </p:spPr>
          </p:pic>
          <p:cxnSp>
            <p:nvCxnSpPr>
              <p:cNvPr id="11" name="直接连接符 10">
                <a:extLst>
                  <a:ext uri="{FF2B5EF4-FFF2-40B4-BE49-F238E27FC236}">
                    <a16:creationId xmlns:a16="http://schemas.microsoft.com/office/drawing/2014/main" id="{486210EC-23FB-7D9A-0D22-B8D2A849E38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67392" y="1799771"/>
                <a:ext cx="3861103" cy="1320800"/>
              </a:xfrm>
              <a:prstGeom prst="line">
                <a:avLst/>
              </a:prstGeom>
              <a:ln w="19050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>
                <a:extLst>
                  <a:ext uri="{FF2B5EF4-FFF2-40B4-BE49-F238E27FC236}">
                    <a16:creationId xmlns:a16="http://schemas.microsoft.com/office/drawing/2014/main" id="{99E11218-1960-54DB-C585-4BDD289A1FB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57981" y="2353733"/>
                <a:ext cx="4030132" cy="1724781"/>
              </a:xfrm>
              <a:prstGeom prst="line">
                <a:avLst/>
              </a:prstGeom>
              <a:ln w="19050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8" name="图片 7">
              <a:extLst>
                <a:ext uri="{FF2B5EF4-FFF2-40B4-BE49-F238E27FC236}">
                  <a16:creationId xmlns:a16="http://schemas.microsoft.com/office/drawing/2014/main" id="{AE43891C-1BB2-66A6-68D9-597BE5F455A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10591" y="1625043"/>
              <a:ext cx="1903710" cy="2539272"/>
            </a:xfrm>
            <a:prstGeom prst="rect">
              <a:avLst/>
            </a:prstGeom>
          </p:spPr>
        </p:pic>
        <p:cxnSp>
          <p:nvCxnSpPr>
            <p:cNvPr id="9" name="直接箭头连接符 8">
              <a:extLst>
                <a:ext uri="{FF2B5EF4-FFF2-40B4-BE49-F238E27FC236}">
                  <a16:creationId xmlns:a16="http://schemas.microsoft.com/office/drawing/2014/main" id="{3137D95D-E4C7-8763-1802-C656A7AB354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544178" y="1631795"/>
              <a:ext cx="1166412" cy="488649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4" name="图片 13">
            <a:extLst>
              <a:ext uri="{FF2B5EF4-FFF2-40B4-BE49-F238E27FC236}">
                <a16:creationId xmlns:a16="http://schemas.microsoft.com/office/drawing/2014/main" id="{A01A21D9-0B6D-9D7C-F347-75DB8A85BA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510" y="1094457"/>
            <a:ext cx="2872360" cy="2153449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74DB9B1F-20E8-A09C-8924-4648C30E14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3395" y="1094457"/>
            <a:ext cx="2872361" cy="2153449"/>
          </a:xfrm>
          <a:prstGeom prst="rect">
            <a:avLst/>
          </a:prstGeom>
        </p:spPr>
      </p:pic>
      <p:sp>
        <p:nvSpPr>
          <p:cNvPr id="16" name="文本框 15">
            <a:extLst>
              <a:ext uri="{FF2B5EF4-FFF2-40B4-BE49-F238E27FC236}">
                <a16:creationId xmlns:a16="http://schemas.microsoft.com/office/drawing/2014/main" id="{0458D29E-F8E7-0389-906C-F80E5F452568}"/>
              </a:ext>
            </a:extLst>
          </p:cNvPr>
          <p:cNvSpPr txBox="1"/>
          <p:nvPr/>
        </p:nvSpPr>
        <p:spPr>
          <a:xfrm>
            <a:off x="6657219" y="766341"/>
            <a:ext cx="5171924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连续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500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发电子能量分布及束斑分布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B2AE5C2A-F65E-0708-7D09-2799085D53D8}"/>
              </a:ext>
            </a:extLst>
          </p:cNvPr>
          <p:cNvSpPr txBox="1"/>
          <p:nvPr/>
        </p:nvSpPr>
        <p:spPr>
          <a:xfrm>
            <a:off x="6657218" y="3397276"/>
            <a:ext cx="5171924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单中子计数光核中子能谱及吸收谱测量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7A8C8746-2633-4725-61B3-E9EA4BF7B201}"/>
              </a:ext>
            </a:extLst>
          </p:cNvPr>
          <p:cNvSpPr/>
          <p:nvPr/>
        </p:nvSpPr>
        <p:spPr>
          <a:xfrm>
            <a:off x="235158" y="5932292"/>
            <a:ext cx="5746876" cy="8463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典型参数：</a:t>
            </a:r>
            <a:endParaRPr lang="en-US" altLang="zh-CN" sz="1400" b="1" kern="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50 </a:t>
            </a:r>
            <a:r>
              <a:rPr lang="en-US" altLang="zh-CN" sz="1400" b="1" dirty="0" err="1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mJ</a:t>
            </a:r>
            <a:r>
              <a:rPr lang="en-US" altLang="zh-CN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, 30 fs, 1.7 TW, 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光核快中子产额</a:t>
            </a:r>
            <a:r>
              <a:rPr lang="en-US" altLang="zh-CN" sz="14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10</a:t>
            </a:r>
            <a:r>
              <a:rPr lang="en-US" altLang="zh-CN" sz="1400" b="1" kern="0" baseline="3000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6</a:t>
            </a:r>
            <a:r>
              <a:rPr lang="en-US" altLang="zh-CN" sz="14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n/shot, 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脉冲宽度</a:t>
            </a:r>
            <a:r>
              <a:rPr lang="en-US" altLang="zh-CN" sz="14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 ns</a:t>
            </a:r>
            <a:r>
              <a:rPr lang="zh-CN" altLang="en-US" sz="14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，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实现了</a:t>
            </a:r>
            <a:r>
              <a:rPr lang="en-US" altLang="zh-CN" sz="14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 Hz</a:t>
            </a:r>
            <a:r>
              <a:rPr lang="zh-CN" altLang="en-US" sz="1400" b="1" kern="0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重频中子源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的高分辨能谱测量</a:t>
            </a:r>
            <a:endParaRPr lang="en-US" altLang="zh-CN" sz="1400" b="1" kern="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C4DFB786-FCDB-2AF4-1D44-315F524FCD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" y="3578492"/>
            <a:ext cx="2775081" cy="2082124"/>
          </a:xfrm>
          <a:prstGeom prst="rect">
            <a:avLst/>
          </a:prstGeom>
        </p:spPr>
      </p:pic>
      <p:grpSp>
        <p:nvGrpSpPr>
          <p:cNvPr id="20" name="组合 19">
            <a:extLst>
              <a:ext uri="{FF2B5EF4-FFF2-40B4-BE49-F238E27FC236}">
                <a16:creationId xmlns:a16="http://schemas.microsoft.com/office/drawing/2014/main" id="{3B2E3337-6FC2-1279-C7A8-2BBAC39925F3}"/>
              </a:ext>
            </a:extLst>
          </p:cNvPr>
          <p:cNvGrpSpPr/>
          <p:nvPr/>
        </p:nvGrpSpPr>
        <p:grpSpPr>
          <a:xfrm>
            <a:off x="3057939" y="3578493"/>
            <a:ext cx="2924096" cy="2082124"/>
            <a:chOff x="128894" y="1145717"/>
            <a:chExt cx="4053483" cy="2908619"/>
          </a:xfrm>
        </p:grpSpPr>
        <p:grpSp>
          <p:nvGrpSpPr>
            <p:cNvPr id="21" name="组合 20">
              <a:extLst>
                <a:ext uri="{FF2B5EF4-FFF2-40B4-BE49-F238E27FC236}">
                  <a16:creationId xmlns:a16="http://schemas.microsoft.com/office/drawing/2014/main" id="{10E033EA-0073-1530-F8A4-945166AA8661}"/>
                </a:ext>
              </a:extLst>
            </p:cNvPr>
            <p:cNvGrpSpPr/>
            <p:nvPr/>
          </p:nvGrpSpPr>
          <p:grpSpPr>
            <a:xfrm>
              <a:off x="128894" y="1145717"/>
              <a:ext cx="4053483" cy="2908619"/>
              <a:chOff x="128894" y="1145717"/>
              <a:chExt cx="4053483" cy="2908619"/>
            </a:xfrm>
          </p:grpSpPr>
          <p:pic>
            <p:nvPicPr>
              <p:cNvPr id="23" name="图片 22">
                <a:extLst>
                  <a:ext uri="{FF2B5EF4-FFF2-40B4-BE49-F238E27FC236}">
                    <a16:creationId xmlns:a16="http://schemas.microsoft.com/office/drawing/2014/main" id="{58943D92-1D92-35DF-D3EF-91B937F1E39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8894" y="1145717"/>
                <a:ext cx="4053483" cy="2908619"/>
              </a:xfrm>
              <a:prstGeom prst="rect">
                <a:avLst/>
              </a:prstGeom>
            </p:spPr>
          </p:pic>
          <p:cxnSp>
            <p:nvCxnSpPr>
              <p:cNvPr id="24" name="直接连接符 23">
                <a:extLst>
                  <a:ext uri="{FF2B5EF4-FFF2-40B4-BE49-F238E27FC236}">
                    <a16:creationId xmlns:a16="http://schemas.microsoft.com/office/drawing/2014/main" id="{FF92AC76-B249-7997-B59D-9E8917BF888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047408" y="1808160"/>
                <a:ext cx="349526" cy="514014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>
                <a:extLst>
                  <a:ext uri="{FF2B5EF4-FFF2-40B4-BE49-F238E27FC236}">
                    <a16:creationId xmlns:a16="http://schemas.microsoft.com/office/drawing/2014/main" id="{581FB5DF-6EEE-CF42-A600-5D3F68F6239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038813" y="2312893"/>
                <a:ext cx="640015" cy="189468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F3398A69-D698-F4AE-3886-407C73D537F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658718" y="1968742"/>
                <a:ext cx="306517" cy="533619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BB123331-2233-E98B-F416-F4600290D54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396934" y="1824747"/>
                <a:ext cx="568301" cy="141046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A675E752-83C9-AAA5-F716-EEC5591946B0}"/>
                </a:ext>
              </a:extLst>
            </p:cNvPr>
            <p:cNvSpPr txBox="1"/>
            <p:nvPr/>
          </p:nvSpPr>
          <p:spPr>
            <a:xfrm>
              <a:off x="3542362" y="1571524"/>
              <a:ext cx="640015" cy="37458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800" b="1" i="0" dirty="0">
                  <a:solidFill>
                    <a:srgbClr val="FF0000"/>
                  </a:solidFill>
                  <a:effectLst/>
                  <a:latin typeface="-apple-system"/>
                </a:rPr>
                <a:t>X7</a:t>
              </a:r>
              <a:endParaRPr lang="zh-CN" altLang="en-US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30" name="直接连接符 29">
            <a:extLst>
              <a:ext uri="{FF2B5EF4-FFF2-40B4-BE49-F238E27FC236}">
                <a16:creationId xmlns:a16="http://schemas.microsoft.com/office/drawing/2014/main" id="{E007868C-9216-9ADD-4C44-64FE2F6DE721}"/>
              </a:ext>
            </a:extLst>
          </p:cNvPr>
          <p:cNvCxnSpPr>
            <a:cxnSpLocks/>
          </p:cNvCxnSpPr>
          <p:nvPr/>
        </p:nvCxnSpPr>
        <p:spPr>
          <a:xfrm flipH="1">
            <a:off x="1072058" y="4533204"/>
            <a:ext cx="1622631" cy="739203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>
            <a:extLst>
              <a:ext uri="{FF2B5EF4-FFF2-40B4-BE49-F238E27FC236}">
                <a16:creationId xmlns:a16="http://schemas.microsoft.com/office/drawing/2014/main" id="{737818DD-91F5-9997-F490-3B3510AC1280}"/>
              </a:ext>
            </a:extLst>
          </p:cNvPr>
          <p:cNvCxnSpPr>
            <a:cxnSpLocks/>
          </p:cNvCxnSpPr>
          <p:nvPr/>
        </p:nvCxnSpPr>
        <p:spPr>
          <a:xfrm flipH="1">
            <a:off x="328990" y="4377226"/>
            <a:ext cx="1432077" cy="484656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>
            <a:extLst>
              <a:ext uri="{FF2B5EF4-FFF2-40B4-BE49-F238E27FC236}">
                <a16:creationId xmlns:a16="http://schemas.microsoft.com/office/drawing/2014/main" id="{D9CF52BB-2FA8-1B15-D2AF-AA11953A2FCA}"/>
              </a:ext>
            </a:extLst>
          </p:cNvPr>
          <p:cNvCxnSpPr>
            <a:cxnSpLocks/>
          </p:cNvCxnSpPr>
          <p:nvPr/>
        </p:nvCxnSpPr>
        <p:spPr>
          <a:xfrm flipH="1" flipV="1">
            <a:off x="328990" y="4861882"/>
            <a:ext cx="789117" cy="410525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>
            <a:extLst>
              <a:ext uri="{FF2B5EF4-FFF2-40B4-BE49-F238E27FC236}">
                <a16:creationId xmlns:a16="http://schemas.microsoft.com/office/drawing/2014/main" id="{00459E15-0498-C8AB-C7E9-433C44862CBC}"/>
              </a:ext>
            </a:extLst>
          </p:cNvPr>
          <p:cNvCxnSpPr>
            <a:cxnSpLocks/>
          </p:cNvCxnSpPr>
          <p:nvPr/>
        </p:nvCxnSpPr>
        <p:spPr>
          <a:xfrm flipH="1" flipV="1">
            <a:off x="1761067" y="4356846"/>
            <a:ext cx="884093" cy="166371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2">
            <a:extLst>
              <a:ext uri="{FF2B5EF4-FFF2-40B4-BE49-F238E27FC236}">
                <a16:creationId xmlns:a16="http://schemas.microsoft.com/office/drawing/2014/main" id="{2966DD4E-98A2-5B6D-F7EC-538B568677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699" y="3767387"/>
            <a:ext cx="2775082" cy="2080519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82226EA3-A8B9-020A-484B-14B1AB6BEB4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1792" y="3767387"/>
            <a:ext cx="2775082" cy="2080519"/>
          </a:xfrm>
          <a:prstGeom prst="rect">
            <a:avLst/>
          </a:prstGeom>
        </p:spPr>
      </p:pic>
      <p:sp>
        <p:nvSpPr>
          <p:cNvPr id="31" name="矩形 30">
            <a:extLst>
              <a:ext uri="{FF2B5EF4-FFF2-40B4-BE49-F238E27FC236}">
                <a16:creationId xmlns:a16="http://schemas.microsoft.com/office/drawing/2014/main" id="{FD180FE9-90D5-C073-ABD6-B6F597FBEA73}"/>
              </a:ext>
            </a:extLst>
          </p:cNvPr>
          <p:cNvSpPr/>
          <p:nvPr/>
        </p:nvSpPr>
        <p:spPr>
          <a:xfrm>
            <a:off x="6657217" y="5932292"/>
            <a:ext cx="5171925" cy="8463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存在问题：</a:t>
            </a:r>
            <a:endParaRPr lang="en-US" altLang="zh-CN" sz="1400" b="1" kern="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1400" b="1" dirty="0">
                <a:solidFill>
                  <a:srgbClr val="CC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★</a:t>
            </a:r>
            <a:r>
              <a:rPr lang="en-US" altLang="zh-CN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有</a:t>
            </a:r>
            <a:r>
              <a:rPr lang="zh-CN" altLang="en-US" sz="14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伽马射线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对中子测量的</a:t>
            </a:r>
            <a:r>
              <a:rPr lang="zh-CN" altLang="en-US" sz="14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干扰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，影响吸收谱学</a:t>
            </a:r>
            <a:endParaRPr lang="en-US" altLang="zh-CN" sz="1400" b="1" kern="0" dirty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1400" b="1" dirty="0">
                <a:solidFill>
                  <a:srgbClr val="CC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★</a:t>
            </a:r>
            <a:r>
              <a:rPr lang="en-US" altLang="zh-CN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局限于真空度，打靶重频</a:t>
            </a:r>
            <a:r>
              <a:rPr lang="en-US" altLang="zh-CN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 Hz</a:t>
            </a:r>
            <a:r>
              <a:rPr lang="zh-CN" altLang="en-US" sz="1400" b="1" kern="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，若使用差分系统可达</a:t>
            </a:r>
            <a:r>
              <a:rPr lang="en-US" altLang="zh-CN" sz="14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100 Hz</a:t>
            </a: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88B4AD63-0467-1B54-FC00-4062880625C6}"/>
              </a:ext>
            </a:extLst>
          </p:cNvPr>
          <p:cNvSpPr txBox="1"/>
          <p:nvPr/>
        </p:nvSpPr>
        <p:spPr>
          <a:xfrm>
            <a:off x="7515945" y="4007894"/>
            <a:ext cx="14248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 Hz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~2.5 h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65F88815-0596-FEE0-858E-E27DC799B532}"/>
              </a:ext>
            </a:extLst>
          </p:cNvPr>
          <p:cNvSpPr txBox="1"/>
          <p:nvPr/>
        </p:nvSpPr>
        <p:spPr>
          <a:xfrm>
            <a:off x="10588135" y="4069449"/>
            <a:ext cx="11781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10 cm H</a:t>
            </a:r>
            <a:r>
              <a:rPr lang="en-US" altLang="zh-CN" sz="1400" baseline="-25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O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B4471D42-62AD-D7CD-2225-7F8BDE36C66E}"/>
              </a:ext>
            </a:extLst>
          </p:cNvPr>
          <p:cNvSpPr txBox="1"/>
          <p:nvPr/>
        </p:nvSpPr>
        <p:spPr>
          <a:xfrm>
            <a:off x="3128477" y="3588153"/>
            <a:ext cx="11955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怀柔</a:t>
            </a: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E02DA2EE-196A-A439-6E83-7CEFA79545AC}"/>
              </a:ext>
            </a:extLst>
          </p:cNvPr>
          <p:cNvSpPr txBox="1"/>
          <p:nvPr/>
        </p:nvSpPr>
        <p:spPr>
          <a:xfrm>
            <a:off x="10455124" y="178987"/>
            <a:ext cx="14659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SECULF-PW </a:t>
            </a:r>
            <a:endParaRPr lang="zh-CN" altLang="en-US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48A36411-2C4B-AE51-A47A-14834AA0D0A3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飞秒激光电子加速驱动中子源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797ACD85-AA72-E667-9026-2F9A0FFAEABF}"/>
              </a:ext>
            </a:extLst>
          </p:cNvPr>
          <p:cNvSpPr txBox="1"/>
          <p:nvPr/>
        </p:nvSpPr>
        <p:spPr>
          <a:xfrm>
            <a:off x="2315148" y="1118802"/>
            <a:ext cx="793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加速腔</a:t>
            </a:r>
          </a:p>
        </p:txBody>
      </p:sp>
      <p:cxnSp>
        <p:nvCxnSpPr>
          <p:cNvPr id="28" name="直接箭头连接符 27">
            <a:extLst>
              <a:ext uri="{FF2B5EF4-FFF2-40B4-BE49-F238E27FC236}">
                <a16:creationId xmlns:a16="http://schemas.microsoft.com/office/drawing/2014/main" id="{B304C2BB-4CF0-3395-8FCA-667B7C928ECD}"/>
              </a:ext>
            </a:extLst>
          </p:cNvPr>
          <p:cNvCxnSpPr>
            <a:cxnSpLocks/>
            <a:stCxn id="2" idx="2"/>
          </p:cNvCxnSpPr>
          <p:nvPr/>
        </p:nvCxnSpPr>
        <p:spPr>
          <a:xfrm>
            <a:off x="2711872" y="1457356"/>
            <a:ext cx="346067" cy="15373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文本框 41">
            <a:extLst>
              <a:ext uri="{FF2B5EF4-FFF2-40B4-BE49-F238E27FC236}">
                <a16:creationId xmlns:a16="http://schemas.microsoft.com/office/drawing/2014/main" id="{16116132-6CCA-ED34-53C7-4913B2DDA64B}"/>
              </a:ext>
            </a:extLst>
          </p:cNvPr>
          <p:cNvSpPr txBox="1"/>
          <p:nvPr/>
        </p:nvSpPr>
        <p:spPr>
          <a:xfrm>
            <a:off x="3327488" y="2271310"/>
            <a:ext cx="793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诊断室</a:t>
            </a:r>
          </a:p>
        </p:txBody>
      </p:sp>
      <p:cxnSp>
        <p:nvCxnSpPr>
          <p:cNvPr id="43" name="直接箭头连接符 42">
            <a:extLst>
              <a:ext uri="{FF2B5EF4-FFF2-40B4-BE49-F238E27FC236}">
                <a16:creationId xmlns:a16="http://schemas.microsoft.com/office/drawing/2014/main" id="{40399CB6-1043-7789-AC41-5F6B72CE61DC}"/>
              </a:ext>
            </a:extLst>
          </p:cNvPr>
          <p:cNvCxnSpPr>
            <a:cxnSpLocks/>
            <a:stCxn id="42" idx="0"/>
          </p:cNvCxnSpPr>
          <p:nvPr/>
        </p:nvCxnSpPr>
        <p:spPr>
          <a:xfrm flipH="1" flipV="1">
            <a:off x="3561061" y="1999635"/>
            <a:ext cx="163151" cy="271675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本框 45">
            <a:extLst>
              <a:ext uri="{FF2B5EF4-FFF2-40B4-BE49-F238E27FC236}">
                <a16:creationId xmlns:a16="http://schemas.microsoft.com/office/drawing/2014/main" id="{7974C732-0A2C-BE9F-EB59-BBBBE03325AF}"/>
              </a:ext>
            </a:extLst>
          </p:cNvPr>
          <p:cNvSpPr txBox="1"/>
          <p:nvPr/>
        </p:nvSpPr>
        <p:spPr>
          <a:xfrm>
            <a:off x="1226750" y="3117313"/>
            <a:ext cx="7471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err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nToF</a:t>
            </a:r>
            <a:endParaRPr lang="zh-CN" altLang="en-US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7" name="直接箭头连接符 46">
            <a:extLst>
              <a:ext uri="{FF2B5EF4-FFF2-40B4-BE49-F238E27FC236}">
                <a16:creationId xmlns:a16="http://schemas.microsoft.com/office/drawing/2014/main" id="{7229C2F4-C90E-13C8-9FD0-68B2FEEC24D3}"/>
              </a:ext>
            </a:extLst>
          </p:cNvPr>
          <p:cNvCxnSpPr>
            <a:cxnSpLocks/>
            <a:stCxn id="46" idx="0"/>
          </p:cNvCxnSpPr>
          <p:nvPr/>
        </p:nvCxnSpPr>
        <p:spPr>
          <a:xfrm flipH="1" flipV="1">
            <a:off x="904723" y="2701595"/>
            <a:ext cx="695623" cy="415718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文本框 50">
            <a:extLst>
              <a:ext uri="{FF2B5EF4-FFF2-40B4-BE49-F238E27FC236}">
                <a16:creationId xmlns:a16="http://schemas.microsoft.com/office/drawing/2014/main" id="{87496B4C-AA2F-0E71-E9CF-D43415A5D5A4}"/>
              </a:ext>
            </a:extLst>
          </p:cNvPr>
          <p:cNvSpPr txBox="1"/>
          <p:nvPr/>
        </p:nvSpPr>
        <p:spPr>
          <a:xfrm>
            <a:off x="10449706" y="1237680"/>
            <a:ext cx="14549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提升了稳定性</a:t>
            </a:r>
          </a:p>
        </p:txBody>
      </p:sp>
      <p:sp>
        <p:nvSpPr>
          <p:cNvPr id="52" name="文本框 51">
            <a:extLst>
              <a:ext uri="{FF2B5EF4-FFF2-40B4-BE49-F238E27FC236}">
                <a16:creationId xmlns:a16="http://schemas.microsoft.com/office/drawing/2014/main" id="{82E5AB49-1967-6C70-4ACF-1FFF3F8A4BFB}"/>
              </a:ext>
            </a:extLst>
          </p:cNvPr>
          <p:cNvSpPr txBox="1"/>
          <p:nvPr/>
        </p:nvSpPr>
        <p:spPr>
          <a:xfrm>
            <a:off x="5025171" y="1125952"/>
            <a:ext cx="1066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0.3 mm 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圆形喷嘴</a:t>
            </a:r>
          </a:p>
        </p:txBody>
      </p:sp>
    </p:spTree>
    <p:extLst>
      <p:ext uri="{BB962C8B-B14F-4D97-AF65-F5344CB8AC3E}">
        <p14:creationId xmlns:p14="http://schemas.microsoft.com/office/powerpoint/2010/main" val="2620009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4D71B798-DFC6-6CA5-54CC-A3F70E37CB9A}"/>
              </a:ext>
            </a:extLst>
          </p:cNvPr>
          <p:cNvSpPr/>
          <p:nvPr/>
        </p:nvSpPr>
        <p:spPr>
          <a:xfrm>
            <a:off x="213905" y="4694970"/>
            <a:ext cx="5787972" cy="2074472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24A68EDB-55B2-8BF6-C148-7D29B4BD76FB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讨论及展望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0E36F534-33BA-70C2-A58B-A1D22F635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2537" y="1577198"/>
            <a:ext cx="3089340" cy="221586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内容占位符 4">
            <a:extLst>
              <a:ext uri="{FF2B5EF4-FFF2-40B4-BE49-F238E27FC236}">
                <a16:creationId xmlns:a16="http://schemas.microsoft.com/office/drawing/2014/main" id="{A9F9AFC7-A5AC-FBAF-EE0E-E246341E1C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3905" y="1577198"/>
            <a:ext cx="2627665" cy="2215866"/>
          </a:xfrm>
          <a:prstGeom prst="rect">
            <a:avLst/>
          </a:prstGeom>
          <a:ln w="6350">
            <a:solidFill>
              <a:schemeClr val="tx1"/>
            </a:solidFill>
          </a:ln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71293B0B-0CC7-9ED4-2ED6-48865EAC1D12}"/>
              </a:ext>
            </a:extLst>
          </p:cNvPr>
          <p:cNvSpPr txBox="1"/>
          <p:nvPr/>
        </p:nvSpPr>
        <p:spPr>
          <a:xfrm>
            <a:off x="213905" y="755131"/>
            <a:ext cx="5787972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快中子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伽马脉冲形状甄别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B1CEE41-F1E1-9CE6-C333-8D91566E4823}"/>
              </a:ext>
            </a:extLst>
          </p:cNvPr>
          <p:cNvSpPr txBox="1"/>
          <p:nvPr/>
        </p:nvSpPr>
        <p:spPr>
          <a:xfrm>
            <a:off x="3026739" y="3793064"/>
            <a:ext cx="302571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X. F. Xi, 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Rev. Sci. Instrum. </a:t>
            </a:r>
            <a:r>
              <a:rPr lang="zh-CN" altLang="en-US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94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013301 (2023)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EE32B569-1E65-3CBD-3F84-602DF488BE89}"/>
              </a:ext>
            </a:extLst>
          </p:cNvPr>
          <p:cNvSpPr txBox="1"/>
          <p:nvPr/>
        </p:nvSpPr>
        <p:spPr>
          <a:xfrm>
            <a:off x="213905" y="1169814"/>
            <a:ext cx="262766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不同粒子的响应曲线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78C887CF-3E21-7674-B1ED-7D35F339EB52}"/>
              </a:ext>
            </a:extLst>
          </p:cNvPr>
          <p:cNvSpPr txBox="1"/>
          <p:nvPr/>
        </p:nvSpPr>
        <p:spPr>
          <a:xfrm>
            <a:off x="2912537" y="1169814"/>
            <a:ext cx="3089340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PSD-QDC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箭头: 下 2">
            <a:extLst>
              <a:ext uri="{FF2B5EF4-FFF2-40B4-BE49-F238E27FC236}">
                <a16:creationId xmlns:a16="http://schemas.microsoft.com/office/drawing/2014/main" id="{A5F47DE0-3ADA-99D1-5156-BC41BE6F8207}"/>
              </a:ext>
            </a:extLst>
          </p:cNvPr>
          <p:cNvSpPr/>
          <p:nvPr/>
        </p:nvSpPr>
        <p:spPr>
          <a:xfrm>
            <a:off x="2803232" y="4029934"/>
            <a:ext cx="447013" cy="277000"/>
          </a:xfrm>
          <a:prstGeom prst="downArrow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8977D1BD-474D-74BF-5537-7163836C1E53}"/>
              </a:ext>
            </a:extLst>
          </p:cNvPr>
          <p:cNvSpPr txBox="1"/>
          <p:nvPr/>
        </p:nvSpPr>
        <p:spPr>
          <a:xfrm>
            <a:off x="213905" y="4331675"/>
            <a:ext cx="5787972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获取干净的快中子精细能谱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识别核素共振峰</a:t>
            </a: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FD904CAE-4EF6-1E5E-0AF8-7498856CD21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97" y="4678270"/>
            <a:ext cx="5406787" cy="202827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0DC466FB-B397-D387-1105-586367C7BE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05854" y="1627494"/>
            <a:ext cx="1761521" cy="2202923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3EEE2FCA-DB22-660D-4CD2-52D7A34DE509}"/>
              </a:ext>
            </a:extLst>
          </p:cNvPr>
          <p:cNvSpPr txBox="1"/>
          <p:nvPr/>
        </p:nvSpPr>
        <p:spPr>
          <a:xfrm>
            <a:off x="9865776" y="1008823"/>
            <a:ext cx="20416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b="1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弹壳内装药量检测（中子照相）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3CA69EAF-8E61-AA6B-47EB-699AB0B295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8975" y="4625720"/>
            <a:ext cx="5700735" cy="1876426"/>
          </a:xfrm>
          <a:prstGeom prst="rect">
            <a:avLst/>
          </a:prstGeom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DFB2E293-EB74-57E4-9512-C2B3BC9011B8}"/>
              </a:ext>
            </a:extLst>
          </p:cNvPr>
          <p:cNvSpPr txBox="1"/>
          <p:nvPr/>
        </p:nvSpPr>
        <p:spPr>
          <a:xfrm>
            <a:off x="7718811" y="4287166"/>
            <a:ext cx="286106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solidFill>
                  <a:srgbClr val="000000"/>
                </a:solidFill>
                <a:highlight>
                  <a:srgbClr val="FFFFFF"/>
                </a:highlight>
                <a:latin typeface="微软雅黑" panose="020B0503020204020204" pitchFamily="34" charset="-122"/>
                <a:ea typeface="微软雅黑" panose="020B0503020204020204" pitchFamily="34" charset="-122"/>
              </a:rPr>
              <a:t>航发叶轮脱芯检测（中子照相）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85FFDB38-5A4F-23F3-FF91-76E8243A9F5F}"/>
              </a:ext>
            </a:extLst>
          </p:cNvPr>
          <p:cNvSpPr txBox="1"/>
          <p:nvPr/>
        </p:nvSpPr>
        <p:spPr>
          <a:xfrm>
            <a:off x="7059813" y="982718"/>
            <a:ext cx="20416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b="1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炸药无损检测</a:t>
            </a:r>
            <a:endParaRPr lang="en-US" altLang="zh-CN" sz="1600" b="1" i="0" dirty="0">
              <a:solidFill>
                <a:srgbClr val="00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1600" b="1" i="0" dirty="0"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（中子吸收谱学）</a:t>
            </a:r>
            <a:endParaRPr lang="zh-CN" altLang="en-US" sz="1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3" name="图片 22">
            <a:extLst>
              <a:ext uri="{FF2B5EF4-FFF2-40B4-BE49-F238E27FC236}">
                <a16:creationId xmlns:a16="http://schemas.microsoft.com/office/drawing/2014/main" id="{AF2AADA8-A3E3-B90F-E9BD-8CCBFFD548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13772" y="1601389"/>
            <a:ext cx="2873974" cy="2202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85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B62FD92-A469-63A4-7F3A-2B4E0C75023F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讨论及展望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15A9ECCE-B9A7-5A57-2353-10798CDD0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2606" y="1674699"/>
            <a:ext cx="4246413" cy="4246413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B7ADD38C-04F4-A2E2-8614-F7013B58FEAC}"/>
              </a:ext>
            </a:extLst>
          </p:cNvPr>
          <p:cNvSpPr txBox="1"/>
          <p:nvPr/>
        </p:nvSpPr>
        <p:spPr>
          <a:xfrm>
            <a:off x="213904" y="755131"/>
            <a:ext cx="3840781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重频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TW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激光器</a:t>
            </a:r>
          </a:p>
        </p:txBody>
      </p: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352E3161-A661-7863-4FAA-E794A9D1D595}"/>
              </a:ext>
            </a:extLst>
          </p:cNvPr>
          <p:cNvGrpSpPr/>
          <p:nvPr/>
        </p:nvGrpSpPr>
        <p:grpSpPr>
          <a:xfrm>
            <a:off x="235159" y="1169815"/>
            <a:ext cx="3819526" cy="2628092"/>
            <a:chOff x="273862" y="1214019"/>
            <a:chExt cx="4106851" cy="2825791"/>
          </a:xfrm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39D7496F-DCF7-DB32-0DCA-10FF7DB41D2F}"/>
                </a:ext>
              </a:extLst>
            </p:cNvPr>
            <p:cNvGrpSpPr/>
            <p:nvPr/>
          </p:nvGrpSpPr>
          <p:grpSpPr>
            <a:xfrm>
              <a:off x="273862" y="1214019"/>
              <a:ext cx="4106851" cy="2825791"/>
              <a:chOff x="425471" y="1615467"/>
              <a:chExt cx="4722263" cy="3249237"/>
            </a:xfrm>
          </p:grpSpPr>
          <p:pic>
            <p:nvPicPr>
              <p:cNvPr id="6" name="图片 5">
                <a:extLst>
                  <a:ext uri="{FF2B5EF4-FFF2-40B4-BE49-F238E27FC236}">
                    <a16:creationId xmlns:a16="http://schemas.microsoft.com/office/drawing/2014/main" id="{15ED0FB3-268B-6021-7A3B-E736EEB020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5471" y="1615467"/>
                <a:ext cx="4722263" cy="324923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pic>
            <p:nvPicPr>
              <p:cNvPr id="8" name="图片 7">
                <a:extLst>
                  <a:ext uri="{FF2B5EF4-FFF2-40B4-BE49-F238E27FC236}">
                    <a16:creationId xmlns:a16="http://schemas.microsoft.com/office/drawing/2014/main" id="{2144FDC7-B733-A347-6AF5-E2E0936E7B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501952" y="1690909"/>
                <a:ext cx="1104296" cy="1355880"/>
              </a:xfrm>
              <a:prstGeom prst="rect">
                <a:avLst/>
              </a:prstGeom>
            </p:spPr>
          </p:pic>
        </p:grpSp>
        <p:cxnSp>
          <p:nvCxnSpPr>
            <p:cNvPr id="11" name="直接箭头连接符 10">
              <a:extLst>
                <a:ext uri="{FF2B5EF4-FFF2-40B4-BE49-F238E27FC236}">
                  <a16:creationId xmlns:a16="http://schemas.microsoft.com/office/drawing/2014/main" id="{27BE2EB0-6B34-B039-FDCC-924000ECB57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051352" y="2743200"/>
              <a:ext cx="2273905" cy="1219200"/>
            </a:xfrm>
            <a:prstGeom prst="straightConnector1">
              <a:avLst/>
            </a:prstGeom>
            <a:ln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2A9F184E-F07E-5D5E-0160-964FEB750978}"/>
                </a:ext>
              </a:extLst>
            </p:cNvPr>
            <p:cNvSpPr txBox="1"/>
            <p:nvPr/>
          </p:nvSpPr>
          <p:spPr>
            <a:xfrm>
              <a:off x="3188304" y="3198910"/>
              <a:ext cx="765453" cy="3309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~3 m</a:t>
              </a:r>
              <a:endParaRPr lang="zh-CN" altLang="en-US" sz="1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12933D32-C2AE-6B0D-14F5-F49D1363241F}"/>
              </a:ext>
            </a:extLst>
          </p:cNvPr>
          <p:cNvGrpSpPr/>
          <p:nvPr/>
        </p:nvGrpSpPr>
        <p:grpSpPr>
          <a:xfrm>
            <a:off x="4114288" y="1169814"/>
            <a:ext cx="1971455" cy="2628092"/>
            <a:chOff x="4419082" y="1169814"/>
            <a:chExt cx="1971455" cy="2628092"/>
          </a:xfrm>
        </p:grpSpPr>
        <p:pic>
          <p:nvPicPr>
            <p:cNvPr id="16" name="图片 15">
              <a:extLst>
                <a:ext uri="{FF2B5EF4-FFF2-40B4-BE49-F238E27FC236}">
                  <a16:creationId xmlns:a16="http://schemas.microsoft.com/office/drawing/2014/main" id="{2200170A-FB3E-F9FD-7EAD-D4F88ADB59B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19082" y="1169814"/>
              <a:ext cx="1971455" cy="2628092"/>
            </a:xfrm>
            <a:prstGeom prst="rect">
              <a:avLst/>
            </a:prstGeom>
          </p:spPr>
        </p:pic>
        <p:cxnSp>
          <p:nvCxnSpPr>
            <p:cNvPr id="18" name="直接箭头连接符 17">
              <a:extLst>
                <a:ext uri="{FF2B5EF4-FFF2-40B4-BE49-F238E27FC236}">
                  <a16:creationId xmlns:a16="http://schemas.microsoft.com/office/drawing/2014/main" id="{03070DBF-7345-8697-C713-4F574AE40DD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715008" y="2054295"/>
              <a:ext cx="1530973" cy="700597"/>
            </a:xfrm>
            <a:prstGeom prst="straightConnector1">
              <a:avLst/>
            </a:prstGeom>
            <a:ln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41287B72-A362-1EB8-C9EE-6299348B9021}"/>
                </a:ext>
              </a:extLst>
            </p:cNvPr>
            <p:cNvSpPr txBox="1"/>
            <p:nvPr/>
          </p:nvSpPr>
          <p:spPr>
            <a:xfrm>
              <a:off x="5478960" y="2545107"/>
              <a:ext cx="71380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~2 m</a:t>
              </a:r>
              <a:endParaRPr lang="zh-CN" altLang="en-US" sz="1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文本框 21">
            <a:extLst>
              <a:ext uri="{FF2B5EF4-FFF2-40B4-BE49-F238E27FC236}">
                <a16:creationId xmlns:a16="http://schemas.microsoft.com/office/drawing/2014/main" id="{9AF51BA1-D55D-EA1C-CCD4-EC547DA28F8A}"/>
              </a:ext>
            </a:extLst>
          </p:cNvPr>
          <p:cNvSpPr txBox="1"/>
          <p:nvPr/>
        </p:nvSpPr>
        <p:spPr>
          <a:xfrm>
            <a:off x="4114288" y="755130"/>
            <a:ext cx="197145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电子加速及诊断腔</a:t>
            </a:r>
          </a:p>
        </p:txBody>
      </p:sp>
      <p:grpSp>
        <p:nvGrpSpPr>
          <p:cNvPr id="30" name="组合 29">
            <a:extLst>
              <a:ext uri="{FF2B5EF4-FFF2-40B4-BE49-F238E27FC236}">
                <a16:creationId xmlns:a16="http://schemas.microsoft.com/office/drawing/2014/main" id="{5098D5D2-6DB4-D6C4-2339-AFE4C11EF582}"/>
              </a:ext>
            </a:extLst>
          </p:cNvPr>
          <p:cNvGrpSpPr/>
          <p:nvPr/>
        </p:nvGrpSpPr>
        <p:grpSpPr>
          <a:xfrm>
            <a:off x="6394497" y="3297297"/>
            <a:ext cx="899885" cy="1001218"/>
            <a:chOff x="6767031" y="2852883"/>
            <a:chExt cx="899885" cy="1001218"/>
          </a:xfrm>
        </p:grpSpPr>
        <p:sp>
          <p:nvSpPr>
            <p:cNvPr id="23" name="箭头: 右 22">
              <a:extLst>
                <a:ext uri="{FF2B5EF4-FFF2-40B4-BE49-F238E27FC236}">
                  <a16:creationId xmlns:a16="http://schemas.microsoft.com/office/drawing/2014/main" id="{A6C0C019-037B-C0A8-7DCB-64898373FAF8}"/>
                </a:ext>
              </a:extLst>
            </p:cNvPr>
            <p:cNvSpPr/>
            <p:nvPr/>
          </p:nvSpPr>
          <p:spPr>
            <a:xfrm>
              <a:off x="6815412" y="2852883"/>
              <a:ext cx="851504" cy="1001218"/>
            </a:xfrm>
            <a:prstGeom prst="rightArrow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EA950FE7-D43B-B3B3-0EB9-D69587FA90A3}"/>
                </a:ext>
              </a:extLst>
            </p:cNvPr>
            <p:cNvSpPr txBox="1"/>
            <p:nvPr/>
          </p:nvSpPr>
          <p:spPr>
            <a:xfrm>
              <a:off x="6767031" y="3168826"/>
              <a:ext cx="851504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b="1" dirty="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上车</a:t>
              </a:r>
            </a:p>
          </p:txBody>
        </p:sp>
      </p:grpSp>
      <p:pic>
        <p:nvPicPr>
          <p:cNvPr id="25" name="图片 24">
            <a:extLst>
              <a:ext uri="{FF2B5EF4-FFF2-40B4-BE49-F238E27FC236}">
                <a16:creationId xmlns:a16="http://schemas.microsoft.com/office/drawing/2014/main" id="{402A48E1-4098-6491-3BC0-BDD604ABDDB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8" y="3854101"/>
            <a:ext cx="5850585" cy="29222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1" name="文本框 30">
            <a:extLst>
              <a:ext uri="{FF2B5EF4-FFF2-40B4-BE49-F238E27FC236}">
                <a16:creationId xmlns:a16="http://schemas.microsoft.com/office/drawing/2014/main" id="{ED46DBF9-35E8-79F6-DE8E-8B31F4E7AB2E}"/>
              </a:ext>
            </a:extLst>
          </p:cNvPr>
          <p:cNvSpPr txBox="1"/>
          <p:nvPr/>
        </p:nvSpPr>
        <p:spPr>
          <a:xfrm>
            <a:off x="7462606" y="1094015"/>
            <a:ext cx="4246413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车载紧奏型快、超热短脉冲中子源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B75689E4-52AB-E75B-D9D3-B3C4916E8D09}"/>
              </a:ext>
            </a:extLst>
          </p:cNvPr>
          <p:cNvSpPr txBox="1"/>
          <p:nvPr/>
        </p:nvSpPr>
        <p:spPr>
          <a:xfrm>
            <a:off x="10078378" y="169951"/>
            <a:ext cx="1878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车载激光中子源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0468EB3-8650-F108-D2B6-C88C4E201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3708" y="3613240"/>
            <a:ext cx="1400716" cy="1385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31314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EB6BDA0-30C2-115B-610F-22574F990089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B62FD92-A469-63A4-7F3A-2B4E0C75023F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讨论及展望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EAFA8FC2-8186-8919-F8E9-3EC9BB835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12" y="3984930"/>
            <a:ext cx="6066768" cy="229312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F3B4C971-E2BE-7D38-3AD5-82A7DDC44B8E}"/>
              </a:ext>
            </a:extLst>
          </p:cNvPr>
          <p:cNvSpPr txBox="1"/>
          <p:nvPr/>
        </p:nvSpPr>
        <p:spPr>
          <a:xfrm>
            <a:off x="2719010" y="6441555"/>
            <a:ext cx="34495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S. R. </a:t>
            </a:r>
            <a:r>
              <a:rPr lang="en-US" altLang="zh-CN" sz="1200" dirty="0" err="1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Mirfayzi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Appl. Phys. Lett. </a:t>
            </a:r>
            <a:r>
              <a:rPr lang="fr-FR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116</a:t>
            </a:r>
            <a:r>
              <a:rPr lang="fr-FR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174102 (2020).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239C92D5-2694-5F72-879E-88599B312420}"/>
              </a:ext>
            </a:extLst>
          </p:cNvPr>
          <p:cNvSpPr txBox="1"/>
          <p:nvPr/>
        </p:nvSpPr>
        <p:spPr>
          <a:xfrm>
            <a:off x="256415" y="761148"/>
            <a:ext cx="606676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快中子漫化产生超热中子</a:t>
            </a: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D7BF3532-8112-C64E-7933-6F923AB06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413" y="1223363"/>
            <a:ext cx="6066767" cy="25701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257A907-60E9-A7FE-2F62-BD9192B264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3986" y="3821817"/>
            <a:ext cx="3228375" cy="248543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5AE70C61-467B-748D-8A65-196BC56720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0761" y="3828657"/>
            <a:ext cx="1786683" cy="1230737"/>
          </a:xfrm>
          <a:prstGeom prst="rect">
            <a:avLst/>
          </a:prstGeom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0356A37E-8AF7-1F6E-0A61-64E455FEFC25}"/>
              </a:ext>
            </a:extLst>
          </p:cNvPr>
          <p:cNvSpPr txBox="1"/>
          <p:nvPr/>
        </p:nvSpPr>
        <p:spPr>
          <a:xfrm>
            <a:off x="7963504" y="6441555"/>
            <a:ext cx="397691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Carlos </a:t>
            </a:r>
            <a:r>
              <a:rPr lang="en-US" altLang="zh-CN" sz="1200" dirty="0" err="1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Paradela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EPJ Web of Conferences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146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09002 (2017).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E476A381-CA51-BE6B-94C0-1DE22D69E242}"/>
              </a:ext>
            </a:extLst>
          </p:cNvPr>
          <p:cNvGrpSpPr/>
          <p:nvPr/>
        </p:nvGrpSpPr>
        <p:grpSpPr>
          <a:xfrm>
            <a:off x="6700760" y="1803144"/>
            <a:ext cx="5099355" cy="1988821"/>
            <a:chOff x="6524027" y="1580596"/>
            <a:chExt cx="5343332" cy="1988821"/>
          </a:xfrm>
        </p:grpSpPr>
        <p:pic>
          <p:nvPicPr>
            <p:cNvPr id="15" name="图片 14">
              <a:extLst>
                <a:ext uri="{FF2B5EF4-FFF2-40B4-BE49-F238E27FC236}">
                  <a16:creationId xmlns:a16="http://schemas.microsoft.com/office/drawing/2014/main" id="{7240604E-AA58-4952-AF8E-94B61A6FA03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524028" y="1580596"/>
              <a:ext cx="5343331" cy="1988821"/>
            </a:xfrm>
            <a:prstGeom prst="rect">
              <a:avLst/>
            </a:prstGeom>
          </p:spPr>
        </p:pic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id="{1497DA7E-C938-3294-D47A-CC039B396224}"/>
                </a:ext>
              </a:extLst>
            </p:cNvPr>
            <p:cNvSpPr txBox="1"/>
            <p:nvPr/>
          </p:nvSpPr>
          <p:spPr>
            <a:xfrm>
              <a:off x="6524027" y="3219144"/>
              <a:ext cx="3001189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16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透射站 </a:t>
              </a:r>
              <a:r>
                <a:rPr lang="en-US" altLang="zh-CN" sz="16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FP13 GELINA</a:t>
              </a:r>
              <a:endParaRPr lang="zh-CN" altLang="en-US" sz="1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9" name="文本框 18">
            <a:extLst>
              <a:ext uri="{FF2B5EF4-FFF2-40B4-BE49-F238E27FC236}">
                <a16:creationId xmlns:a16="http://schemas.microsoft.com/office/drawing/2014/main" id="{FD62A940-6CFE-F43E-1B03-60ED6522FE60}"/>
              </a:ext>
            </a:extLst>
          </p:cNvPr>
          <p:cNvSpPr txBox="1"/>
          <p:nvPr/>
        </p:nvSpPr>
        <p:spPr>
          <a:xfrm>
            <a:off x="6700760" y="762005"/>
            <a:ext cx="5099355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紧奏型移动式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核保障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核安全</a:t>
            </a:r>
            <a:r>
              <a:rPr lang="en-US" altLang="zh-CN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无损量化分析</a:t>
            </a:r>
          </a:p>
        </p:txBody>
      </p:sp>
      <p:pic>
        <p:nvPicPr>
          <p:cNvPr id="21" name="图片 20">
            <a:extLst>
              <a:ext uri="{FF2B5EF4-FFF2-40B4-BE49-F238E27FC236}">
                <a16:creationId xmlns:a16="http://schemas.microsoft.com/office/drawing/2014/main" id="{27FC1B95-2C37-3419-FC7B-68F72D1938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7641" y="1203450"/>
            <a:ext cx="5112473" cy="1051102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4553E1BA-5832-9782-0403-7F31C6502B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0761" y="5101921"/>
            <a:ext cx="1786682" cy="1209998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16369C04-399F-F192-256E-2A58CFFAA640}"/>
              </a:ext>
            </a:extLst>
          </p:cNvPr>
          <p:cNvSpPr txBox="1"/>
          <p:nvPr/>
        </p:nvSpPr>
        <p:spPr>
          <a:xfrm>
            <a:off x="7906132" y="3786130"/>
            <a:ext cx="7285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PuO</a:t>
            </a:r>
            <a:r>
              <a:rPr lang="en-US" altLang="zh-CN" sz="1400" b="1" baseline="-25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1400" b="1" baseline="-25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E920DD0D-D9CE-20C0-B2B5-391846918075}"/>
              </a:ext>
            </a:extLst>
          </p:cNvPr>
          <p:cNvSpPr txBox="1"/>
          <p:nvPr/>
        </p:nvSpPr>
        <p:spPr>
          <a:xfrm>
            <a:off x="8950477" y="169951"/>
            <a:ext cx="3006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超热中子共振吸收谱学应用</a:t>
            </a:r>
          </a:p>
        </p:txBody>
      </p:sp>
    </p:spTree>
    <p:extLst>
      <p:ext uri="{BB962C8B-B14F-4D97-AF65-F5344CB8AC3E}">
        <p14:creationId xmlns:p14="http://schemas.microsoft.com/office/powerpoint/2010/main" val="1630627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涡扇发动机剩余使用寿命周期预测模型 - 知乎">
            <a:extLst>
              <a:ext uri="{FF2B5EF4-FFF2-40B4-BE49-F238E27FC236}">
                <a16:creationId xmlns:a16="http://schemas.microsoft.com/office/drawing/2014/main" id="{1D397F69-C411-51CB-2CEC-19114C0E1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634" y="1308733"/>
            <a:ext cx="3253318" cy="190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anqiwolunYL02">
            <a:hlinkClick r:id="" action="ppaction://media"/>
            <a:extLst>
              <a:ext uri="{FF2B5EF4-FFF2-40B4-BE49-F238E27FC236}">
                <a16:creationId xmlns:a16="http://schemas.microsoft.com/office/drawing/2014/main" id="{D8F52808-93DA-AAB0-6645-5396731E5F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6415" y="1237195"/>
            <a:ext cx="3064619" cy="2043080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2DC02502-E636-DF8E-FD9E-A05D4347ADE3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3F0A226-FCEE-92D4-63C2-E39F20049298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讨论及展望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0BDC081D-E6E0-B8FA-394F-87C9912195F7}"/>
              </a:ext>
            </a:extLst>
          </p:cNvPr>
          <p:cNvSpPr txBox="1"/>
          <p:nvPr/>
        </p:nvSpPr>
        <p:spPr>
          <a:xfrm>
            <a:off x="8950477" y="169951"/>
            <a:ext cx="3006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超热中子共振吸收谱学应用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3207FD3-34E1-31D4-BDAC-7258A1336462}"/>
              </a:ext>
            </a:extLst>
          </p:cNvPr>
          <p:cNvSpPr txBox="1"/>
          <p:nvPr/>
        </p:nvSpPr>
        <p:spPr>
          <a:xfrm>
            <a:off x="268299" y="758830"/>
            <a:ext cx="6456653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燃气轮机原理及构造</a:t>
            </a: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F37A69DF-2A51-EF76-3404-4E692E7073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13562" y="1317611"/>
            <a:ext cx="2293170" cy="2229525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26E39A7F-61F7-2930-3F65-7D4809A779C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3674" y="3678530"/>
            <a:ext cx="4383314" cy="2874052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EF393109-5195-B6C4-A909-8D629BB52B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06732" y="1542675"/>
            <a:ext cx="2047038" cy="1779396"/>
          </a:xfrm>
          <a:prstGeom prst="rect">
            <a:avLst/>
          </a:prstGeom>
        </p:spPr>
      </p:pic>
      <p:sp>
        <p:nvSpPr>
          <p:cNvPr id="18" name="文本框 17">
            <a:extLst>
              <a:ext uri="{FF2B5EF4-FFF2-40B4-BE49-F238E27FC236}">
                <a16:creationId xmlns:a16="http://schemas.microsoft.com/office/drawing/2014/main" id="{E5963680-D7D0-C962-7598-BDB252D6F5BE}"/>
              </a:ext>
            </a:extLst>
          </p:cNvPr>
          <p:cNvSpPr txBox="1"/>
          <p:nvPr/>
        </p:nvSpPr>
        <p:spPr>
          <a:xfrm>
            <a:off x="8021562" y="6545476"/>
            <a:ext cx="39817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200" dirty="0" err="1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Zechen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Lan et al., Nature Communications </a:t>
            </a:r>
            <a:r>
              <a:rPr lang="en-US" altLang="zh-CN" sz="1200" b="1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15</a:t>
            </a:r>
            <a:r>
              <a:rPr lang="en-US" altLang="zh-CN" sz="12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5365 (2024).</a:t>
            </a:r>
            <a:endParaRPr lang="zh-CN" altLang="en-US" sz="12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308EF375-2803-9B3E-9F33-A3D704D79B3F}"/>
              </a:ext>
            </a:extLst>
          </p:cNvPr>
          <p:cNvSpPr txBox="1"/>
          <p:nvPr/>
        </p:nvSpPr>
        <p:spPr>
          <a:xfrm>
            <a:off x="7566780" y="758830"/>
            <a:ext cx="4286989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激光驱动超热中子源无侵入测量材料温度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73DF232E-D99E-14A6-65A9-A96B12D1643D}"/>
              </a:ext>
            </a:extLst>
          </p:cNvPr>
          <p:cNvSpPr txBox="1"/>
          <p:nvPr/>
        </p:nvSpPr>
        <p:spPr>
          <a:xfrm>
            <a:off x="235159" y="3395134"/>
            <a:ext cx="65865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超燃冲压发动机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内壁面温度</a:t>
            </a:r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用于分析发动机结构的热载荷、冷却效率；</a:t>
            </a: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气流总温</a:t>
            </a:r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用于评估燃烧效率与燃烧过程等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4EF8E206-F5CE-4FA9-64D7-F7D6458F0BA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8299" y="4500077"/>
            <a:ext cx="2065871" cy="1455912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3A21B8A4-FDBE-D3BA-8611-6D4D5665368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05125" y="4500077"/>
            <a:ext cx="2762697" cy="1464614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EDB241CB-17A6-9069-52D1-AA4AA39F6AD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71765" y="4473167"/>
            <a:ext cx="1043125" cy="1626003"/>
          </a:xfrm>
          <a:prstGeom prst="rect">
            <a:avLst/>
          </a:prstGeom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40D63701-D763-6CB8-4E79-7396C0E25DEA}"/>
              </a:ext>
            </a:extLst>
          </p:cNvPr>
          <p:cNvSpPr txBox="1"/>
          <p:nvPr/>
        </p:nvSpPr>
        <p:spPr>
          <a:xfrm>
            <a:off x="256415" y="4074437"/>
            <a:ext cx="2065872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热电偶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DDD71311-3DFC-08A4-ADAB-1B187AA971E8}"/>
              </a:ext>
            </a:extLst>
          </p:cNvPr>
          <p:cNvSpPr txBox="1"/>
          <p:nvPr/>
        </p:nvSpPr>
        <p:spPr>
          <a:xfrm>
            <a:off x="2520649" y="4082130"/>
            <a:ext cx="1320801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薄膜热流计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637C7E63-5A00-5683-4A99-B69489CD9A5A}"/>
              </a:ext>
            </a:extLst>
          </p:cNvPr>
          <p:cNvSpPr txBox="1"/>
          <p:nvPr/>
        </p:nvSpPr>
        <p:spPr>
          <a:xfrm>
            <a:off x="4043680" y="4077292"/>
            <a:ext cx="2685586" cy="3385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光学测气体温度方法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CCA9D277-A847-F843-CC8F-19B32AC3F2AA}"/>
              </a:ext>
            </a:extLst>
          </p:cNvPr>
          <p:cNvSpPr txBox="1"/>
          <p:nvPr/>
        </p:nvSpPr>
        <p:spPr>
          <a:xfrm>
            <a:off x="176374" y="6157158"/>
            <a:ext cx="682434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表面温度测量接触式耐用性差，可测温度上限低，热流测量最短</a:t>
            </a:r>
            <a:r>
              <a:rPr lang="en-US" altLang="zh-CN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微秒级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3232EC06-C981-9062-638E-1D5F3447655D}"/>
              </a:ext>
            </a:extLst>
          </p:cNvPr>
          <p:cNvSpPr/>
          <p:nvPr/>
        </p:nvSpPr>
        <p:spPr>
          <a:xfrm>
            <a:off x="5873448" y="2975429"/>
            <a:ext cx="851504" cy="227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5185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FB8E1CA-11D9-87F5-19E0-BD433BA89FCF}"/>
              </a:ext>
            </a:extLst>
          </p:cNvPr>
          <p:cNvSpPr/>
          <p:nvPr/>
        </p:nvSpPr>
        <p:spPr>
          <a:xfrm>
            <a:off x="1" y="1"/>
            <a:ext cx="12192000" cy="679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E0D3299-B69D-8B2E-F852-C71C2970F410}"/>
              </a:ext>
            </a:extLst>
          </p:cNvPr>
          <p:cNvSpPr txBox="1"/>
          <p:nvPr/>
        </p:nvSpPr>
        <p:spPr>
          <a:xfrm>
            <a:off x="235158" y="139446"/>
            <a:ext cx="880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总结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7A72DE3-C610-E2FE-E7EB-7A63ACC6C3F5}"/>
              </a:ext>
            </a:extLst>
          </p:cNvPr>
          <p:cNvSpPr txBox="1"/>
          <p:nvPr/>
        </p:nvSpPr>
        <p:spPr>
          <a:xfrm>
            <a:off x="1187752" y="1456267"/>
            <a:ext cx="9816495" cy="333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AutoNum type="arabicPeriod"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基于大能量的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强激光装置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驱动的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短脉冲中子源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已成功应用于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超热中子吸收谱学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，并实现了</a:t>
            </a:r>
            <a:r>
              <a:rPr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元素识别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温度测量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等应用；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基于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太瓦级飞秒激光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，已成功实现</a:t>
            </a:r>
            <a:r>
              <a:rPr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台式化、短脉冲光核中子源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，对下一步的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车载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中子源及应用具有重要意义；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激光驱动的超短脉冲</a:t>
            </a:r>
            <a:r>
              <a:rPr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快中子源（</a:t>
            </a:r>
            <a:r>
              <a:rPr lang="en-US" altLang="zh-CN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&lt;ns</a:t>
            </a:r>
            <a:r>
              <a:rPr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超热中子源（</a:t>
            </a:r>
            <a:r>
              <a:rPr lang="en-US" altLang="zh-CN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&lt;</a:t>
            </a:r>
            <a:r>
              <a:rPr lang="en-US" altLang="zh-CN" b="1" dirty="0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μs</a:t>
            </a:r>
            <a:r>
              <a:rPr lang="zh-CN" altLang="en-US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，在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高分辨谱学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应用方面具有极大优势。</a:t>
            </a:r>
          </a:p>
        </p:txBody>
      </p:sp>
    </p:spTree>
    <p:extLst>
      <p:ext uri="{BB962C8B-B14F-4D97-AF65-F5344CB8AC3E}">
        <p14:creationId xmlns:p14="http://schemas.microsoft.com/office/powerpoint/2010/main" val="23062313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86513B12-7533-6FBC-63F4-89BFAB37A089}"/>
              </a:ext>
            </a:extLst>
          </p:cNvPr>
          <p:cNvSpPr/>
          <p:nvPr/>
        </p:nvSpPr>
        <p:spPr>
          <a:xfrm>
            <a:off x="1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61D27C4B-6A28-C9CA-F41C-4163FEB3DD08}"/>
              </a:ext>
            </a:extLst>
          </p:cNvPr>
          <p:cNvSpPr txBox="1"/>
          <p:nvPr/>
        </p:nvSpPr>
        <p:spPr>
          <a:xfrm>
            <a:off x="2901647" y="2644170"/>
            <a:ext cx="63887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8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谢谢聆听</a:t>
            </a:r>
            <a:endParaRPr lang="en-US" altLang="zh-CN" sz="4800" b="1" dirty="0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4800" b="1" dirty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恳请批评指正！</a:t>
            </a:r>
          </a:p>
        </p:txBody>
      </p:sp>
    </p:spTree>
    <p:extLst>
      <p:ext uri="{BB962C8B-B14F-4D97-AF65-F5344CB8AC3E}">
        <p14:creationId xmlns:p14="http://schemas.microsoft.com/office/powerpoint/2010/main" val="4196632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1970</TotalTime>
  <Words>1960</Words>
  <Application>Microsoft Office PowerPoint</Application>
  <PresentationFormat>宽屏</PresentationFormat>
  <Paragraphs>228</Paragraphs>
  <Slides>19</Slides>
  <Notes>1</Notes>
  <HiddenSlides>0</HiddenSlides>
  <MMClips>1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27" baseType="lpstr">
      <vt:lpstr>-apple-system</vt:lpstr>
      <vt:lpstr>等线</vt:lpstr>
      <vt:lpstr>等线 Light</vt:lpstr>
      <vt:lpstr>Microsoft Yahei</vt:lpstr>
      <vt:lpstr>Microsoft Yahei</vt:lpstr>
      <vt:lpstr>Arial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Jie Feng</dc:creator>
  <cp:lastModifiedBy>Jie Feng</cp:lastModifiedBy>
  <cp:revision>174</cp:revision>
  <dcterms:created xsi:type="dcterms:W3CDTF">2024-07-14T03:38:31Z</dcterms:created>
  <dcterms:modified xsi:type="dcterms:W3CDTF">2024-08-22T08:00:13Z</dcterms:modified>
</cp:coreProperties>
</file>