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6"/>
  </p:notesMasterIdLst>
  <p:sldIdLst>
    <p:sldId id="256" r:id="rId2"/>
    <p:sldId id="258" r:id="rId3"/>
    <p:sldId id="357" r:id="rId4"/>
    <p:sldId id="263" r:id="rId5"/>
    <p:sldId id="270" r:id="rId6"/>
    <p:sldId id="271" r:id="rId7"/>
    <p:sldId id="272" r:id="rId8"/>
    <p:sldId id="273" r:id="rId9"/>
    <p:sldId id="276" r:id="rId10"/>
    <p:sldId id="359" r:id="rId11"/>
    <p:sldId id="277" r:id="rId12"/>
    <p:sldId id="278" r:id="rId13"/>
    <p:sldId id="279" r:id="rId14"/>
    <p:sldId id="280" r:id="rId15"/>
    <p:sldId id="412" r:id="rId16"/>
    <p:sldId id="281" r:id="rId17"/>
    <p:sldId id="282" r:id="rId18"/>
    <p:sldId id="283" r:id="rId19"/>
    <p:sldId id="409" r:id="rId20"/>
    <p:sldId id="410" r:id="rId21"/>
    <p:sldId id="284" r:id="rId22"/>
    <p:sldId id="285" r:id="rId23"/>
    <p:sldId id="286" r:id="rId24"/>
    <p:sldId id="408" r:id="rId25"/>
    <p:sldId id="290" r:id="rId26"/>
    <p:sldId id="288" r:id="rId27"/>
    <p:sldId id="405" r:id="rId28"/>
    <p:sldId id="289" r:id="rId29"/>
    <p:sldId id="298" r:id="rId30"/>
    <p:sldId id="299" r:id="rId31"/>
    <p:sldId id="300" r:id="rId32"/>
    <p:sldId id="301" r:id="rId33"/>
    <p:sldId id="302" r:id="rId34"/>
    <p:sldId id="303" r:id="rId35"/>
    <p:sldId id="304" r:id="rId36"/>
    <p:sldId id="407" r:id="rId37"/>
    <p:sldId id="291" r:id="rId38"/>
    <p:sldId id="406" r:id="rId39"/>
    <p:sldId id="316" r:id="rId40"/>
    <p:sldId id="292" r:id="rId41"/>
    <p:sldId id="294" r:id="rId42"/>
    <p:sldId id="293" r:id="rId43"/>
    <p:sldId id="317" r:id="rId44"/>
    <p:sldId id="318" r:id="rId45"/>
    <p:sldId id="320" r:id="rId46"/>
    <p:sldId id="319" r:id="rId47"/>
    <p:sldId id="295" r:id="rId48"/>
    <p:sldId id="297" r:id="rId49"/>
    <p:sldId id="305" r:id="rId50"/>
    <p:sldId id="310" r:id="rId51"/>
    <p:sldId id="311" r:id="rId52"/>
    <p:sldId id="312" r:id="rId53"/>
    <p:sldId id="323" r:id="rId54"/>
    <p:sldId id="413" r:id="rId55"/>
  </p:sldIdLst>
  <p:sldSz cx="12192000" cy="6858000"/>
  <p:notesSz cx="6858000" cy="9144000"/>
  <p:embeddedFontLst>
    <p:embeddedFont>
      <p:font typeface="Aa语文老师的字" panose="02010600030101010101" charset="-122"/>
      <p:regular r:id="rId57"/>
    </p:embeddedFont>
    <p:embeddedFont>
      <p:font typeface="SimHei" panose="02010609060101010101" pitchFamily="49" charset="-122"/>
      <p:regular r:id="rId58"/>
    </p:embeddedFont>
    <p:embeddedFont>
      <p:font typeface="等线 Light" panose="02010600030101010101" charset="-122"/>
      <p:regular r:id="rId59"/>
    </p:embeddedFont>
    <p:embeddedFont>
      <p:font typeface="KaiTi" panose="02010609060101010101" pitchFamily="49" charset="-122"/>
      <p:regular r:id="rId60"/>
    </p:embeddedFont>
    <p:embeddedFont>
      <p:font typeface="Microsoft YaHei" panose="020B0503020204020204" pitchFamily="34" charset="-122"/>
      <p:regular r:id="rId61"/>
      <p:bold r:id="rId62"/>
    </p:embeddedFont>
    <p:embeddedFont>
      <p:font typeface="等线" panose="02010600030101010101" charset="-122"/>
      <p:regular r:id="rId63"/>
    </p:embeddedFont>
  </p:embeddedFontLst>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0">
          <p15:clr>
            <a:srgbClr val="A4A3A4"/>
          </p15:clr>
        </p15:guide>
        <p15:guide id="2" pos="38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44546A"/>
    <a:srgbClr val="00AC9C"/>
    <a:srgbClr val="0B938E"/>
    <a:srgbClr val="469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7" autoAdjust="0"/>
    <p:restoredTop sz="94625" autoAdjust="0"/>
  </p:normalViewPr>
  <p:slideViewPr>
    <p:cSldViewPr snapToGrid="0" showGuides="1">
      <p:cViewPr varScale="1">
        <p:scale>
          <a:sx n="110" d="100"/>
          <a:sy n="110" d="100"/>
        </p:scale>
        <p:origin x="378" y="102"/>
      </p:cViewPr>
      <p:guideLst>
        <p:guide orient="horz" pos="2200"/>
        <p:guide pos="3876"/>
      </p:guideLst>
    </p:cSldViewPr>
  </p:slideViewPr>
  <p:outlineViewPr>
    <p:cViewPr>
      <p:scale>
        <a:sx n="33" d="100"/>
        <a:sy n="33" d="100"/>
      </p:scale>
      <p:origin x="0" y="-37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DE1F7-470A-4FA0-8D35-E5FB5B1FD07C}" type="datetimeFigureOut">
              <a:rPr lang="zh-CN" altLang="en-US" smtClean="0"/>
              <a:t>2022/11/7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E48BB-94FC-4F38-8630-5830539FC95F}" type="slidenum">
              <a:rPr lang="zh-CN" altLang="en-US" smtClean="0"/>
              <a:t>‹#›</a:t>
            </a:fld>
            <a:endParaRPr lang="zh-CN" altLang="en-US"/>
          </a:p>
        </p:txBody>
      </p:sp>
    </p:spTree>
    <p:extLst>
      <p:ext uri="{BB962C8B-B14F-4D97-AF65-F5344CB8AC3E}">
        <p14:creationId xmlns:p14="http://schemas.microsoft.com/office/powerpoint/2010/main" val="112400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87E48BB-94FC-4F38-8630-5830539FC95F}" type="slidenum">
              <a:rPr lang="zh-CN" altLang="en-US" smtClean="0"/>
              <a:t>35</a:t>
            </a:fld>
            <a:endParaRPr lang="zh-CN" altLang="en-US"/>
          </a:p>
        </p:txBody>
      </p:sp>
    </p:spTree>
    <p:extLst>
      <p:ext uri="{BB962C8B-B14F-4D97-AF65-F5344CB8AC3E}">
        <p14:creationId xmlns:p14="http://schemas.microsoft.com/office/powerpoint/2010/main" val="3885159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87E48BB-94FC-4F38-8630-5830539FC95F}" type="slidenum">
              <a:rPr lang="zh-CN" altLang="en-US" smtClean="0"/>
              <a:t>36</a:t>
            </a:fld>
            <a:endParaRPr lang="zh-CN" altLang="en-US"/>
          </a:p>
        </p:txBody>
      </p:sp>
    </p:spTree>
    <p:extLst>
      <p:ext uri="{BB962C8B-B14F-4D97-AF65-F5344CB8AC3E}">
        <p14:creationId xmlns:p14="http://schemas.microsoft.com/office/powerpoint/2010/main" val="856632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334376-4A02-4F87-969C-98CD37659684}" type="datetimeFigureOut">
              <a:rPr lang="zh-CN" altLang="en-US" smtClean="0"/>
              <a:t>2022/11/7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C0EF3-6E16-44AE-AF4D-F665D9B5846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9.jpeg"/><Relationship Id="rId4" Type="http://schemas.openxmlformats.org/officeDocument/2006/relationships/image" Target="../media/image38.emf"/></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rot="2700000">
            <a:off x="922900" y="2487612"/>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41725" y="2541270"/>
            <a:ext cx="7614285" cy="1753235"/>
          </a:xfrm>
          <a:prstGeom prst="rect">
            <a:avLst/>
          </a:prstGeom>
          <a:noFill/>
        </p:spPr>
        <p:txBody>
          <a:bodyPr wrap="square" rtlCol="0">
            <a:spAutoFit/>
          </a:bodyPr>
          <a:lstStyle/>
          <a:p>
            <a:pPr algn="ctr"/>
            <a:r>
              <a:rPr lang="zh-CN" altLang="en-US" sz="5400" b="1" dirty="0">
                <a:solidFill>
                  <a:schemeClr val="tx2"/>
                </a:solidFill>
                <a:latin typeface="Microsoft YaHei" panose="020B0503020204020204" pitchFamily="34" charset="-122"/>
                <a:ea typeface="Microsoft YaHei" panose="020B0503020204020204" pitchFamily="34" charset="-122"/>
              </a:rPr>
              <a:t>在中学校园</a:t>
            </a:r>
          </a:p>
          <a:p>
            <a:pPr algn="ctr"/>
            <a:r>
              <a:rPr lang="zh-CN" altLang="en-US" sz="5400" b="1" dirty="0">
                <a:solidFill>
                  <a:schemeClr val="tx2"/>
                </a:solidFill>
                <a:latin typeface="Microsoft YaHei" panose="020B0503020204020204" pitchFamily="34" charset="-122"/>
                <a:ea typeface="Microsoft YaHei" panose="020B0503020204020204" pitchFamily="34" charset="-122"/>
                <a:sym typeface="+mn-ea"/>
              </a:rPr>
              <a:t>开展</a:t>
            </a:r>
            <a:r>
              <a:rPr lang="zh-CN" altLang="en-US" sz="5400" b="1" dirty="0">
                <a:solidFill>
                  <a:schemeClr val="tx2"/>
                </a:solidFill>
                <a:latin typeface="Microsoft YaHei" panose="020B0503020204020204" pitchFamily="34" charset="-122"/>
                <a:ea typeface="Microsoft YaHei" panose="020B0503020204020204" pitchFamily="34" charset="-122"/>
              </a:rPr>
              <a:t>宇宙线观测活动</a:t>
            </a:r>
          </a:p>
        </p:txBody>
      </p:sp>
      <p:sp>
        <p:nvSpPr>
          <p:cNvPr id="40" name="任意多边形: 形状 39"/>
          <p:cNvSpPr/>
          <p:nvPr/>
        </p:nvSpPr>
        <p:spPr>
          <a:xfrm rot="2700000">
            <a:off x="1122581" y="6141692"/>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形状 37"/>
          <p:cNvSpPr/>
          <p:nvPr/>
        </p:nvSpPr>
        <p:spPr>
          <a:xfrm rot="2700000">
            <a:off x="1156122" y="-686127"/>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文本框 34"/>
          <p:cNvSpPr txBox="1"/>
          <p:nvPr/>
        </p:nvSpPr>
        <p:spPr>
          <a:xfrm>
            <a:off x="6964393" y="4890880"/>
            <a:ext cx="3497566" cy="1076325"/>
          </a:xfrm>
          <a:prstGeom prst="rect">
            <a:avLst/>
          </a:prstGeom>
          <a:noFill/>
        </p:spPr>
        <p:txBody>
          <a:bodyPr wrap="square" rtlCol="0">
            <a:spAutoFit/>
          </a:bodyPr>
          <a:lstStyle/>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张</a:t>
            </a:r>
            <a:r>
              <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rPr>
              <a:t>   </a:t>
            </a: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颖</a:t>
            </a:r>
            <a:endPar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endParaRPr>
          </a:p>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北京市东直门中学</a:t>
            </a:r>
          </a:p>
        </p:txBody>
      </p:sp>
      <p:cxnSp>
        <p:nvCxnSpPr>
          <p:cNvPr id="3" name="直接连接符 2"/>
          <p:cNvCxnSpPr/>
          <p:nvPr/>
        </p:nvCxnSpPr>
        <p:spPr>
          <a:xfrm>
            <a:off x="4514744" y="2347233"/>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14744" y="4312105"/>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009736" y="799844"/>
            <a:ext cx="4372408" cy="2015340"/>
            <a:chOff x="3169830" y="2394622"/>
            <a:chExt cx="2319072" cy="1020108"/>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活动开发背景</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一、</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活动开发背景</a:t>
            </a:r>
          </a:p>
        </p:txBody>
      </p:sp>
      <p:grpSp>
        <p:nvGrpSpPr>
          <p:cNvPr id="21" name="组合 20"/>
          <p:cNvGrpSpPr/>
          <p:nvPr/>
        </p:nvGrpSpPr>
        <p:grpSpPr>
          <a:xfrm>
            <a:off x="7151582" y="-418968"/>
            <a:ext cx="4372408" cy="2015340"/>
            <a:chOff x="3169830" y="2394622"/>
            <a:chExt cx="2319072" cy="1020108"/>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pic>
        <p:nvPicPr>
          <p:cNvPr id="2" name="图片 1" descr="校门"/>
          <p:cNvPicPr>
            <a:picLocks noChangeAspect="1"/>
          </p:cNvPicPr>
          <p:nvPr/>
        </p:nvPicPr>
        <p:blipFill>
          <a:blip r:embed="rId4"/>
          <a:stretch>
            <a:fillRect/>
          </a:stretch>
        </p:blipFill>
        <p:spPr>
          <a:xfrm>
            <a:off x="1674495" y="933450"/>
            <a:ext cx="8842375" cy="58947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学校办学理念与课程体系</a:t>
            </a:r>
          </a:p>
        </p:txBody>
      </p:sp>
      <p:sp>
        <p:nvSpPr>
          <p:cNvPr id="37" name="文本框 36"/>
          <p:cNvSpPr txBox="1"/>
          <p:nvPr/>
        </p:nvSpPr>
        <p:spPr>
          <a:xfrm>
            <a:off x="609600" y="2325370"/>
            <a:ext cx="11129645" cy="3969385"/>
          </a:xfrm>
          <a:prstGeom prst="rect">
            <a:avLst/>
          </a:prstGeom>
          <a:noFill/>
        </p:spPr>
        <p:txBody>
          <a:bodyPr wrap="square">
            <a:spAutoFit/>
          </a:bodyPr>
          <a:lstStyle/>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培养目标</a:t>
            </a:r>
            <a:r>
              <a:rPr lang="zh-CN" altLang="en-US" sz="2800" dirty="0">
                <a:solidFill>
                  <a:schemeClr val="tx2"/>
                </a:solidFill>
                <a:latin typeface="SimHei" panose="02010609060101010101" pitchFamily="49" charset="-122"/>
                <a:ea typeface="SimHei" panose="02010609060101010101" pitchFamily="49" charset="-122"/>
                <a:sym typeface="Wingdings" panose="05000000000000000000" pitchFamily="2" charset="2"/>
              </a:rPr>
              <a:t>（四个学会</a:t>
            </a:r>
            <a:r>
              <a:rPr lang="zh-CN" altLang="en-US" sz="2800" dirty="0">
                <a:solidFill>
                  <a:schemeClr val="tx2"/>
                </a:solidFill>
                <a:latin typeface="SimHei" panose="02010609060101010101" pitchFamily="49" charset="-122"/>
                <a:ea typeface="SimHei" panose="02010609060101010101" pitchFamily="49" charset="-122"/>
              </a:rPr>
              <a:t>）</a:t>
            </a: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学会做人：培养学生有教养、讲诚信、明是非、知廉耻；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学会做事：培养学生讲规则、有条理、善沟通、负责任；</a:t>
            </a: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学会做学问：培养学生爱学习、勤实践、善思辨、勇创新；</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学会自主发展：培养学生怀天下、健体魄、懂规划、强意志。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学校办学理念与课程体系</a:t>
            </a:r>
          </a:p>
        </p:txBody>
      </p:sp>
      <p:grpSp>
        <p:nvGrpSpPr>
          <p:cNvPr id="21" name="组合 20"/>
          <p:cNvGrpSpPr/>
          <p:nvPr/>
        </p:nvGrpSpPr>
        <p:grpSpPr>
          <a:xfrm>
            <a:off x="6541982" y="379227"/>
            <a:ext cx="4372408" cy="2015340"/>
            <a:chOff x="3169830" y="2394622"/>
            <a:chExt cx="2319072" cy="1020108"/>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grpSp>
        <p:nvGrpSpPr>
          <p:cNvPr id="8" name="组合 7"/>
          <p:cNvGrpSpPr/>
          <p:nvPr/>
        </p:nvGrpSpPr>
        <p:grpSpPr>
          <a:xfrm>
            <a:off x="6453554" y="1852140"/>
            <a:ext cx="5577009" cy="4484297"/>
            <a:chOff x="885092" y="2126961"/>
            <a:chExt cx="5577009" cy="4484297"/>
          </a:xfrm>
        </p:grpSpPr>
        <p:pic>
          <p:nvPicPr>
            <p:cNvPr id="34" name="图片 33"/>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936170" y="2126961"/>
              <a:ext cx="5525931" cy="3931305"/>
            </a:xfrm>
            <a:prstGeom prst="rect">
              <a:avLst/>
            </a:prstGeom>
            <a:noFill/>
            <a:ln>
              <a:noFill/>
            </a:ln>
          </p:spPr>
        </p:pic>
        <p:sp>
          <p:nvSpPr>
            <p:cNvPr id="35" name="文本框 34"/>
            <p:cNvSpPr txBox="1"/>
            <p:nvPr/>
          </p:nvSpPr>
          <p:spPr>
            <a:xfrm>
              <a:off x="885092" y="6149593"/>
              <a:ext cx="5525931"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我校的课程结构</a:t>
              </a:r>
              <a:endParaRPr lang="zh-CN" altLang="en-US" sz="2400" dirty="0"/>
            </a:p>
          </p:txBody>
        </p:sp>
      </p:grpSp>
      <p:sp>
        <p:nvSpPr>
          <p:cNvPr id="37" name="文本框 36"/>
          <p:cNvSpPr txBox="1"/>
          <p:nvPr/>
        </p:nvSpPr>
        <p:spPr>
          <a:xfrm>
            <a:off x="1204685" y="2367637"/>
            <a:ext cx="5248869" cy="2676525"/>
          </a:xfrm>
          <a:prstGeom prst="rect">
            <a:avLst/>
          </a:prstGeom>
          <a:noFill/>
        </p:spPr>
        <p:txBody>
          <a:bodyPr wrap="square">
            <a:spAutoFit/>
          </a:bodyPr>
          <a:lstStyle/>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宇宙射线课程属于</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发展性课程</a:t>
            </a: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科学与技术领域课程</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endParaRPr lang="zh-CN" altLang="en-US" sz="28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3869329"/>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落实学生核心素养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高中物理学科核心素养：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物理观念、科学思维、科学探究、科学态度与责任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高中通用技术学科核心素养：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技术意识、工程思维、创新设计、图样表达、物化能力</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267652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汇聚校内外丰富教育教学资源</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北京市东直门中学开放式高端物理和高技术数字化实验室</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en-US" altLang="zh-CN" sz="2800" dirty="0">
                <a:solidFill>
                  <a:schemeClr val="tx2"/>
                </a:solidFill>
                <a:latin typeface="SimHei" panose="02010609060101010101" pitchFamily="49" charset="-122"/>
                <a:ea typeface="SimHei" panose="02010609060101010101" pitchFamily="49" charset="-122"/>
              </a:rPr>
              <a:t>——</a:t>
            </a:r>
            <a:r>
              <a:rPr lang="zh-CN" altLang="en-US" sz="2800" dirty="0">
                <a:solidFill>
                  <a:schemeClr val="tx2"/>
                </a:solidFill>
                <a:latin typeface="SimHei" panose="02010609060101010101" pitchFamily="49" charset="-122"/>
                <a:ea typeface="SimHei" panose="02010609060101010101" pitchFamily="49" charset="-122"/>
              </a:rPr>
              <a:t>北京市普通高中开放式重点实验室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461581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3</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sz="2800" b="1" dirty="0">
                <a:solidFill>
                  <a:srgbClr val="2E75B6"/>
                </a:solidFill>
                <a:latin typeface="SimHei" panose="02010609060101010101" pitchFamily="49" charset="-122"/>
                <a:ea typeface="SimHei" panose="02010609060101010101" pitchFamily="49" charset="-122"/>
              </a:rPr>
              <a:t>满足学生自主发展需要</a:t>
            </a: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抓住学科本质</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注重学科内外横纵向联系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实现学科融通</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提高课程的整体育人效益</a:t>
            </a:r>
            <a:endParaRPr lang="zh-CN" altLang="en-US" sz="2800" dirty="0">
              <a:solidFill>
                <a:schemeClr val="tx2"/>
              </a:solidFill>
              <a:latin typeface="SimHei" panose="02010609060101010101" pitchFamily="49" charset="-122"/>
              <a:ea typeface="SimHei" panose="02010609060101010101" pitchFamily="49" charset="-122"/>
            </a:endParaRPr>
          </a:p>
          <a:p>
            <a:pPr>
              <a:lnSpc>
                <a:spcPct val="150000"/>
              </a:lnSpc>
            </a:pPr>
            <a:endParaRPr lang="zh-CN" sz="2800" b="1" dirty="0">
              <a:solidFill>
                <a:srgbClr val="2E75B6"/>
              </a:solidFill>
              <a:latin typeface="SimHei" panose="02010609060101010101" pitchFamily="49" charset="-122"/>
              <a:ea typeface="SimHei" panose="02010609060101010101" pitchFamily="49" charset="-122"/>
            </a:endParaRPr>
          </a:p>
        </p:txBody>
      </p:sp>
      <p:pic>
        <p:nvPicPr>
          <p:cNvPr id="3" name="图片 2"/>
          <p:cNvPicPr>
            <a:picLocks noChangeAspect="1"/>
          </p:cNvPicPr>
          <p:nvPr/>
        </p:nvPicPr>
        <p:blipFill rotWithShape="1">
          <a:blip r:embed="rId2"/>
          <a:srcRect l="6132" r="13073"/>
          <a:stretch>
            <a:fillRect/>
          </a:stretch>
        </p:blipFill>
        <p:spPr>
          <a:xfrm>
            <a:off x="5480649" y="771046"/>
            <a:ext cx="6565982" cy="54563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活动方案设计</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二、</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活动方案设计</a:t>
            </a:r>
          </a:p>
        </p:txBody>
      </p:sp>
      <p:sp>
        <p:nvSpPr>
          <p:cNvPr id="37" name="文本框 36"/>
          <p:cNvSpPr txBox="1"/>
          <p:nvPr/>
        </p:nvSpPr>
        <p:spPr>
          <a:xfrm>
            <a:off x="609600" y="2025456"/>
            <a:ext cx="11053313" cy="2306955"/>
          </a:xfrm>
          <a:prstGeom prst="rect">
            <a:avLst/>
          </a:prstGeom>
          <a:noFill/>
        </p:spPr>
        <p:txBody>
          <a:bodyPr wrap="square">
            <a:spAutoFit/>
          </a:bodyPr>
          <a:lstStyle/>
          <a:p>
            <a:pPr>
              <a:lnSpc>
                <a:spcPct val="150000"/>
              </a:lnSpc>
            </a:pPr>
            <a:r>
              <a:rPr lang="en-US" altLang="zh-CN" sz="2400" b="1" dirty="0">
                <a:solidFill>
                  <a:srgbClr val="44546A"/>
                </a:solidFill>
                <a:latin typeface="SimHei" panose="02010609060101010101" pitchFamily="49" charset="-122"/>
                <a:ea typeface="SimHei" panose="02010609060101010101" pitchFamily="49" charset="-122"/>
              </a:rPr>
              <a:t>    </a:t>
            </a:r>
            <a:r>
              <a:rPr lang="zh-CN" altLang="en-US" sz="2400" b="1" dirty="0">
                <a:solidFill>
                  <a:srgbClr val="44546A"/>
                </a:solidFill>
                <a:latin typeface="SimHei" panose="02010609060101010101" pitchFamily="49" charset="-122"/>
                <a:ea typeface="SimHei" panose="02010609060101010101" pitchFamily="49" charset="-122"/>
              </a:rPr>
              <a:t>在上世纪末，加拿大科学家提出进行宇宙射线研究的科学家可以与学校联合，在校园中放置宇宙射线探测器，利用学校的楼顶和网络等资源建立校园宇宙射线观测站，通过全球定位系统将校园观测站构成宇宙射线探测网络，并逐步形成极端高能宇宙射线的研究途径之一。</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目标设计</a:t>
            </a:r>
            <a:endParaRPr lang="en-US" altLang="zh-CN" sz="3200" dirty="0">
              <a:solidFill>
                <a:schemeClr val="tx2"/>
              </a:solidFill>
              <a:latin typeface="SimHei" panose="02010609060101010101" pitchFamily="49" charset="-122"/>
              <a:ea typeface="SimHei" panose="02010609060101010101" pitchFamily="49" charset="-122"/>
            </a:endParaRPr>
          </a:p>
        </p:txBody>
      </p:sp>
      <p:sp>
        <p:nvSpPr>
          <p:cNvPr id="37" name="文本框 36"/>
          <p:cNvSpPr txBox="1"/>
          <p:nvPr/>
        </p:nvSpPr>
        <p:spPr>
          <a:xfrm>
            <a:off x="609600" y="2025456"/>
            <a:ext cx="11053313" cy="4636847"/>
          </a:xfrm>
          <a:prstGeom prst="rect">
            <a:avLst/>
          </a:prstGeom>
          <a:noFill/>
        </p:spPr>
        <p:txBody>
          <a:bodyPr wrap="square">
            <a:spAutoFit/>
          </a:bodyPr>
          <a:lstStyle/>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1.</a:t>
            </a:r>
            <a:r>
              <a:rPr lang="zh-CN" altLang="en-US" sz="2000" b="1" dirty="0">
                <a:solidFill>
                  <a:srgbClr val="44546A"/>
                </a:solidFill>
                <a:latin typeface="SimHei" panose="02010609060101010101" pitchFamily="49" charset="-122"/>
                <a:ea typeface="SimHei" panose="02010609060101010101" pitchFamily="49" charset="-122"/>
              </a:rPr>
              <a:t>通过学习</a:t>
            </a:r>
            <a:r>
              <a:rPr lang="en-US" altLang="zh-CN" sz="2000" b="1" dirty="0">
                <a:solidFill>
                  <a:srgbClr val="44546A"/>
                </a:solidFill>
                <a:latin typeface="SimHei" panose="02010609060101010101" pitchFamily="49" charset="-122"/>
                <a:ea typeface="SimHei" panose="02010609060101010101" pitchFamily="49" charset="-122"/>
              </a:rPr>
              <a:t>G-M</a:t>
            </a:r>
            <a:r>
              <a:rPr lang="zh-CN" altLang="en-US" sz="2000" b="1" dirty="0">
                <a:solidFill>
                  <a:srgbClr val="44546A"/>
                </a:solidFill>
                <a:latin typeface="SimHei" panose="02010609060101010101" pitchFamily="49" charset="-122"/>
                <a:ea typeface="SimHei" panose="02010609060101010101" pitchFamily="49" charset="-122"/>
              </a:rPr>
              <a:t>计数管、闪烁探测器、宇宙射线探测器电子学电路数据采集与显示等现代仪器原理知识，进行基于单片机系统设计、电路制作、焊接等技术的实践，</a:t>
            </a:r>
            <a:r>
              <a:rPr lang="zh-CN" altLang="en-US" sz="2000" b="1" dirty="0">
                <a:solidFill>
                  <a:srgbClr val="2E75B6"/>
                </a:solidFill>
                <a:latin typeface="SimHei" panose="02010609060101010101" pitchFamily="49" charset="-122"/>
                <a:ea typeface="SimHei" panose="02010609060101010101" pitchFamily="49" charset="-122"/>
              </a:rPr>
              <a:t>提升技术意识、工程思维和实践能力</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2.</a:t>
            </a:r>
            <a:r>
              <a:rPr lang="zh-CN" altLang="en-US" sz="2000" b="1" dirty="0">
                <a:solidFill>
                  <a:srgbClr val="44546A"/>
                </a:solidFill>
                <a:latin typeface="SimHei" panose="02010609060101010101" pitchFamily="49" charset="-122"/>
                <a:ea typeface="SimHei" panose="02010609060101010101" pitchFamily="49" charset="-122"/>
              </a:rPr>
              <a:t>通过进行实验数据处理与分析，形成科学结论、进行思辨论证并进行交流与表达，</a:t>
            </a:r>
            <a:r>
              <a:rPr lang="zh-CN" altLang="en-US" sz="2000" b="1" dirty="0">
                <a:solidFill>
                  <a:srgbClr val="2E75B6"/>
                </a:solidFill>
                <a:latin typeface="SimHei" panose="02010609060101010101" pitchFamily="49" charset="-122"/>
                <a:ea typeface="SimHei" panose="02010609060101010101" pitchFamily="49" charset="-122"/>
              </a:rPr>
              <a:t>提升科学探究能力、论文撰写能力和表达能力</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3.</a:t>
            </a:r>
            <a:r>
              <a:rPr lang="zh-CN" altLang="en-US" sz="2000" b="1" dirty="0">
                <a:solidFill>
                  <a:srgbClr val="44546A"/>
                </a:solidFill>
                <a:latin typeface="SimHei" panose="02010609060101010101" pitchFamily="49" charset="-122"/>
                <a:ea typeface="SimHei" panose="02010609060101010101" pitchFamily="49" charset="-122"/>
              </a:rPr>
              <a:t>经历科学研究全过程，</a:t>
            </a:r>
            <a:r>
              <a:rPr lang="zh-CN" altLang="en-US" sz="2000" b="1" dirty="0">
                <a:solidFill>
                  <a:srgbClr val="2E75B6"/>
                </a:solidFill>
                <a:latin typeface="SimHei" panose="02010609060101010101" pitchFamily="49" charset="-122"/>
                <a:ea typeface="SimHei" panose="02010609060101010101" pitchFamily="49" charset="-122"/>
              </a:rPr>
              <a:t>体验科学精神和科学研究方法</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4.</a:t>
            </a:r>
            <a:r>
              <a:rPr lang="zh-CN" altLang="en-US" sz="2000" b="1" dirty="0">
                <a:solidFill>
                  <a:srgbClr val="44546A"/>
                </a:solidFill>
                <a:latin typeface="SimHei" panose="02010609060101010101" pitchFamily="49" charset="-122"/>
                <a:ea typeface="SimHei" panose="02010609060101010101" pitchFamily="49" charset="-122"/>
              </a:rPr>
              <a:t>通过学习高能物理、宇宙射线、粒子天体和核物理理论知识，了解人类在探索宇宙中面临的问题，亲自制作科普仪器，提升学生对科学技术和社会发展的关注，</a:t>
            </a:r>
            <a:r>
              <a:rPr lang="zh-CN" altLang="en-US" sz="2000" b="1" dirty="0">
                <a:solidFill>
                  <a:srgbClr val="2E75B6"/>
                </a:solidFill>
                <a:latin typeface="SimHei" panose="02010609060101010101" pitchFamily="49" charset="-122"/>
                <a:ea typeface="SimHei" panose="02010609060101010101" pitchFamily="49" charset="-122"/>
              </a:rPr>
              <a:t>对科学形成正确态度与责任感</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5.</a:t>
            </a:r>
            <a:r>
              <a:rPr lang="zh-CN" altLang="en-US" sz="2000" b="1" dirty="0">
                <a:solidFill>
                  <a:srgbClr val="44546A"/>
                </a:solidFill>
                <a:latin typeface="SimHei" panose="02010609060101010101" pitchFamily="49" charset="-122"/>
                <a:ea typeface="SimHei" panose="02010609060101010101" pitchFamily="49" charset="-122"/>
              </a:rPr>
              <a:t>参与国际活动使学生开拓视野，获得与国际高水平学生直接交流的机会，</a:t>
            </a:r>
            <a:r>
              <a:rPr lang="zh-CN" altLang="en-US" sz="2000" b="1" dirty="0">
                <a:solidFill>
                  <a:srgbClr val="2E75B6"/>
                </a:solidFill>
                <a:latin typeface="SimHei" panose="02010609060101010101" pitchFamily="49" charset="-122"/>
                <a:ea typeface="SimHei" panose="02010609060101010101" pitchFamily="49" charset="-122"/>
              </a:rPr>
              <a:t>满足学生多元发展、自主发展的需要</a:t>
            </a:r>
            <a:r>
              <a:rPr lang="zh-CN" altLang="en-US" sz="2000" b="1" dirty="0">
                <a:solidFill>
                  <a:srgbClr val="44546A"/>
                </a:solidFill>
                <a:latin typeface="SimHei" panose="02010609060101010101" pitchFamily="49" charset="-122"/>
                <a:ea typeface="SimHei" panose="02010609060101010101" pitchFamily="49" charset="-122"/>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内容设计</a:t>
            </a:r>
          </a:p>
        </p:txBody>
      </p:sp>
      <p:pic>
        <p:nvPicPr>
          <p:cNvPr id="3" name="图片 2"/>
          <p:cNvPicPr>
            <a:picLocks noChangeAspect="1"/>
          </p:cNvPicPr>
          <p:nvPr/>
        </p:nvPicPr>
        <p:blipFill>
          <a:blip r:embed="rId2"/>
          <a:stretch>
            <a:fillRect/>
          </a:stretch>
        </p:blipFill>
        <p:spPr>
          <a:xfrm>
            <a:off x="3193415" y="85725"/>
            <a:ext cx="8910955" cy="6686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内容设计</a:t>
            </a:r>
          </a:p>
        </p:txBody>
      </p:sp>
      <p:pic>
        <p:nvPicPr>
          <p:cNvPr id="2" name="图片 1"/>
          <p:cNvPicPr>
            <a:picLocks noChangeAspect="1"/>
          </p:cNvPicPr>
          <p:nvPr/>
        </p:nvPicPr>
        <p:blipFill>
          <a:blip r:embed="rId2"/>
          <a:stretch>
            <a:fillRect/>
          </a:stretch>
        </p:blipFill>
        <p:spPr>
          <a:xfrm>
            <a:off x="3148965" y="102235"/>
            <a:ext cx="8930005" cy="665353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教材设计</a:t>
            </a:r>
          </a:p>
        </p:txBody>
      </p:sp>
      <p:pic>
        <p:nvPicPr>
          <p:cNvPr id="7" name="图片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4317" y="676860"/>
            <a:ext cx="3911640" cy="5506140"/>
          </a:xfrm>
          <a:prstGeom prst="rect">
            <a:avLst/>
          </a:prstGeom>
          <a:noFill/>
          <a:ln>
            <a:noFill/>
          </a:ln>
        </p:spPr>
      </p:pic>
      <p:pic>
        <p:nvPicPr>
          <p:cNvPr id="8" name="图片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0332" y="675000"/>
            <a:ext cx="3911640" cy="5508000"/>
          </a:xfrm>
          <a:prstGeom prst="rect">
            <a:avLst/>
          </a:prstGeom>
          <a:noFill/>
          <a:ln>
            <a:noFill/>
          </a:ln>
        </p:spPr>
      </p:pic>
      <p:sp>
        <p:nvSpPr>
          <p:cNvPr id="10" name="文本框 9"/>
          <p:cNvSpPr txBox="1"/>
          <p:nvPr/>
        </p:nvSpPr>
        <p:spPr>
          <a:xfrm>
            <a:off x="4776236" y="6292016"/>
            <a:ext cx="6096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宇宙射线课程教材</a:t>
            </a:r>
            <a:endParaRPr lang="zh-CN" altLang="en-US" sz="2400" dirty="0"/>
          </a:p>
        </p:txBody>
      </p:sp>
      <p:sp>
        <p:nvSpPr>
          <p:cNvPr id="2" name="文本框 1"/>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 name="文本框 1"/>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3" name="图片 2" descr="宇宙射线社团logo"/>
          <p:cNvPicPr>
            <a:picLocks noChangeAspect="1"/>
          </p:cNvPicPr>
          <p:nvPr/>
        </p:nvPicPr>
        <p:blipFill>
          <a:blip r:embed="rId2"/>
          <a:stretch>
            <a:fillRect/>
          </a:stretch>
        </p:blipFill>
        <p:spPr>
          <a:xfrm>
            <a:off x="8996680" y="290195"/>
            <a:ext cx="3599815" cy="2025015"/>
          </a:xfrm>
          <a:prstGeom prst="rect">
            <a:avLst/>
          </a:prstGeom>
        </p:spPr>
      </p:pic>
      <p:pic>
        <p:nvPicPr>
          <p:cNvPr id="7" name="图片 6"/>
          <p:cNvPicPr>
            <a:picLocks noChangeAspect="1"/>
          </p:cNvPicPr>
          <p:nvPr/>
        </p:nvPicPr>
        <p:blipFill>
          <a:blip r:embed="rId3"/>
          <a:stretch>
            <a:fillRect/>
          </a:stretch>
        </p:blipFill>
        <p:spPr>
          <a:xfrm>
            <a:off x="223520" y="739775"/>
            <a:ext cx="4467225" cy="5957570"/>
          </a:xfrm>
          <a:prstGeom prst="rect">
            <a:avLst/>
          </a:prstGeom>
        </p:spPr>
      </p:pic>
      <p:pic>
        <p:nvPicPr>
          <p:cNvPr id="10" name="图片 9"/>
          <p:cNvPicPr>
            <a:picLocks noChangeAspect="1"/>
          </p:cNvPicPr>
          <p:nvPr/>
        </p:nvPicPr>
        <p:blipFill>
          <a:blip r:embed="rId4"/>
          <a:stretch>
            <a:fillRect/>
          </a:stretch>
        </p:blipFill>
        <p:spPr>
          <a:xfrm>
            <a:off x="4862830" y="739775"/>
            <a:ext cx="4467860" cy="59582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活动实施案例</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三、</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活动实施案例</a:t>
            </a:r>
          </a:p>
        </p:txBody>
      </p:sp>
      <p:sp>
        <p:nvSpPr>
          <p:cNvPr id="20" name="文本框 1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专家报告激发兴趣</a:t>
            </a:r>
          </a:p>
        </p:txBody>
      </p:sp>
      <p:pic>
        <p:nvPicPr>
          <p:cNvPr id="9" name="图片 8"/>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6675" y="941705"/>
            <a:ext cx="4051300" cy="2816860"/>
          </a:xfrm>
          <a:prstGeom prst="rect">
            <a:avLst/>
          </a:prstGeom>
          <a:noFill/>
          <a:ln>
            <a:noFill/>
          </a:ln>
        </p:spPr>
      </p:pic>
      <p:pic>
        <p:nvPicPr>
          <p:cNvPr id="1024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4151630" y="3886835"/>
            <a:ext cx="4136390" cy="2839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图片 2"/>
          <p:cNvPicPr>
            <a:picLocks noChangeAspect="1"/>
          </p:cNvPicPr>
          <p:nvPr/>
        </p:nvPicPr>
        <p:blipFill>
          <a:blip r:embed="rId6"/>
          <a:stretch>
            <a:fillRect/>
          </a:stretch>
        </p:blipFill>
        <p:spPr>
          <a:xfrm>
            <a:off x="8347075" y="3886835"/>
            <a:ext cx="3785870" cy="2839720"/>
          </a:xfrm>
          <a:prstGeom prst="rect">
            <a:avLst/>
          </a:prstGeom>
        </p:spPr>
      </p:pic>
      <p:pic>
        <p:nvPicPr>
          <p:cNvPr id="7" name="图片 6" descr="IMG_9438"/>
          <p:cNvPicPr>
            <a:picLocks noChangeAspect="1"/>
          </p:cNvPicPr>
          <p:nvPr/>
        </p:nvPicPr>
        <p:blipFill>
          <a:blip r:embed="rId7"/>
          <a:stretch>
            <a:fillRect/>
          </a:stretch>
        </p:blipFill>
        <p:spPr>
          <a:xfrm>
            <a:off x="4152265" y="930910"/>
            <a:ext cx="4135755" cy="2832735"/>
          </a:xfrm>
          <a:prstGeom prst="rect">
            <a:avLst/>
          </a:prstGeom>
        </p:spPr>
      </p:pic>
      <p:pic>
        <p:nvPicPr>
          <p:cNvPr id="8" name="图片 7" descr="IMG_9425"/>
          <p:cNvPicPr>
            <a:picLocks noChangeAspect="1"/>
          </p:cNvPicPr>
          <p:nvPr/>
        </p:nvPicPr>
        <p:blipFill>
          <a:blip r:embed="rId8"/>
          <a:stretch>
            <a:fillRect/>
          </a:stretch>
        </p:blipFill>
        <p:spPr>
          <a:xfrm>
            <a:off x="59055" y="3886835"/>
            <a:ext cx="4033520" cy="2853055"/>
          </a:xfrm>
          <a:prstGeom prst="rect">
            <a:avLst/>
          </a:prstGeom>
        </p:spPr>
      </p:pic>
      <p:pic>
        <p:nvPicPr>
          <p:cNvPr id="10" name="图片 9"/>
          <p:cNvPicPr>
            <a:picLocks noChangeAspect="1"/>
          </p:cNvPicPr>
          <p:nvPr/>
        </p:nvPicPr>
        <p:blipFill>
          <a:blip r:embed="rId9"/>
          <a:stretch>
            <a:fillRect/>
          </a:stretch>
        </p:blipFill>
        <p:spPr>
          <a:xfrm>
            <a:off x="8347075" y="930910"/>
            <a:ext cx="3784600" cy="28276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pic>
        <p:nvPicPr>
          <p:cNvPr id="7"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168" y="749141"/>
            <a:ext cx="9491664" cy="5552137"/>
          </a:xfrm>
          <a:prstGeom prst="rect">
            <a:avLst/>
          </a:prstGeom>
          <a:noFill/>
          <a:ln>
            <a:noFill/>
          </a:ln>
          <a:effectLst/>
        </p:spPr>
      </p:pic>
      <p:sp>
        <p:nvSpPr>
          <p:cNvPr id="8" name="文本框 7"/>
          <p:cNvSpPr txBox="1"/>
          <p:nvPr/>
        </p:nvSpPr>
        <p:spPr>
          <a:xfrm>
            <a:off x="2596875" y="6301278"/>
            <a:ext cx="699825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位于北京市东直门中学楼顶的宇宙射线探测器阵列</a:t>
            </a:r>
            <a:endParaRPr lang="zh-CN" altLang="en-US" sz="2400" dirty="0"/>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2" name="图片 1" descr="IMG_4344"/>
          <p:cNvPicPr>
            <a:picLocks noChangeAspect="1"/>
          </p:cNvPicPr>
          <p:nvPr/>
        </p:nvPicPr>
        <p:blipFill>
          <a:blip r:embed="rId2"/>
          <a:stretch>
            <a:fillRect/>
          </a:stretch>
        </p:blipFill>
        <p:spPr>
          <a:xfrm>
            <a:off x="139700" y="1658620"/>
            <a:ext cx="6295390" cy="3541395"/>
          </a:xfrm>
          <a:prstGeom prst="rect">
            <a:avLst/>
          </a:prstGeom>
        </p:spPr>
      </p:pic>
      <p:pic>
        <p:nvPicPr>
          <p:cNvPr id="3" name="图片 2"/>
          <p:cNvPicPr>
            <a:picLocks noChangeAspect="1"/>
          </p:cNvPicPr>
          <p:nvPr/>
        </p:nvPicPr>
        <p:blipFill>
          <a:blip r:embed="rId3"/>
          <a:srcRect t="5341" b="9857"/>
          <a:stretch>
            <a:fillRect/>
          </a:stretch>
        </p:blipFill>
        <p:spPr>
          <a:xfrm>
            <a:off x="6563360" y="1658620"/>
            <a:ext cx="5511800" cy="3540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3" name="图片 2" descr="IMG_2062"/>
          <p:cNvPicPr>
            <a:picLocks noChangeAspect="1"/>
          </p:cNvPicPr>
          <p:nvPr/>
        </p:nvPicPr>
        <p:blipFill>
          <a:blip r:embed="rId2"/>
          <a:stretch>
            <a:fillRect/>
          </a:stretch>
        </p:blipFill>
        <p:spPr>
          <a:xfrm>
            <a:off x="234950" y="1285875"/>
            <a:ext cx="5715000" cy="4286250"/>
          </a:xfrm>
          <a:prstGeom prst="rect">
            <a:avLst/>
          </a:prstGeom>
        </p:spPr>
      </p:pic>
      <p:pic>
        <p:nvPicPr>
          <p:cNvPr id="7" name="图片 6" descr="IMG_2063"/>
          <p:cNvPicPr>
            <a:picLocks noChangeAspect="1"/>
          </p:cNvPicPr>
          <p:nvPr/>
        </p:nvPicPr>
        <p:blipFill>
          <a:blip r:embed="rId3"/>
          <a:stretch>
            <a:fillRect/>
          </a:stretch>
        </p:blipFill>
        <p:spPr>
          <a:xfrm>
            <a:off x="6203950" y="1285875"/>
            <a:ext cx="5715000" cy="42862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9" name="图片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105" y="1367155"/>
            <a:ext cx="5597525" cy="4109085"/>
          </a:xfrm>
          <a:prstGeom prst="rect">
            <a:avLst/>
          </a:prstGeom>
          <a:noFill/>
          <a:ln>
            <a:noFill/>
          </a:ln>
        </p:spPr>
      </p:pic>
      <p:pic>
        <p:nvPicPr>
          <p:cNvPr id="11" name="图片 1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1735" y="1374775"/>
            <a:ext cx="5597525" cy="41090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15" y="1658620"/>
            <a:ext cx="5603240" cy="3540760"/>
          </a:xfrm>
          <a:prstGeom prst="rect">
            <a:avLst/>
          </a:prstGeom>
          <a:noFill/>
          <a:ln>
            <a:noFill/>
          </a:ln>
        </p:spPr>
      </p:pic>
      <p:pic>
        <p:nvPicPr>
          <p:cNvPr id="2" name="图片 1" descr="图片2"/>
          <p:cNvPicPr>
            <a:picLocks noChangeAspect="1"/>
          </p:cNvPicPr>
          <p:nvPr/>
        </p:nvPicPr>
        <p:blipFill>
          <a:blip r:embed="rId3"/>
          <a:stretch>
            <a:fillRect/>
          </a:stretch>
        </p:blipFill>
        <p:spPr>
          <a:xfrm>
            <a:off x="6014720" y="1658620"/>
            <a:ext cx="5942330" cy="354076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9" name="图片 8"/>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144780" y="1233170"/>
            <a:ext cx="5865495" cy="4399915"/>
          </a:xfrm>
          <a:prstGeom prst="rect">
            <a:avLst/>
          </a:prstGeom>
          <a:noFill/>
          <a:ln>
            <a:noFill/>
          </a:ln>
        </p:spPr>
      </p:pic>
      <p:pic>
        <p:nvPicPr>
          <p:cNvPr id="11" name="图片 10"/>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161405" y="1224915"/>
            <a:ext cx="5872480" cy="440880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2" name="图片 1"/>
          <p:cNvPicPr>
            <a:picLocks noChangeAspect="1"/>
          </p:cNvPicPr>
          <p:nvPr/>
        </p:nvPicPr>
        <p:blipFill>
          <a:blip r:embed="rId2"/>
          <a:srcRect l="4728"/>
          <a:stretch>
            <a:fillRect/>
          </a:stretch>
        </p:blipFill>
        <p:spPr>
          <a:xfrm>
            <a:off x="304800" y="1113790"/>
            <a:ext cx="6912610" cy="5441950"/>
          </a:xfrm>
          <a:prstGeom prst="rect">
            <a:avLst/>
          </a:prstGeom>
        </p:spPr>
      </p:pic>
      <p:pic>
        <p:nvPicPr>
          <p:cNvPr id="7" name="图片 6" descr="IMG_3631"/>
          <p:cNvPicPr>
            <a:picLocks noChangeAspect="1"/>
          </p:cNvPicPr>
          <p:nvPr/>
        </p:nvPicPr>
        <p:blipFill>
          <a:blip r:embed="rId3"/>
          <a:stretch>
            <a:fillRect/>
          </a:stretch>
        </p:blipFill>
        <p:spPr>
          <a:xfrm rot="5400000">
            <a:off x="7077710" y="1792605"/>
            <a:ext cx="5433060" cy="40754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学员数据处理表</a:t>
            </a:r>
            <a:endParaRPr lang="zh-CN" altLang="en-US" sz="2400" dirty="0"/>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a:t>
            </a:r>
            <a:r>
              <a:rPr lang="en-US" altLang="zh-CN" sz="3200" dirty="0">
                <a:solidFill>
                  <a:schemeClr val="tx2"/>
                </a:solidFill>
                <a:latin typeface="SimHei" panose="02010609060101010101" pitchFamily="49" charset="-122"/>
                <a:ea typeface="SimHei" panose="02010609060101010101" pitchFamily="49" charset="-122"/>
                <a:sym typeface="+mn-ea"/>
              </a:rPr>
              <a:t>3.</a:t>
            </a:r>
            <a:r>
              <a:rPr lang="zh-CN" altLang="en-US" sz="3200" dirty="0">
                <a:solidFill>
                  <a:schemeClr val="tx2"/>
                </a:solidFill>
                <a:latin typeface="SimHei" panose="02010609060101010101" pitchFamily="49" charset="-122"/>
                <a:ea typeface="SimHei" panose="02010609060101010101" pitchFamily="49" charset="-122"/>
                <a:sym typeface="+mn-ea"/>
              </a:rPr>
              <a:t>实践掌握数据处理方法</a:t>
            </a:r>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9" name="图片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3790" y="696684"/>
            <a:ext cx="7244235" cy="543448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9" name="图片 8" descr="774664735174798041"/>
          <p:cNvPicPr/>
          <p:nvPr/>
        </p:nvPicPr>
        <p:blipFill>
          <a:blip r:embed="rId2">
            <a:extLst>
              <a:ext uri="{28A0092B-C50C-407E-A947-70E740481C1C}">
                <a14:useLocalDpi xmlns:a14="http://schemas.microsoft.com/office/drawing/2010/main" val="0"/>
              </a:ext>
            </a:extLst>
          </a:blip>
          <a:srcRect/>
          <a:stretch>
            <a:fillRect/>
          </a:stretch>
        </p:blipFill>
        <p:spPr>
          <a:xfrm>
            <a:off x="672465" y="892810"/>
            <a:ext cx="6997700" cy="5220335"/>
          </a:xfrm>
          <a:prstGeom prst="rect">
            <a:avLst/>
          </a:prstGeom>
          <a:noFill/>
          <a:ln>
            <a:noFill/>
          </a:ln>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2630" y="880110"/>
            <a:ext cx="3175635" cy="52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2" name="图片 9"/>
          <p:cNvPicPr>
            <a:picLocks noChangeAspect="1" noChangeArrowheads="1"/>
          </p:cNvPicPr>
          <p:nvPr/>
        </p:nvPicPr>
        <p:blipFill>
          <a:blip r:embed="rId2" cstate="print">
            <a:extLst>
              <a:ext uri="{28A0092B-C50C-407E-A947-70E740481C1C}">
                <a14:useLocalDpi xmlns:a14="http://schemas.microsoft.com/office/drawing/2010/main" val="0"/>
              </a:ext>
            </a:extLst>
          </a:blip>
          <a:srcRect l="11006" t="27786" r="17668" b="894"/>
          <a:stretch>
            <a:fillRect/>
          </a:stretch>
        </p:blipFill>
        <p:spPr>
          <a:xfrm>
            <a:off x="2222500" y="767715"/>
            <a:ext cx="7747635" cy="5810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5293" y="724229"/>
            <a:ext cx="7221414" cy="540954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pic>
        <p:nvPicPr>
          <p:cNvPr id="13" name="图片 12"/>
          <p:cNvPicPr/>
          <p:nvPr/>
        </p:nvPicPr>
        <p:blipFill>
          <a:blip r:embed="rId2" cstate="print"/>
          <a:srcRect/>
          <a:stretch>
            <a:fillRect/>
          </a:stretch>
        </p:blipFill>
        <p:spPr>
          <a:xfrm>
            <a:off x="3254230" y="604173"/>
            <a:ext cx="5683540" cy="5649654"/>
          </a:xfrm>
          <a:prstGeom prst="rect">
            <a:avLst/>
          </a:prstGeom>
          <a:noFill/>
          <a:ln w="9525">
            <a:noFill/>
            <a:miter lim="800000"/>
            <a:headEnd/>
            <a:tailEnd/>
          </a:ln>
        </p:spPr>
      </p:pic>
      <p:sp>
        <p:nvSpPr>
          <p:cNvPr id="14" name="文本框 13"/>
          <p:cNvSpPr txBox="1"/>
          <p:nvPr/>
        </p:nvSpPr>
        <p:spPr>
          <a:xfrm>
            <a:off x="0" y="6301278"/>
            <a:ext cx="12192000" cy="461665"/>
          </a:xfrm>
          <a:prstGeom prst="rect">
            <a:avLst/>
          </a:prstGeom>
          <a:noFill/>
        </p:spPr>
        <p:txBody>
          <a:bodyPr wrap="square">
            <a:spAutoFit/>
          </a:bodyPr>
          <a:lstStyle/>
          <a:p>
            <a:pPr algn="ctr"/>
            <a:r>
              <a:rPr lang="en-US" altLang="zh-CN" sz="2400" dirty="0">
                <a:solidFill>
                  <a:schemeClr val="tx2"/>
                </a:solidFill>
                <a:latin typeface="SimHei" panose="02010609060101010101" pitchFamily="49" charset="-122"/>
                <a:ea typeface="SimHei" panose="02010609060101010101" pitchFamily="49" charset="-122"/>
              </a:rPr>
              <a:t>2016</a:t>
            </a:r>
            <a:r>
              <a:rPr lang="zh-CN" altLang="en-US" sz="2400" dirty="0">
                <a:solidFill>
                  <a:schemeClr val="tx2"/>
                </a:solidFill>
                <a:latin typeface="SimHei" panose="02010609060101010101" pitchFamily="49" charset="-122"/>
                <a:ea typeface="SimHei" panose="02010609060101010101" pitchFamily="49" charset="-122"/>
              </a:rPr>
              <a:t>年（第</a:t>
            </a:r>
            <a:r>
              <a:rPr lang="en-US" altLang="zh-CN" sz="2400" dirty="0">
                <a:solidFill>
                  <a:schemeClr val="tx2"/>
                </a:solidFill>
                <a:latin typeface="SimHei" panose="02010609060101010101" pitchFamily="49" charset="-122"/>
                <a:ea typeface="SimHei" panose="02010609060101010101" pitchFamily="49" charset="-122"/>
              </a:rPr>
              <a:t>5</a:t>
            </a:r>
            <a:r>
              <a:rPr lang="zh-CN" altLang="en-US" sz="2400" dirty="0">
                <a:solidFill>
                  <a:schemeClr val="tx2"/>
                </a:solidFill>
                <a:latin typeface="SimHei" panose="02010609060101010101" pitchFamily="49" charset="-122"/>
                <a:ea typeface="SimHei" panose="02010609060101010101" pitchFamily="49" charset="-122"/>
              </a:rPr>
              <a:t>届）国际宇宙日参与学校分布图</a:t>
            </a:r>
          </a:p>
        </p:txBody>
      </p:sp>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2017</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graphicFrame>
        <p:nvGraphicFramePr>
          <p:cNvPr id="8" name="对象 7"/>
          <p:cNvGraphicFramePr>
            <a:graphicFrameLocks noChangeAspect="1"/>
          </p:cNvGraphicFramePr>
          <p:nvPr/>
        </p:nvGraphicFramePr>
        <p:xfrm>
          <a:off x="337189" y="948473"/>
          <a:ext cx="3784600" cy="5352805"/>
        </p:xfrm>
        <a:graphic>
          <a:graphicData uri="http://schemas.openxmlformats.org/presentationml/2006/ole">
            <mc:AlternateContent xmlns:mc="http://schemas.openxmlformats.org/markup-compatibility/2006">
              <mc:Choice xmlns:v="urn:schemas-microsoft-com:vml" Requires="v">
                <p:oleObj spid="_x0000_s1026" name="Acrobat Document" r:id="rId3" imgW="2887345" imgH="4082415" progId="AcroExch.Document.DC">
                  <p:embed/>
                </p:oleObj>
              </mc:Choice>
              <mc:Fallback>
                <p:oleObj name="Acrobat Document" r:id="rId3" imgW="2887345" imgH="4082415" progId="AcroExch.Document.DC">
                  <p:embed/>
                  <p:pic>
                    <p:nvPicPr>
                      <p:cNvPr id="0" name="对象 2"/>
                      <p:cNvPicPr/>
                      <p:nvPr/>
                    </p:nvPicPr>
                    <p:blipFill>
                      <a:blip r:embed="rId4"/>
                      <a:stretch>
                        <a:fillRect/>
                      </a:stretch>
                    </p:blipFill>
                    <p:spPr>
                      <a:xfrm>
                        <a:off x="337189" y="948473"/>
                        <a:ext cx="3784600" cy="5352805"/>
                      </a:xfrm>
                      <a:prstGeom prst="rect">
                        <a:avLst/>
                      </a:prstGeom>
                    </p:spPr>
                  </p:pic>
                </p:oleObj>
              </mc:Fallback>
            </mc:AlternateContent>
          </a:graphicData>
        </a:graphic>
      </p:graphicFrame>
      <p:pic>
        <p:nvPicPr>
          <p:cNvPr id="9" name="Picture 2" descr="E:\Current工作\趣味宇宙线\国际宇宙日\2017第6届\照片\20171130国际宇宙日东直门中学视频会议\DSC_41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1570" y="948472"/>
            <a:ext cx="7807156" cy="5170973"/>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944" y="958729"/>
            <a:ext cx="3760845" cy="5359401"/>
          </a:xfrm>
          <a:prstGeom prst="rect">
            <a:avLst/>
          </a:prstGeom>
          <a:noFill/>
          <a:ln>
            <a:noFill/>
          </a:ln>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0592" y="958728"/>
            <a:ext cx="7645121" cy="5342549"/>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43" y="1784891"/>
            <a:ext cx="5554136" cy="3678713"/>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621" y="1784891"/>
            <a:ext cx="5554136" cy="3678713"/>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2475" y="1784891"/>
            <a:ext cx="4935345" cy="3701509"/>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1" y="1767777"/>
            <a:ext cx="6614113" cy="3718623"/>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2019</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74" y="958729"/>
            <a:ext cx="4019551" cy="5359401"/>
          </a:xfrm>
          <a:prstGeom prst="rect">
            <a:avLst/>
          </a:prstGeom>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4899" y="958729"/>
            <a:ext cx="7065894" cy="5299421"/>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2020</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9" name="图片 8"/>
          <p:cNvPicPr/>
          <p:nvPr/>
        </p:nvPicPr>
        <p:blipFill>
          <a:blip r:embed="rId3" cstate="print">
            <a:extLst>
              <a:ext uri="{28A0092B-C50C-407E-A947-70E740481C1C}">
                <a14:useLocalDpi xmlns:a14="http://schemas.microsoft.com/office/drawing/2010/main" val="0"/>
              </a:ext>
            </a:extLst>
          </a:blip>
          <a:srcRect/>
          <a:stretch>
            <a:fillRect/>
          </a:stretch>
        </p:blipFill>
        <p:spPr>
          <a:xfrm>
            <a:off x="4796948" y="958729"/>
            <a:ext cx="7065329" cy="5303890"/>
          </a:xfrm>
          <a:prstGeom prst="rect">
            <a:avLst/>
          </a:prstGeom>
          <a:noFill/>
          <a:ln>
            <a:noFill/>
          </a:ln>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13" y="975580"/>
            <a:ext cx="4006912" cy="5342550"/>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037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2021</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13" y="975580"/>
            <a:ext cx="4006912" cy="5342550"/>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pic>
        <p:nvPicPr>
          <p:cNvPr id="3" name="图片 2" descr="中文"/>
          <p:cNvPicPr>
            <a:picLocks noChangeAspect="1"/>
          </p:cNvPicPr>
          <p:nvPr/>
        </p:nvPicPr>
        <p:blipFill>
          <a:blip r:embed="rId4"/>
          <a:stretch>
            <a:fillRect/>
          </a:stretch>
        </p:blipFill>
        <p:spPr>
          <a:xfrm>
            <a:off x="461010" y="975360"/>
            <a:ext cx="4006215" cy="5342890"/>
          </a:xfrm>
          <a:prstGeom prst="rect">
            <a:avLst/>
          </a:prstGeom>
        </p:spPr>
      </p:pic>
      <p:pic>
        <p:nvPicPr>
          <p:cNvPr id="8" name="图片 7"/>
          <p:cNvPicPr>
            <a:picLocks noChangeAspect="1"/>
          </p:cNvPicPr>
          <p:nvPr/>
        </p:nvPicPr>
        <p:blipFill>
          <a:blip r:embed="rId5"/>
          <a:stretch>
            <a:fillRect/>
          </a:stretch>
        </p:blipFill>
        <p:spPr>
          <a:xfrm>
            <a:off x="4525010" y="975360"/>
            <a:ext cx="3702050" cy="5344160"/>
          </a:xfrm>
          <a:prstGeom prst="rect">
            <a:avLst/>
          </a:prstGeom>
        </p:spPr>
      </p:pic>
      <p:pic>
        <p:nvPicPr>
          <p:cNvPr id="10" name="图片 9"/>
          <p:cNvPicPr>
            <a:picLocks noChangeAspect="1"/>
          </p:cNvPicPr>
          <p:nvPr/>
        </p:nvPicPr>
        <p:blipFill>
          <a:blip r:embed="rId6"/>
          <a:stretch>
            <a:fillRect/>
          </a:stretch>
        </p:blipFill>
        <p:spPr>
          <a:xfrm>
            <a:off x="8285480" y="974090"/>
            <a:ext cx="3712845" cy="53435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便携式</a:t>
            </a:r>
            <a:r>
              <a:rPr lang="en-US" altLang="zh-CN" sz="2400" dirty="0">
                <a:solidFill>
                  <a:schemeClr val="tx2"/>
                </a:solidFill>
                <a:latin typeface="SimHei" panose="02010609060101010101" pitchFamily="49" charset="-122"/>
                <a:ea typeface="SimHei" panose="02010609060101010101" pitchFamily="49" charset="-122"/>
              </a:rPr>
              <a:t>γ</a:t>
            </a:r>
            <a:r>
              <a:rPr lang="zh-CN" altLang="en-US" sz="2400" dirty="0">
                <a:solidFill>
                  <a:schemeClr val="tx2"/>
                </a:solidFill>
                <a:latin typeface="SimHei" panose="02010609060101010101" pitchFamily="49" charset="-122"/>
                <a:ea typeface="SimHei" panose="02010609060101010101" pitchFamily="49" charset="-122"/>
              </a:rPr>
              <a:t>辐射检测仪</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9" name="Picture 2" descr="D:\SCQ\Current工作\学生实践\γ辐射检测仪\γ辐射监测仪外形照片.JPG"/>
          <p:cNvPicPr>
            <a:picLocks noChangeAspect="1" noChangeArrowheads="1"/>
          </p:cNvPicPr>
          <p:nvPr/>
        </p:nvPicPr>
        <p:blipFill>
          <a:blip r:embed="rId2" cstate="print"/>
          <a:srcRect/>
          <a:stretch>
            <a:fillRect/>
          </a:stretch>
        </p:blipFill>
        <p:spPr bwMode="auto">
          <a:xfrm>
            <a:off x="2091383" y="1481384"/>
            <a:ext cx="8009235" cy="4686464"/>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62560" y="795020"/>
            <a:ext cx="8493760" cy="4765675"/>
          </a:xfrm>
          <a:prstGeom prst="rect">
            <a:avLst/>
          </a:prstGeom>
          <a:noFill/>
          <a:ln>
            <a:noFill/>
          </a:ln>
        </p:spPr>
      </p:pic>
      <p:pic>
        <p:nvPicPr>
          <p:cNvPr id="11" name="图片 11"/>
          <p:cNvPicPr>
            <a:picLocks noChangeAspect="1" noChangeArrowheads="1"/>
          </p:cNvPicPr>
          <p:nvPr/>
        </p:nvPicPr>
        <p:blipFill>
          <a:blip r:embed="rId3" cstate="print">
            <a:extLst>
              <a:ext uri="{28A0092B-C50C-407E-A947-70E740481C1C}">
                <a14:useLocalDpi xmlns:a14="http://schemas.microsoft.com/office/drawing/2010/main" val="0"/>
              </a:ext>
            </a:extLst>
          </a:blip>
          <a:srcRect l="5331" t="2370" r="26024" b="1495"/>
          <a:stretch>
            <a:fillRect/>
          </a:stretch>
        </p:blipFill>
        <p:spPr>
          <a:xfrm rot="16200000">
            <a:off x="8496935" y="3180080"/>
            <a:ext cx="2484120" cy="46386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7504"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sp>
        <p:nvSpPr>
          <p:cNvPr id="3" name="内容占位符 2"/>
          <p:cNvSpPr>
            <a:spLocks noGrp="1"/>
          </p:cNvSpPr>
          <p:nvPr>
            <p:ph idx="1"/>
          </p:nvPr>
        </p:nvSpPr>
        <p:spPr>
          <a:xfrm>
            <a:off x="667385" y="797560"/>
            <a:ext cx="10755630" cy="6060440"/>
          </a:xfrm>
        </p:spPr>
        <p:txBody>
          <a:bodyPr>
            <a:noAutofit/>
          </a:bodyPr>
          <a:lstStyle/>
          <a:p>
            <a:pPr marL="0" indent="0">
              <a:lnSpc>
                <a:spcPct val="200000"/>
              </a:lnSpc>
              <a:spcBef>
                <a:spcPts val="20"/>
              </a:spcBef>
              <a:buNone/>
            </a:pPr>
            <a:r>
              <a:rPr lang="en-US" altLang="zh-CN" b="1" dirty="0">
                <a:latin typeface="SimSun" panose="02010600030101010101" pitchFamily="2" charset="-122"/>
                <a:ea typeface="SimSun" panose="02010600030101010101" pitchFamily="2" charset="-122"/>
              </a:rPr>
              <a:t>    </a:t>
            </a:r>
            <a:r>
              <a:rPr lang="zh-CN" altLang="en-US" b="1" dirty="0">
                <a:solidFill>
                  <a:srgbClr val="44546A"/>
                </a:solidFill>
                <a:latin typeface="SimHei" panose="02010609060101010101" pitchFamily="49" charset="-122"/>
                <a:ea typeface="SimHei" panose="02010609060101010101" pitchFamily="49" charset="-122"/>
              </a:rPr>
              <a:t>人体无时无刻都在受到宇宙线的照射，每秒钟就有几个宇宙线带电粒子穿过我们身体。这就是我们日常接受放射性剂量的一部分，也是粒子物理、中微子实验和核物理实验难以避免的背景本底，以及宇航员和人造卫星必须考虑的安全因素。</a:t>
            </a:r>
          </a:p>
          <a:p>
            <a:pPr marL="0" indent="0">
              <a:lnSpc>
                <a:spcPct val="200000"/>
              </a:lnSpc>
              <a:spcBef>
                <a:spcPts val="20"/>
              </a:spcBef>
              <a:buNone/>
            </a:pPr>
            <a:r>
              <a:rPr lang="zh-CN" altLang="en-US" b="1" dirty="0">
                <a:solidFill>
                  <a:srgbClr val="44546A"/>
                </a:solidFill>
                <a:latin typeface="SimHei" panose="02010609060101010101" pitchFamily="49" charset="-122"/>
                <a:ea typeface="SimHei" panose="02010609060101010101" pitchFamily="49" charset="-122"/>
              </a:rPr>
              <a:t>    “</a:t>
            </a:r>
            <a:r>
              <a:rPr lang="zh-CN" altLang="en-US" b="1" dirty="0">
                <a:solidFill>
                  <a:srgbClr val="2E75B6"/>
                </a:solidFill>
                <a:latin typeface="SimHei" panose="02010609060101010101" pitchFamily="49" charset="-122"/>
                <a:ea typeface="SimHei" panose="02010609060101010101" pitchFamily="49" charset="-122"/>
              </a:rPr>
              <a:t>宇宙线描迹仪</a:t>
            </a:r>
            <a:r>
              <a:rPr lang="zh-CN" altLang="en-US" b="1" dirty="0">
                <a:solidFill>
                  <a:srgbClr val="44546A"/>
                </a:solidFill>
                <a:latin typeface="SimHei" panose="02010609060101010101" pitchFamily="49" charset="-122"/>
                <a:ea typeface="SimHei" panose="02010609060101010101" pitchFamily="49" charset="-122"/>
              </a:rPr>
              <a:t>”把我们看不见的宇宙线用声、光显示出来，是形象的科普仪器。它由东直门中学的学生研制，</a:t>
            </a:r>
            <a:r>
              <a:rPr lang="zh-CN" altLang="en-US" sz="2800" b="1" dirty="0">
                <a:solidFill>
                  <a:srgbClr val="2E75B6"/>
                </a:solidFill>
                <a:latin typeface="SimHei" panose="02010609060101010101" pitchFamily="49" charset="-122"/>
                <a:ea typeface="SimHei" panose="02010609060101010101" pitchFamily="49" charset="-122"/>
              </a:rPr>
              <a:t>中学生可以研究宇宙线</a:t>
            </a:r>
            <a:r>
              <a:rPr lang="zh-CN" altLang="en-US" sz="2800" b="1" dirty="0">
                <a:solidFill>
                  <a:srgbClr val="44546A"/>
                </a:solidFill>
                <a:latin typeface="SimHei" panose="02010609060101010101" pitchFamily="49" charset="-122"/>
                <a:ea typeface="SimHei" panose="02010609060101010101" pitchFamily="49" charset="-122"/>
              </a:rPr>
              <a:t>！</a:t>
            </a:r>
            <a:endParaRPr lang="zh-CN" altLang="en-US" sz="3600" b="1" dirty="0">
              <a:solidFill>
                <a:srgbClr val="FF0000"/>
              </a:solidFill>
              <a:latin typeface="KaiTi" panose="02010609060101010101" pitchFamily="49" charset="-122"/>
              <a:ea typeface="KaiTi" panose="02010609060101010101"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2445" y="1066328"/>
            <a:ext cx="2736304" cy="5020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5931946"/>
            <a:ext cx="12192000" cy="830997"/>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宇宙线描迹仪</a:t>
            </a:r>
            <a:endParaRPr lang="en-US" altLang="zh-CN" sz="2400" dirty="0">
              <a:solidFill>
                <a:schemeClr val="tx2"/>
              </a:solidFill>
              <a:latin typeface="SimHei" panose="02010609060101010101" pitchFamily="49" charset="-122"/>
              <a:ea typeface="SimHei" panose="02010609060101010101" pitchFamily="49" charset="-122"/>
            </a:endParaRPr>
          </a:p>
          <a:p>
            <a:pPr algn="ctr"/>
            <a:r>
              <a:rPr lang="zh-CN" altLang="en-US" sz="2400" dirty="0">
                <a:solidFill>
                  <a:schemeClr val="tx2"/>
                </a:solidFill>
                <a:latin typeface="SimHei" panose="02010609060101010101" pitchFamily="49" charset="-122"/>
                <a:ea typeface="SimHei" panose="02010609060101010101" pitchFamily="49" charset="-122"/>
              </a:rPr>
              <a:t>（内部含</a:t>
            </a:r>
            <a:r>
              <a:rPr lang="en-US" altLang="zh-CN" sz="2400" dirty="0">
                <a:solidFill>
                  <a:schemeClr val="tx2"/>
                </a:solidFill>
                <a:latin typeface="SimHei" panose="02010609060101010101" pitchFamily="49" charset="-122"/>
                <a:ea typeface="SimHei" panose="02010609060101010101" pitchFamily="49" charset="-122"/>
              </a:rPr>
              <a:t>G-M</a:t>
            </a:r>
            <a:r>
              <a:rPr lang="zh-CN" altLang="en-US" sz="2400" dirty="0">
                <a:solidFill>
                  <a:schemeClr val="tx2"/>
                </a:solidFill>
                <a:latin typeface="SimHei" panose="02010609060101010101" pitchFamily="49" charset="-122"/>
                <a:ea typeface="SimHei" panose="02010609060101010101" pitchFamily="49" charset="-122"/>
              </a:rPr>
              <a:t>计数管，加泡沫减震，左图为制作过程中图片）</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1" name="Picture 3"/>
          <p:cNvPicPr>
            <a:picLocks noChangeAspect="1" noChangeArrowheads="1"/>
          </p:cNvPicPr>
          <p:nvPr/>
        </p:nvPicPr>
        <p:blipFill>
          <a:blip r:embed="rId3" cstate="print"/>
          <a:srcRect/>
          <a:stretch>
            <a:fillRect/>
          </a:stretch>
        </p:blipFill>
        <p:spPr bwMode="auto">
          <a:xfrm>
            <a:off x="299085" y="1842770"/>
            <a:ext cx="4994275" cy="3774440"/>
          </a:xfrm>
          <a:prstGeom prst="rect">
            <a:avLst/>
          </a:prstGeom>
          <a:noFill/>
          <a:ln w="9525">
            <a:noFill/>
            <a:miter lim="800000"/>
            <a:headEnd/>
            <a:tailEnd/>
          </a:ln>
        </p:spPr>
      </p:pic>
      <p:grpSp>
        <p:nvGrpSpPr>
          <p:cNvPr id="12" name="组合 11"/>
          <p:cNvGrpSpPr/>
          <p:nvPr/>
        </p:nvGrpSpPr>
        <p:grpSpPr>
          <a:xfrm>
            <a:off x="8627745" y="1002348"/>
            <a:ext cx="3264363" cy="5084953"/>
            <a:chOff x="5791200" y="860822"/>
            <a:chExt cx="2448272" cy="3813715"/>
          </a:xfrm>
        </p:grpSpPr>
        <p:pic>
          <p:nvPicPr>
            <p:cNvPr id="13" name="Picture 2"/>
            <p:cNvPicPr>
              <a:picLocks noChangeAspect="1" noChangeArrowheads="1"/>
            </p:cNvPicPr>
            <p:nvPr/>
          </p:nvPicPr>
          <p:blipFill>
            <a:blip r:embed="rId4" cstate="print"/>
            <a:srcRect/>
            <a:stretch>
              <a:fillRect/>
            </a:stretch>
          </p:blipFill>
          <p:spPr bwMode="auto">
            <a:xfrm>
              <a:off x="5791200" y="860822"/>
              <a:ext cx="2448272" cy="3813715"/>
            </a:xfrm>
            <a:prstGeom prst="rect">
              <a:avLst/>
            </a:prstGeom>
            <a:noFill/>
            <a:ln w="9525">
              <a:noFill/>
              <a:miter lim="800000"/>
              <a:headEnd/>
              <a:tailEnd/>
            </a:ln>
          </p:spPr>
        </p:pic>
        <p:sp>
          <p:nvSpPr>
            <p:cNvPr id="14" name="矩形 13"/>
            <p:cNvSpPr/>
            <p:nvPr/>
          </p:nvSpPr>
          <p:spPr>
            <a:xfrm>
              <a:off x="7467600" y="1112523"/>
              <a:ext cx="304800" cy="240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b="9348"/>
          <a:stretch>
            <a:fillRect/>
          </a:stretch>
        </p:blipFill>
        <p:spPr>
          <a:xfrm>
            <a:off x="667656" y="1766009"/>
            <a:ext cx="5709915" cy="3882138"/>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r="10881"/>
          <a:stretch>
            <a:fillRect/>
          </a:stretch>
        </p:blipFill>
        <p:spPr>
          <a:xfrm rot="5400000">
            <a:off x="6452297" y="1135328"/>
            <a:ext cx="6111731" cy="5143500"/>
          </a:xfrm>
          <a:prstGeom prst="rect">
            <a:avLst/>
          </a:prstGeom>
        </p:spPr>
      </p:pic>
      <p:sp>
        <p:nvSpPr>
          <p:cNvPr id="17" name="文本框 16"/>
          <p:cNvSpPr txBox="1"/>
          <p:nvPr/>
        </p:nvSpPr>
        <p:spPr>
          <a:xfrm>
            <a:off x="667656" y="6178168"/>
            <a:ext cx="5709915"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介绍、展示宇宙线描迹仪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178168"/>
            <a:ext cx="6236677"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宇宙线显形仪</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483365"/>
            <a:ext cx="5709915" cy="4282436"/>
          </a:xfrm>
          <a:prstGeom prst="rect">
            <a:avLst/>
          </a:prstGeom>
        </p:spPr>
      </p:pic>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563" y="741572"/>
            <a:ext cx="5398637" cy="309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组合 16"/>
          <p:cNvGrpSpPr/>
          <p:nvPr/>
        </p:nvGrpSpPr>
        <p:grpSpPr>
          <a:xfrm>
            <a:off x="6488563" y="3890086"/>
            <a:ext cx="5414039" cy="2749747"/>
            <a:chOff x="0" y="1200150"/>
            <a:chExt cx="9156192" cy="3954780"/>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150"/>
              <a:ext cx="2891790" cy="3943350"/>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2201" y="1200150"/>
              <a:ext cx="2891790" cy="394335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4402" y="1211580"/>
              <a:ext cx="2891790" cy="3943350"/>
            </a:xfrm>
            <a:prstGeom prst="rect">
              <a:avLst/>
            </a:prstGeom>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graphicFrame>
        <p:nvGraphicFramePr>
          <p:cNvPr id="2" name="内容占位符 1"/>
          <p:cNvGraphicFramePr>
            <a:graphicFrameLocks noGrp="1"/>
          </p:cNvGraphicFramePr>
          <p:nvPr>
            <p:ph idx="1"/>
          </p:nvPr>
        </p:nvGraphicFramePr>
        <p:xfrm>
          <a:off x="1720850" y="800735"/>
          <a:ext cx="8750300" cy="5837555"/>
        </p:xfrm>
        <a:graphic>
          <a:graphicData uri="http://schemas.openxmlformats.org/presentationml/2006/ole">
            <mc:AlternateContent xmlns:mc="http://schemas.openxmlformats.org/markup-compatibility/2006">
              <mc:Choice xmlns:v="urn:schemas-microsoft-com:vml" Requires="v">
                <p:oleObj spid="_x0000_s2050" r:id="rId3" imgW="11156315" imgH="2466975" progId="PBrush">
                  <p:embed/>
                </p:oleObj>
              </mc:Choice>
              <mc:Fallback>
                <p:oleObj r:id="rId3" imgW="11156315" imgH="2466975" progId="PBrush">
                  <p:embed/>
                  <p:pic>
                    <p:nvPicPr>
                      <p:cNvPr id="0" name="内容占位符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800735"/>
                        <a:ext cx="8750300" cy="58375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活动实施案例</a:t>
            </a: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graphicFrame>
        <p:nvGraphicFramePr>
          <p:cNvPr id="7" name="内容占位符 6"/>
          <p:cNvGraphicFramePr>
            <a:graphicFrameLocks noGrp="1"/>
          </p:cNvGraphicFramePr>
          <p:nvPr>
            <p:ph idx="1"/>
          </p:nvPr>
        </p:nvGraphicFramePr>
        <p:xfrm>
          <a:off x="7303135" y="193675"/>
          <a:ext cx="4712335" cy="6518275"/>
        </p:xfrm>
        <a:graphic>
          <a:graphicData uri="http://schemas.openxmlformats.org/presentationml/2006/ole">
            <mc:AlternateContent xmlns:mc="http://schemas.openxmlformats.org/markup-compatibility/2006">
              <mc:Choice xmlns:v="urn:schemas-microsoft-com:vml" Requires="v">
                <p:oleObj spid="_x0000_s3074" r:id="rId3" imgW="5267325" imgH="7620000" progId="PBrush">
                  <p:embed/>
                </p:oleObj>
              </mc:Choice>
              <mc:Fallback>
                <p:oleObj r:id="rId3" imgW="5267325" imgH="7620000" progId="PBrush">
                  <p:embed/>
                  <p:pic>
                    <p:nvPicPr>
                      <p:cNvPr id="0" name="内容占位符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3135" y="193675"/>
                        <a:ext cx="4712335" cy="651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0" name="文本框 99"/>
          <p:cNvSpPr txBox="1"/>
          <p:nvPr/>
        </p:nvSpPr>
        <p:spPr>
          <a:xfrm>
            <a:off x="505460" y="1675130"/>
            <a:ext cx="6354445" cy="3507740"/>
          </a:xfrm>
          <a:prstGeom prst="rect">
            <a:avLst/>
          </a:prstGeom>
          <a:noFill/>
          <a:ln w="9525">
            <a:noFill/>
          </a:ln>
        </p:spPr>
        <p:txBody>
          <a:bodyPr wrap="square">
            <a:spAutoFit/>
          </a:bodyPr>
          <a:lstStyle/>
          <a:p>
            <a:pPr indent="304800" algn="l">
              <a:lnSpc>
                <a:spcPct val="150000"/>
              </a:lnSpc>
            </a:pPr>
            <a:r>
              <a:rPr lang="en-US" altLang="zh-CN" sz="2800" b="1" dirty="0">
                <a:solidFill>
                  <a:srgbClr val="44546A"/>
                </a:solidFill>
                <a:latin typeface="SimHei" panose="02010609060101010101" pitchFamily="49" charset="-122"/>
                <a:ea typeface="SimHei" panose="02010609060101010101" pitchFamily="49" charset="-122"/>
              </a:rPr>
              <a:t>  </a:t>
            </a:r>
            <a:r>
              <a:rPr lang="zh-CN" altLang="en-US" sz="2400" dirty="0">
                <a:solidFill>
                  <a:schemeClr val="tx2"/>
                </a:solidFill>
                <a:latin typeface="SimHei" panose="02010609060101010101" pitchFamily="49" charset="-122"/>
                <a:ea typeface="SimHei" panose="02010609060101010101" pitchFamily="49" charset="-122"/>
              </a:rPr>
              <a:t>李翰泽、</a:t>
            </a:r>
            <a:r>
              <a:rPr lang="zh-CN" altLang="en-US" sz="2400" dirty="0">
                <a:solidFill>
                  <a:schemeClr val="tx2"/>
                </a:solidFill>
                <a:latin typeface="SimHei" panose="02010609060101010101" pitchFamily="49" charset="-122"/>
                <a:ea typeface="SimHei" panose="02010609060101010101" pitchFamily="49" charset="-122"/>
                <a:sym typeface="+mn-ea"/>
              </a:rPr>
              <a:t>黄依云</a:t>
            </a:r>
            <a:r>
              <a:rPr lang="zh-CN" altLang="en-US" sz="2400" dirty="0">
                <a:solidFill>
                  <a:schemeClr val="tx2"/>
                </a:solidFill>
                <a:latin typeface="SimHei" panose="02010609060101010101" pitchFamily="49" charset="-122"/>
                <a:ea typeface="SimHei" panose="02010609060101010101" pitchFamily="49" charset="-122"/>
              </a:rPr>
              <a:t>利用自己在本课程中所学理论知识和数据处理方法，撰写科学研究文章《</a:t>
            </a:r>
            <a:r>
              <a:rPr lang="zh-CN" altLang="en-US" sz="2400" dirty="0">
                <a:solidFill>
                  <a:srgbClr val="2E75B6"/>
                </a:solidFill>
                <a:latin typeface="SimHei" panose="02010609060101010101" pitchFamily="49" charset="-122"/>
                <a:ea typeface="SimHei" panose="02010609060101010101" pitchFamily="49" charset="-122"/>
              </a:rPr>
              <a:t>利用闪烁探测器对单位立体角内EAS强度与天顶角的关系进行的研究</a:t>
            </a:r>
            <a:r>
              <a:rPr lang="zh-CN" altLang="en-US" sz="2400" dirty="0">
                <a:solidFill>
                  <a:schemeClr val="tx2"/>
                </a:solidFill>
                <a:latin typeface="SimHei" panose="02010609060101010101" pitchFamily="49" charset="-122"/>
                <a:ea typeface="SimHei" panose="02010609060101010101" pitchFamily="49" charset="-122"/>
              </a:rPr>
              <a:t>》，已被《科技传播》杂志录用，发表于2018年12月上期（总第224期）。</a:t>
            </a:r>
          </a:p>
        </p:txBody>
      </p:sp>
      <p:sp>
        <p:nvSpPr>
          <p:cNvPr id="9" name="矩形 8"/>
          <p:cNvSpPr/>
          <p:nvPr/>
        </p:nvSpPr>
        <p:spPr>
          <a:xfrm>
            <a:off x="603885"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61941"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13" name="文本框 12"/>
          <p:cNvSpPr txBox="1"/>
          <p:nvPr/>
        </p:nvSpPr>
        <p:spPr>
          <a:xfrm>
            <a:off x="4116074"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678180" y="1306830"/>
          <a:ext cx="10836275" cy="4396105"/>
        </p:xfrm>
        <a:graphic>
          <a:graphicData uri="http://schemas.openxmlformats.org/drawingml/2006/table">
            <a:tbl>
              <a:tblPr firstRow="1" firstCol="1" bandRow="1">
                <a:tableStyleId>{BDBED569-4797-4DF1-A0F4-6AAB3CD982D8}</a:tableStyleId>
              </a:tblPr>
              <a:tblGrid>
                <a:gridCol w="1479550"/>
                <a:gridCol w="3026410"/>
                <a:gridCol w="6330315"/>
              </a:tblGrid>
              <a:tr h="549275">
                <a:tc>
                  <a:txBody>
                    <a:bodyPr/>
                    <a:lstStyle/>
                    <a:p>
                      <a:pPr algn="ctr"/>
                      <a:r>
                        <a:rPr lang="zh-CN" sz="2400" kern="0">
                          <a:effectLst/>
                          <a:latin typeface="SimHei" panose="02010609060101010101" pitchFamily="49" charset="-122"/>
                          <a:ea typeface="SimHei" panose="02010609060101010101" pitchFamily="49" charset="-122"/>
                        </a:rPr>
                        <a:t>批次</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姓名</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成果题目</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275">
                <a:tc>
                  <a:txBody>
                    <a:bodyPr/>
                    <a:lstStyle/>
                    <a:p>
                      <a:pPr algn="ctr"/>
                      <a:r>
                        <a:rPr lang="zh-CN" sz="2400" kern="0">
                          <a:effectLst/>
                          <a:latin typeface="SimHei" panose="02010609060101010101" pitchFamily="49" charset="-122"/>
                          <a:ea typeface="SimHei" panose="02010609060101010101" pitchFamily="49" charset="-122"/>
                        </a:rPr>
                        <a:t>第六批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魏承朴、丁杰瑞</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研制宇宙射线描迹仪</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910">
                <a:tc>
                  <a:txBody>
                    <a:bodyPr/>
                    <a:lstStyle/>
                    <a:p>
                      <a:pPr algn="ctr"/>
                      <a:r>
                        <a:rPr lang="zh-CN" sz="2400" kern="0">
                          <a:effectLst/>
                          <a:latin typeface="SimHei" panose="02010609060101010101" pitchFamily="49" charset="-122"/>
                          <a:ea typeface="SimHei" panose="02010609060101010101" pitchFamily="49" charset="-122"/>
                        </a:rPr>
                        <a:t>第九批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黄依云、李翰泽</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探索神秘的宇宙线</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910">
                <a:tc>
                  <a:txBody>
                    <a:bodyPr/>
                    <a:lstStyle/>
                    <a:p>
                      <a:pPr algn="ctr"/>
                      <a:r>
                        <a:rPr lang="zh-CN" sz="2400" kern="0">
                          <a:effectLst/>
                          <a:latin typeface="SimHei" panose="02010609060101010101" pitchFamily="49" charset="-122"/>
                          <a:ea typeface="SimHei" panose="02010609060101010101" pitchFamily="49" charset="-122"/>
                        </a:rPr>
                        <a:t>第十批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任尔行、孟紫瑞</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宇宙线</a:t>
                      </a:r>
                      <a:r>
                        <a:rPr lang="en-US" sz="2400" i="1" kern="0">
                          <a:effectLst/>
                          <a:latin typeface="SimHei" panose="02010609060101010101" pitchFamily="49" charset="-122"/>
                          <a:ea typeface="SimHei" panose="02010609060101010101" pitchFamily="49" charset="-122"/>
                        </a:rPr>
                        <a:t>μ</a:t>
                      </a:r>
                      <a:r>
                        <a:rPr lang="zh-CN" sz="2400" kern="0">
                          <a:effectLst/>
                          <a:latin typeface="SimHei" panose="02010609060101010101" pitchFamily="49" charset="-122"/>
                          <a:ea typeface="SimHei" panose="02010609060101010101" pitchFamily="49" charset="-122"/>
                        </a:rPr>
                        <a:t>子强度随天顶角的变化</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99185">
                <a:tc>
                  <a:txBody>
                    <a:bodyPr/>
                    <a:lstStyle/>
                    <a:p>
                      <a:pPr algn="ctr"/>
                      <a:r>
                        <a:rPr lang="zh-CN" sz="2400" kern="0">
                          <a:effectLst/>
                          <a:latin typeface="SimHei" panose="02010609060101010101" pitchFamily="49" charset="-122"/>
                          <a:ea typeface="SimHei" panose="02010609060101010101" pitchFamily="49" charset="-122"/>
                        </a:rPr>
                        <a:t>第十一批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dirty="0">
                          <a:effectLst/>
                          <a:latin typeface="SimHei" panose="02010609060101010101" pitchFamily="49" charset="-122"/>
                          <a:ea typeface="SimHei" panose="02010609060101010101" pitchFamily="49" charset="-122"/>
                        </a:rPr>
                        <a:t>岳思铭、陈石、</a:t>
                      </a:r>
                      <a:endParaRPr lang="en-US" altLang="zh-CN" sz="2400" kern="0" dirty="0">
                        <a:effectLst/>
                        <a:latin typeface="SimHei" panose="02010609060101010101" pitchFamily="49" charset="-122"/>
                        <a:ea typeface="SimHei" panose="02010609060101010101" pitchFamily="49" charset="-122"/>
                      </a:endParaRPr>
                    </a:p>
                    <a:p>
                      <a:pPr algn="ctr"/>
                      <a:r>
                        <a:rPr lang="zh-CN" sz="2400" kern="0" dirty="0">
                          <a:effectLst/>
                          <a:latin typeface="SimHei" panose="02010609060101010101" pitchFamily="49" charset="-122"/>
                          <a:ea typeface="SimHei" panose="02010609060101010101" pitchFamily="49" charset="-122"/>
                        </a:rPr>
                        <a:t>陈昱杉、陈安琦</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测量宇宙射线强度随天顶角的变化</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98550">
                <a:tc>
                  <a:txBody>
                    <a:bodyPr/>
                    <a:lstStyle/>
                    <a:p>
                      <a:pPr algn="ctr"/>
                      <a:r>
                        <a:rPr lang="zh-CN" sz="2400" kern="0">
                          <a:effectLst/>
                          <a:latin typeface="SimHei" panose="02010609060101010101" pitchFamily="49" charset="-122"/>
                          <a:ea typeface="SimHei" panose="02010609060101010101" pitchFamily="49" charset="-122"/>
                        </a:rPr>
                        <a:t>第十二批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刘赫</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dirty="0">
                          <a:effectLst/>
                          <a:latin typeface="SimHei" panose="02010609060101010101" pitchFamily="49" charset="-122"/>
                          <a:ea typeface="SimHei" panose="02010609060101010101" pitchFamily="49" charset="-122"/>
                        </a:rPr>
                        <a:t>对地面附近广延大气簇射强度与气压关系的定性研究</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bl>
          </a:graphicData>
        </a:graphic>
      </p:graphicFrame>
      <p:sp>
        <p:nvSpPr>
          <p:cNvPr id="3" name="文本框 2"/>
          <p:cNvSpPr txBox="1"/>
          <p:nvPr/>
        </p:nvSpPr>
        <p:spPr>
          <a:xfrm>
            <a:off x="3555365" y="6009640"/>
            <a:ext cx="5059680" cy="460375"/>
          </a:xfrm>
          <a:prstGeom prst="rect">
            <a:avLst/>
          </a:prstGeom>
          <a:noFill/>
        </p:spPr>
        <p:txBody>
          <a:bodyPr wrap="none" rtlCol="0" anchor="t">
            <a:spAutoFit/>
          </a:bodyPr>
          <a:lstStyle/>
          <a:p>
            <a:pPr marL="0" indent="0">
              <a:buNone/>
            </a:pPr>
            <a:r>
              <a:rPr lang="zh-CN" altLang="en-US" sz="2400" dirty="0">
                <a:solidFill>
                  <a:srgbClr val="44546A"/>
                </a:solidFill>
                <a:latin typeface="SimHei" panose="02010609060101010101" pitchFamily="49" charset="-122"/>
                <a:ea typeface="SimHei" panose="02010609060101010101" pitchFamily="49" charset="-122"/>
                <a:sym typeface="+mn-ea"/>
              </a:rPr>
              <a:t>宇宙射线课程已经培养</a:t>
            </a:r>
            <a:r>
              <a:rPr lang="en-US" altLang="zh-CN" sz="2400" dirty="0">
                <a:solidFill>
                  <a:srgbClr val="44546A"/>
                </a:solidFill>
                <a:latin typeface="SimHei" panose="02010609060101010101" pitchFamily="49" charset="-122"/>
                <a:ea typeface="SimHei" panose="02010609060101010101" pitchFamily="49" charset="-122"/>
                <a:sym typeface="+mn-ea"/>
              </a:rPr>
              <a:t>11</a:t>
            </a:r>
            <a:r>
              <a:rPr lang="zh-CN" altLang="en-US" sz="2400" dirty="0">
                <a:solidFill>
                  <a:srgbClr val="44546A"/>
                </a:solidFill>
                <a:latin typeface="SimHei" panose="02010609060101010101" pitchFamily="49" charset="-122"/>
                <a:ea typeface="SimHei" panose="02010609060101010101" pitchFamily="49" charset="-122"/>
                <a:sym typeface="+mn-ea"/>
              </a:rPr>
              <a:t>位翱翔学员</a:t>
            </a:r>
            <a:endParaRPr lang="zh-CN" altLang="en-US" sz="2400"/>
          </a:p>
        </p:txBody>
      </p:sp>
      <p:sp>
        <p:nvSpPr>
          <p:cNvPr id="9" name="矩形 8"/>
          <p:cNvSpPr/>
          <p:nvPr/>
        </p:nvSpPr>
        <p:spPr>
          <a:xfrm>
            <a:off x="603885"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61941"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12" name="文本框 11"/>
          <p:cNvSpPr txBox="1"/>
          <p:nvPr/>
        </p:nvSpPr>
        <p:spPr>
          <a:xfrm>
            <a:off x="1417511"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3" name="文本框 12"/>
          <p:cNvSpPr txBox="1"/>
          <p:nvPr/>
        </p:nvSpPr>
        <p:spPr>
          <a:xfrm>
            <a:off x="4116074"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
        <p:nvSpPr>
          <p:cNvPr id="8" name="内容占位符 2"/>
          <p:cNvSpPr>
            <a:spLocks noGrp="1"/>
          </p:cNvSpPr>
          <p:nvPr/>
        </p:nvSpPr>
        <p:spPr>
          <a:xfrm>
            <a:off x="539750" y="1080135"/>
            <a:ext cx="6177280" cy="46983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2800" dirty="0">
                <a:solidFill>
                  <a:srgbClr val="44546A"/>
                </a:solidFill>
                <a:latin typeface="SimHei" panose="02010609060101010101" pitchFamily="49" charset="-122"/>
                <a:ea typeface="SimHei" panose="02010609060101010101" pitchFamily="49" charset="-122"/>
              </a:rPr>
              <a:t>    </a:t>
            </a:r>
            <a:r>
              <a:rPr lang="zh-CN" altLang="en-US" sz="2800" dirty="0">
                <a:solidFill>
                  <a:srgbClr val="44546A"/>
                </a:solidFill>
                <a:latin typeface="SimHei" panose="02010609060101010101" pitchFamily="49" charset="-122"/>
                <a:ea typeface="SimHei" panose="02010609060101010101" pitchFamily="49" charset="-122"/>
              </a:rPr>
              <a:t>宇宙线课程的王谷川同学，进入清华大学物理中学生俱乐部学习，</a:t>
            </a:r>
            <a:r>
              <a:rPr lang="zh-CN" altLang="en-US" dirty="0">
                <a:solidFill>
                  <a:srgbClr val="44546A"/>
                </a:solidFill>
                <a:latin typeface="SimHei" panose="02010609060101010101" pitchFamily="49" charset="-122"/>
                <a:ea typeface="SimHei" panose="02010609060101010101" pitchFamily="49" charset="-122"/>
                <a:sym typeface="+mn-ea"/>
              </a:rPr>
              <a:t>研制的“宇宙线显形仪”获得2018年全国物理科普大会“物理科普教学方法展演”二等奖。获得2019年第40届北京青少年科技创新大赛一等奖、青橙科创人才奖、天文新星奖。</a:t>
            </a:r>
            <a:endParaRPr lang="zh-CN" altLang="en-US" sz="2800" dirty="0">
              <a:solidFill>
                <a:srgbClr val="44546A"/>
              </a:solidFill>
              <a:latin typeface="SimHei" panose="02010609060101010101" pitchFamily="49" charset="-122"/>
              <a:ea typeface="SimHei" panose="02010609060101010101" pitchFamily="49" charset="-122"/>
            </a:endParaRPr>
          </a:p>
          <a:p>
            <a:pPr marL="0" indent="0">
              <a:buNone/>
            </a:pPr>
            <a:endParaRPr lang="zh-CN" altLang="en-US" sz="2800" dirty="0">
              <a:solidFill>
                <a:srgbClr val="44546A"/>
              </a:solidFill>
              <a:latin typeface="SimHei" panose="02010609060101010101" pitchFamily="49" charset="-122"/>
              <a:ea typeface="SimHei" panose="02010609060101010101" pitchFamily="49" charset="-122"/>
              <a:sym typeface="+mn-ea"/>
            </a:endParaRPr>
          </a:p>
        </p:txBody>
      </p:sp>
      <p:pic>
        <p:nvPicPr>
          <p:cNvPr id="2" name="图片 1" descr="展板修改 10.3M"/>
          <p:cNvPicPr>
            <a:picLocks noChangeAspect="1"/>
          </p:cNvPicPr>
          <p:nvPr/>
        </p:nvPicPr>
        <p:blipFill>
          <a:blip r:embed="rId2"/>
          <a:stretch>
            <a:fillRect/>
          </a:stretch>
        </p:blipFill>
        <p:spPr>
          <a:xfrm>
            <a:off x="7049135" y="0"/>
            <a:ext cx="5142865"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——8.</a:t>
            </a:r>
            <a:r>
              <a:rPr lang="zh-CN" altLang="en-US" sz="3200" dirty="0">
                <a:solidFill>
                  <a:schemeClr val="tx2"/>
                </a:solidFill>
                <a:latin typeface="SimHei" panose="02010609060101010101" pitchFamily="49" charset="-122"/>
                <a:ea typeface="SimHei" panose="02010609060101010101" pitchFamily="49" charset="-122"/>
              </a:rPr>
              <a:t>学生收获</a:t>
            </a:r>
          </a:p>
        </p:txBody>
      </p:sp>
      <p:sp>
        <p:nvSpPr>
          <p:cNvPr id="13" name="矩形 12"/>
          <p:cNvSpPr/>
          <p:nvPr/>
        </p:nvSpPr>
        <p:spPr>
          <a:xfrm>
            <a:off x="457200" y="1290435"/>
            <a:ext cx="11277600" cy="4429125"/>
          </a:xfrm>
          <a:prstGeom prst="rect">
            <a:avLst/>
          </a:prstGeom>
        </p:spPr>
        <p:txBody>
          <a:bodyPr wrap="square" lIns="121917" tIns="60958" rIns="121917" bIns="60958">
            <a:spAutoFit/>
          </a:bodyPr>
          <a:lstStyle/>
          <a:p>
            <a:pPr>
              <a:lnSpc>
                <a:spcPct val="200000"/>
              </a:lnSpc>
            </a:pPr>
            <a:r>
              <a:rPr lang="zh-CN" altLang="en-US" sz="2800" b="1" dirty="0">
                <a:solidFill>
                  <a:srgbClr val="44546A"/>
                </a:solidFill>
                <a:latin typeface="SimHei" panose="02010609060101010101" pitchFamily="49" charset="-122"/>
                <a:ea typeface="SimHei" panose="02010609060101010101" pitchFamily="49" charset="-122"/>
              </a:rPr>
              <a:t>    “宇宙射线的学习，让我了解到了从事科研工作的艰辛与不易，</a:t>
            </a:r>
            <a:r>
              <a:rPr lang="zh-CN" altLang="en-US" sz="2800" b="1" dirty="0">
                <a:solidFill>
                  <a:srgbClr val="2E75B6"/>
                </a:solidFill>
                <a:latin typeface="SimHei" panose="02010609060101010101" pitchFamily="49" charset="-122"/>
                <a:ea typeface="SimHei" panose="02010609060101010101" pitchFamily="49" charset="-122"/>
              </a:rPr>
              <a:t>科研的每一步都要稳扎稳打、一丝不苟。</a:t>
            </a:r>
            <a:r>
              <a:rPr lang="zh-CN" altLang="en-US" sz="2800" b="1" dirty="0">
                <a:solidFill>
                  <a:srgbClr val="44546A"/>
                </a:solidFill>
                <a:latin typeface="SimHei" panose="02010609060101010101" pitchFamily="49" charset="-122"/>
                <a:ea typeface="SimHei" panose="02010609060101010101" pitchFamily="49" charset="-122"/>
              </a:rPr>
              <a:t>参加宇宙射线的学习，会比同年级的同学付出更多的精力，在周末进一步学习相关知识。但是它给与我的回报，则是任何别的事情可以替代的。”</a:t>
            </a:r>
            <a:endParaRPr lang="en-US" altLang="zh-CN" sz="2800" b="1" dirty="0">
              <a:solidFill>
                <a:srgbClr val="44546A"/>
              </a:solidFill>
              <a:latin typeface="SimHei" panose="02010609060101010101" pitchFamily="49" charset="-122"/>
              <a:ea typeface="SimHei" panose="02010609060101010101" pitchFamily="49" charset="-122"/>
            </a:endParaRPr>
          </a:p>
          <a:p>
            <a:pPr algn="r">
              <a:lnSpc>
                <a:spcPct val="200000"/>
              </a:lnSpc>
            </a:pPr>
            <a:r>
              <a:rPr lang="en-US" altLang="zh-CN" sz="2800" b="1" dirty="0">
                <a:solidFill>
                  <a:srgbClr val="44546A"/>
                </a:solidFill>
                <a:latin typeface="SimHei" panose="02010609060101010101" pitchFamily="49" charset="-122"/>
                <a:ea typeface="SimHei" panose="02010609060101010101" pitchFamily="49" charset="-122"/>
              </a:rPr>
              <a:t>——2020</a:t>
            </a:r>
            <a:r>
              <a:rPr lang="zh-CN" altLang="en-US" sz="2800" b="1" dirty="0">
                <a:solidFill>
                  <a:srgbClr val="44546A"/>
                </a:solidFill>
                <a:latin typeface="SimHei" panose="02010609060101010101" pitchFamily="49" charset="-122"/>
                <a:ea typeface="SimHei" panose="02010609060101010101" pitchFamily="49" charset="-122"/>
              </a:rPr>
              <a:t>届毕业生岳思铭</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——8.</a:t>
            </a:r>
            <a:r>
              <a:rPr lang="zh-CN" altLang="en-US" sz="3200" dirty="0">
                <a:solidFill>
                  <a:schemeClr val="tx2"/>
                </a:solidFill>
                <a:latin typeface="SimHei" panose="02010609060101010101" pitchFamily="49" charset="-122"/>
                <a:ea typeface="SimHei" panose="02010609060101010101" pitchFamily="49" charset="-122"/>
              </a:rPr>
              <a:t>学生收获</a:t>
            </a:r>
          </a:p>
        </p:txBody>
      </p:sp>
      <p:sp>
        <p:nvSpPr>
          <p:cNvPr id="21" name="矩形 20"/>
          <p:cNvSpPr/>
          <p:nvPr/>
        </p:nvSpPr>
        <p:spPr>
          <a:xfrm>
            <a:off x="498091" y="859548"/>
            <a:ext cx="11195818" cy="5291455"/>
          </a:xfrm>
          <a:prstGeom prst="rect">
            <a:avLst/>
          </a:prstGeom>
        </p:spPr>
        <p:txBody>
          <a:bodyPr wrap="square" lIns="121917" tIns="60958" rIns="121917" bIns="60958">
            <a:spAutoFit/>
          </a:bodyPr>
          <a:lstStyle/>
          <a:p>
            <a:pPr>
              <a:lnSpc>
                <a:spcPct val="200000"/>
              </a:lnSpc>
            </a:pPr>
            <a:r>
              <a:rPr lang="zh-CN" altLang="en-US" sz="2800" b="1" dirty="0">
                <a:solidFill>
                  <a:srgbClr val="44546A"/>
                </a:solidFill>
                <a:latin typeface="SimHei" panose="02010609060101010101" pitchFamily="49" charset="-122"/>
                <a:ea typeface="SimHei" panose="02010609060101010101" pitchFamily="49" charset="-122"/>
              </a:rPr>
              <a:t>    “东直门中学是中国大陆第一家有闪烁体探测器宇宙线观测阵列的中学，我可以在学校开展感兴趣的研究，很幸运，更自豪！同时</a:t>
            </a:r>
            <a:r>
              <a:rPr lang="zh-CN" altLang="zh-CN" sz="2800" b="1" dirty="0">
                <a:solidFill>
                  <a:srgbClr val="44546A"/>
                </a:solidFill>
                <a:latin typeface="SimHei" panose="02010609060101010101" pitchFamily="49" charset="-122"/>
                <a:ea typeface="SimHei" panose="02010609060101010101" pitchFamily="49" charset="-122"/>
              </a:rPr>
              <a:t>我</a:t>
            </a:r>
            <a:r>
              <a:rPr lang="zh-CN" altLang="en-US" sz="2800" b="1" dirty="0">
                <a:solidFill>
                  <a:srgbClr val="44546A"/>
                </a:solidFill>
                <a:latin typeface="SimHei" panose="02010609060101010101" pitchFamily="49" charset="-122"/>
                <a:ea typeface="SimHei" panose="02010609060101010101" pitchFamily="49" charset="-122"/>
              </a:rPr>
              <a:t>也</a:t>
            </a:r>
            <a:r>
              <a:rPr lang="zh-CN" altLang="zh-CN" sz="2800" b="1" dirty="0">
                <a:solidFill>
                  <a:srgbClr val="44546A"/>
                </a:solidFill>
                <a:latin typeface="SimHei" panose="02010609060101010101" pitchFamily="49" charset="-122"/>
                <a:ea typeface="SimHei" panose="02010609060101010101" pitchFamily="49" charset="-122"/>
              </a:rPr>
              <a:t>为宇宙线渐渐进入中学生和大众的视野而感到高兴。通过这次活动使我对宇宙线有了更多的了解和兴趣，也让我离天文更近了一步。</a:t>
            </a:r>
            <a:r>
              <a:rPr lang="zh-CN" altLang="zh-CN" sz="2800" b="1" dirty="0">
                <a:solidFill>
                  <a:srgbClr val="2E75B6"/>
                </a:solidFill>
                <a:latin typeface="SimHei" panose="02010609060101010101" pitchFamily="49" charset="-122"/>
                <a:ea typeface="SimHei" panose="02010609060101010101" pitchFamily="49" charset="-122"/>
              </a:rPr>
              <a:t>我想今后我也能做出些贡献吧</a:t>
            </a:r>
            <a:r>
              <a:rPr lang="zh-CN" altLang="en-US"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44546A"/>
                </a:solidFill>
                <a:latin typeface="SimHei" panose="02010609060101010101" pitchFamily="49" charset="-122"/>
                <a:ea typeface="SimHei" panose="02010609060101010101" pitchFamily="49" charset="-122"/>
              </a:rPr>
              <a:t>”</a:t>
            </a:r>
            <a:endParaRPr lang="en-US" altLang="zh-CN" sz="2800" b="1" dirty="0">
              <a:solidFill>
                <a:srgbClr val="44546A"/>
              </a:solidFill>
              <a:latin typeface="SimHei" panose="02010609060101010101" pitchFamily="49" charset="-122"/>
              <a:ea typeface="SimHei" panose="02010609060101010101" pitchFamily="49" charset="-122"/>
            </a:endParaRPr>
          </a:p>
          <a:p>
            <a:pPr algn="r">
              <a:lnSpc>
                <a:spcPct val="200000"/>
              </a:lnSpc>
            </a:pPr>
            <a:r>
              <a:rPr lang="en-US" altLang="zh-CN" sz="2800" b="1" dirty="0">
                <a:solidFill>
                  <a:srgbClr val="44546A"/>
                </a:solidFill>
                <a:latin typeface="SimHei" panose="02010609060101010101" pitchFamily="49" charset="-122"/>
                <a:ea typeface="SimHei" panose="02010609060101010101" pitchFamily="49" charset="-122"/>
              </a:rPr>
              <a:t>——2021</a:t>
            </a:r>
            <a:r>
              <a:rPr lang="zh-CN" altLang="en-US" sz="2800" b="1" dirty="0">
                <a:solidFill>
                  <a:srgbClr val="44546A"/>
                </a:solidFill>
                <a:latin typeface="SimHei" panose="02010609060101010101" pitchFamily="49" charset="-122"/>
                <a:ea typeface="SimHei" panose="02010609060101010101" pitchFamily="49" charset="-122"/>
              </a:rPr>
              <a:t>届毕业生刘赫</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333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成果与展望</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四、</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特色与创新</a:t>
            </a:r>
          </a:p>
        </p:txBody>
      </p:sp>
      <p:sp>
        <p:nvSpPr>
          <p:cNvPr id="37" name="文本框 36"/>
          <p:cNvSpPr txBox="1"/>
          <p:nvPr/>
        </p:nvSpPr>
        <p:spPr>
          <a:xfrm>
            <a:off x="1204685" y="2215237"/>
            <a:ext cx="9897069" cy="203009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宇宙射线的研究进入中学校园</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积累了利用宇宙射线研究对中学生进行培养的成功经验</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endParaRPr lang="en-US" altLang="zh-CN" sz="2800" b="1" dirty="0">
              <a:solidFill>
                <a:srgbClr val="2E75B6"/>
              </a:solidFill>
              <a:latin typeface="SimHei" panose="02010609060101010101" pitchFamily="49" charset="-122"/>
              <a:ea typeface="SimHei" panose="0201060906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未来展望</a:t>
            </a:r>
          </a:p>
        </p:txBody>
      </p:sp>
      <p:sp>
        <p:nvSpPr>
          <p:cNvPr id="37" name="文本框 36"/>
          <p:cNvSpPr txBox="1"/>
          <p:nvPr/>
        </p:nvSpPr>
        <p:spPr>
          <a:xfrm>
            <a:off x="1204685" y="2215237"/>
            <a:ext cx="9897069" cy="138366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希望越来越多的中学加入到宇宙射线观测研究中</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继续深入对课程建设的探索</a:t>
            </a:r>
            <a:endParaRPr lang="en-US" altLang="zh-CN" sz="2800" b="1" dirty="0">
              <a:solidFill>
                <a:srgbClr val="2E75B6"/>
              </a:solidFill>
              <a:latin typeface="SimHei" panose="02010609060101010101" pitchFamily="49" charset="-122"/>
              <a:ea typeface="SimHei" panose="0201060906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37" name="文本框 36"/>
          <p:cNvSpPr txBox="1"/>
          <p:nvPr/>
        </p:nvSpPr>
        <p:spPr>
          <a:xfrm>
            <a:off x="1147466" y="1608310"/>
            <a:ext cx="9897069" cy="3996287"/>
          </a:xfrm>
          <a:prstGeom prst="rect">
            <a:avLst/>
          </a:prstGeom>
          <a:noFill/>
        </p:spPr>
        <p:txBody>
          <a:bodyPr wrap="square">
            <a:spAutoFit/>
          </a:bodyPr>
          <a:lstStyle/>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因为热爱而继续</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因为感受到科学的魅力而兴奋</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因为宇宙射线知识普及而自豪</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因为收获而快乐</a:t>
            </a:r>
            <a:endParaRPr lang="en-US" altLang="zh-CN" sz="4400" b="1" dirty="0">
              <a:solidFill>
                <a:srgbClr val="44546A"/>
              </a:solidFill>
              <a:latin typeface="SimHei" panose="02010609060101010101" pitchFamily="49" charset="-122"/>
              <a:ea typeface="SimHei" panose="02010609060101010101" pitchFamily="49"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37" name="文本框 36"/>
          <p:cNvSpPr txBox="1"/>
          <p:nvPr/>
        </p:nvSpPr>
        <p:spPr>
          <a:xfrm>
            <a:off x="313690" y="1608455"/>
            <a:ext cx="11664950" cy="3138170"/>
          </a:xfrm>
          <a:prstGeom prst="rect">
            <a:avLst/>
          </a:prstGeom>
          <a:noFill/>
        </p:spPr>
        <p:txBody>
          <a:bodyPr wrap="square">
            <a:spAutoFit/>
          </a:bodyPr>
          <a:lstStyle/>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衷心感谢沈长铨老师的支持与指导！</a:t>
            </a:r>
          </a:p>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感谢高能物理研究所及其他科研人员</a:t>
            </a:r>
          </a:p>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为我校开展校园宇宙射线观测活动提供的帮助！</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rot="2700000">
            <a:off x="922900" y="2487612"/>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41725" y="2541270"/>
            <a:ext cx="7614285" cy="1753235"/>
          </a:xfrm>
          <a:prstGeom prst="rect">
            <a:avLst/>
          </a:prstGeom>
          <a:noFill/>
        </p:spPr>
        <p:txBody>
          <a:bodyPr wrap="square" rtlCol="0">
            <a:spAutoFit/>
          </a:bodyPr>
          <a:lstStyle/>
          <a:p>
            <a:pPr algn="ctr"/>
            <a:r>
              <a:rPr lang="zh-CN" altLang="en-US" sz="5400" b="1" dirty="0">
                <a:solidFill>
                  <a:schemeClr val="tx2"/>
                </a:solidFill>
                <a:latin typeface="Microsoft YaHei" panose="020B0503020204020204" pitchFamily="34" charset="-122"/>
                <a:ea typeface="Microsoft YaHei" panose="020B0503020204020204" pitchFamily="34" charset="-122"/>
              </a:rPr>
              <a:t>在中学校园</a:t>
            </a:r>
          </a:p>
          <a:p>
            <a:pPr algn="ctr"/>
            <a:r>
              <a:rPr lang="zh-CN" altLang="en-US" sz="5400" b="1" dirty="0">
                <a:solidFill>
                  <a:schemeClr val="tx2"/>
                </a:solidFill>
                <a:latin typeface="Microsoft YaHei" panose="020B0503020204020204" pitchFamily="34" charset="-122"/>
                <a:ea typeface="Microsoft YaHei" panose="020B0503020204020204" pitchFamily="34" charset="-122"/>
                <a:sym typeface="+mn-ea"/>
              </a:rPr>
              <a:t>开展</a:t>
            </a:r>
            <a:r>
              <a:rPr lang="zh-CN" altLang="en-US" sz="5400" b="1" dirty="0">
                <a:solidFill>
                  <a:schemeClr val="tx2"/>
                </a:solidFill>
                <a:latin typeface="Microsoft YaHei" panose="020B0503020204020204" pitchFamily="34" charset="-122"/>
                <a:ea typeface="Microsoft YaHei" panose="020B0503020204020204" pitchFamily="34" charset="-122"/>
              </a:rPr>
              <a:t>宇宙线观测活动</a:t>
            </a:r>
          </a:p>
        </p:txBody>
      </p:sp>
      <p:sp>
        <p:nvSpPr>
          <p:cNvPr id="40" name="任意多边形: 形状 39"/>
          <p:cNvSpPr/>
          <p:nvPr/>
        </p:nvSpPr>
        <p:spPr>
          <a:xfrm rot="2700000">
            <a:off x="1122581" y="6141692"/>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形状 37"/>
          <p:cNvSpPr/>
          <p:nvPr/>
        </p:nvSpPr>
        <p:spPr>
          <a:xfrm rot="2700000">
            <a:off x="1156122" y="-686127"/>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文本框 34"/>
          <p:cNvSpPr txBox="1"/>
          <p:nvPr/>
        </p:nvSpPr>
        <p:spPr>
          <a:xfrm>
            <a:off x="6964393" y="4890880"/>
            <a:ext cx="3497566" cy="1076325"/>
          </a:xfrm>
          <a:prstGeom prst="rect">
            <a:avLst/>
          </a:prstGeom>
          <a:noFill/>
        </p:spPr>
        <p:txBody>
          <a:bodyPr wrap="square" rtlCol="0">
            <a:spAutoFit/>
          </a:bodyPr>
          <a:lstStyle/>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张</a:t>
            </a:r>
            <a:r>
              <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rPr>
              <a:t>   </a:t>
            </a: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颖</a:t>
            </a:r>
            <a:endPar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endParaRPr>
          </a:p>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北京市东直门中学</a:t>
            </a:r>
          </a:p>
        </p:txBody>
      </p:sp>
      <p:cxnSp>
        <p:nvCxnSpPr>
          <p:cNvPr id="3" name="直接连接符 2"/>
          <p:cNvCxnSpPr/>
          <p:nvPr/>
        </p:nvCxnSpPr>
        <p:spPr>
          <a:xfrm>
            <a:off x="4514744" y="2347233"/>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14744" y="4312105"/>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009736" y="799844"/>
            <a:ext cx="4372408" cy="2015340"/>
            <a:chOff x="3169830" y="2394622"/>
            <a:chExt cx="2319072" cy="1020108"/>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560fa432-4231-470e-994c-2e970cc21b46"/>
  <p:tag name="COMMONDATA" val="eyJjb3VudCI6NCwiaGRpZCI6IjViMDE3Y2MzN2Q5YTdlMThiNmY2MGNhNTc0YzVmNjYxIiwidXNlckNvdW50Ijox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351,&quot;width&quot;:6644}"/>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396,&quot;width&quot;:12599}"/>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981,&quot;width&quot;:6640}"/>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688.856692913385,&quot;width&quot;:11575.384251968504}"/>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85ff2901-1c35-4e27-ac38-5942beee3952}"/>
  <p:tag name="TABLE_ENDDRAG_ORIGIN_RECT" val="853*346"/>
  <p:tag name="TABLE_ENDDRAG_RECT" val="48*67*853*3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1626</Words>
  <Application>Microsoft Office PowerPoint</Application>
  <PresentationFormat>宽屏</PresentationFormat>
  <Paragraphs>244</Paragraphs>
  <Slides>54</Slides>
  <Notes>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54</vt:i4>
      </vt:variant>
    </vt:vector>
  </HeadingPairs>
  <TitlesOfParts>
    <vt:vector size="66" baseType="lpstr">
      <vt:lpstr>Aa语文老师的字</vt:lpstr>
      <vt:lpstr>Wingdings</vt:lpstr>
      <vt:lpstr>SimHei</vt:lpstr>
      <vt:lpstr>等线 Light</vt:lpstr>
      <vt:lpstr>KaiTi</vt:lpstr>
      <vt:lpstr>Microsoft YaHei</vt:lpstr>
      <vt:lpstr>Times New Roman</vt:lpstr>
      <vt:lpstr>SimSun</vt:lpstr>
      <vt:lpstr>等线</vt:lpstr>
      <vt:lpstr>Arial</vt:lpstr>
      <vt:lpstr>Office 主题​​</vt:lpstr>
      <vt:lpstr>Acrobat 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张小颖</dc:creator>
  <cp:lastModifiedBy>ihep</cp:lastModifiedBy>
  <cp:revision>43</cp:revision>
  <dcterms:created xsi:type="dcterms:W3CDTF">1900-01-01T00:00:00Z</dcterms:created>
  <dcterms:modified xsi:type="dcterms:W3CDTF">2022-11-07T06:17:44Z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KSOTemplateUUID">
    <vt:lpwstr>v1.0_mb_iuRmwvlYrlosRdG55TGAUA==</vt:lpwstr>
  </property>
  <property fmtid="{D5CDD505-2E9C-101B-9397-08002B2CF9AE}" pid="4" name="ICV">
    <vt:lpwstr>AE2889A15FFA68634F6ED46084218A1D</vt:lpwstr>
  </property>
  <property fmtid="{D5CDD505-2E9C-101B-9397-08002B2CF9AE}" pid="5" name="KSOSaveFontToCloudKey">
    <vt:lpwstr>273989191_embed</vt:lpwstr>
  </property>
</Properties>
</file>