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632" r:id="rId2"/>
    <p:sldId id="438" r:id="rId3"/>
    <p:sldId id="642" r:id="rId4"/>
    <p:sldId id="628" r:id="rId5"/>
    <p:sldId id="276" r:id="rId6"/>
    <p:sldId id="637" r:id="rId7"/>
    <p:sldId id="2008" r:id="rId8"/>
    <p:sldId id="1438" r:id="rId9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3"/>
    <p:restoredTop sz="87418"/>
  </p:normalViewPr>
  <p:slideViewPr>
    <p:cSldViewPr snapToGrid="0" showGuides="1">
      <p:cViewPr varScale="1">
        <p:scale>
          <a:sx n="109" d="100"/>
          <a:sy n="109" d="100"/>
        </p:scale>
        <p:origin x="200" y="7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15CB7-C76B-1945-9C0C-42F99C9B317D}" type="datetimeFigureOut">
              <a:rPr lang="en-CN" smtClean="0"/>
              <a:t>2024/6/18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24646-DAF5-CF4E-B184-73E7D0DA5E8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5038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中子源的结构生物学及生物成像组</a:t>
            </a:r>
            <a:r>
              <a:rPr lang="zh-CN" altLang="en-US" dirty="0"/>
              <a:t>，主要通过以下四个方面的技术研究生物大分子的结构与功能，包括中子小角，中子单晶衍射，中子成像和硼中子俘获治疗。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24646-DAF5-CF4E-B184-73E7D0DA5E84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3632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神经元轴突的退行性病变可以导致多种神经退行性疾病，比如阿尔兹海默，帕金森和硬化症等等。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FB5A8-676B-48C4-AB72-E437BDCB26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81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在神经元的退行性病变中</a:t>
            </a:r>
            <a:r>
              <a:rPr lang="zh-CN" altLang="en-US" dirty="0"/>
              <a:t>，</a:t>
            </a:r>
            <a:r>
              <a:rPr lang="en-US" altLang="zh-CN" dirty="0"/>
              <a:t>SARM1</a:t>
            </a:r>
            <a:r>
              <a:rPr lang="zh-CN" altLang="en-US" dirty="0"/>
              <a:t>这个蛋白的激活发挥重要作用，是一个重要的药物靶点。通过研究其激活过程，可以辅助设计构象特异性的药物。</a:t>
            </a:r>
            <a:r>
              <a:rPr lang="en-CN" dirty="0"/>
              <a:t>中子小角与X-射线小角</a:t>
            </a:r>
            <a:r>
              <a:rPr lang="zh-CN" altLang="en-US" dirty="0"/>
              <a:t>，核磁共振以及冷冻电镜技术互补，可以探测溶液中生物样品的性质，尤其有柔性样品。</a:t>
            </a:r>
            <a:r>
              <a:rPr lang="en-US" altLang="zh-CN" dirty="0"/>
              <a:t>SARM1</a:t>
            </a:r>
            <a:r>
              <a:rPr lang="zh-CN" altLang="en-US" dirty="0"/>
              <a:t>的激活过程就适合用小角散射来研究。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24646-DAF5-CF4E-B184-73E7D0DA5E84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3675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抗生素在我们的医疗</a:t>
            </a:r>
            <a:r>
              <a:rPr lang="zh-CN" altLang="en-US" dirty="0"/>
              <a:t>、生产和生活</a:t>
            </a:r>
            <a:r>
              <a:rPr lang="en-CN" dirty="0"/>
              <a:t>中发挥重要作用</a:t>
            </a:r>
            <a:r>
              <a:rPr lang="zh-CN" altLang="en-US" dirty="0"/>
              <a:t>，是二十世纪最伟大的发明之一。然而，医院中和环境中有大量的耐药菌，媒体上也经常有超级细菌的报道，给我们的医疗卫生带来极大威胁。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24646-DAF5-CF4E-B184-73E7D0DA5E84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35651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超级细菌耐受抗生素的一个重要原因是产生了能够分解抗生素的酶</a:t>
            </a:r>
            <a:r>
              <a:rPr lang="zh-CN" altLang="en-US" dirty="0"/>
              <a:t>，通过研究酶的反应机理并设计相应的抑制剂，是我们对抗超级细菌的一个经济有效的方案。而酶的反应机理通常涉及到氢键的形成和质子的转移，中子在这一方面具有特别的优势。通过中子单晶衍射，结合</a:t>
            </a:r>
            <a:r>
              <a:rPr lang="en-US" altLang="zh-CN" dirty="0"/>
              <a:t>X-</a:t>
            </a:r>
            <a:r>
              <a:rPr lang="zh-CN" altLang="en-US" dirty="0"/>
              <a:t>射线晶体结构，可以更好的阐明酶的反应机理，并设计相应的药物。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24646-DAF5-CF4E-B184-73E7D0DA5E84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66203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中子具有很好的穿透性</a:t>
            </a:r>
            <a:r>
              <a:rPr lang="zh-CN" altLang="en-US" dirty="0"/>
              <a:t>，可以研究活体的生物样品，与</a:t>
            </a:r>
            <a:r>
              <a:rPr lang="en-US" altLang="zh-CN" dirty="0"/>
              <a:t>CT</a:t>
            </a:r>
            <a:r>
              <a:rPr lang="zh-CN" altLang="en-US" dirty="0"/>
              <a:t>，光学成像和电镜成像形成很好的互补。目前，我们正在研究改进样品制备、数据收集策略以及探测器的改进，期望进一步提高样品的分辨率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24646-DAF5-CF4E-B184-73E7D0DA5E84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59940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硼中子俘获治疗是一种很有潜力的二元治疗方法</a:t>
            </a:r>
            <a:r>
              <a:rPr lang="zh-CN" altLang="en-US" dirty="0"/>
              <a:t>，利用中子轰击进入肿瘤细胞的</a:t>
            </a:r>
            <a:r>
              <a:rPr lang="en-US" altLang="zh-CN" dirty="0"/>
              <a:t>B-10</a:t>
            </a:r>
            <a:r>
              <a:rPr lang="zh-CN" altLang="en-US" dirty="0"/>
              <a:t>，释放</a:t>
            </a:r>
            <a:r>
              <a:rPr lang="en-US" altLang="zh-CN" dirty="0"/>
              <a:t>alpha</a:t>
            </a:r>
            <a:r>
              <a:rPr lang="zh-CN" altLang="en-US" dirty="0"/>
              <a:t>粒子，从而杀伤肿瘤细胞，而不杀伤正常细胞。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24646-DAF5-CF4E-B184-73E7D0DA5E84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49571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>
            <a:extLst>
              <a:ext uri="{FF2B5EF4-FFF2-40B4-BE49-F238E27FC236}">
                <a16:creationId xmlns:a16="http://schemas.microsoft.com/office/drawing/2014/main" id="{6C43F2BF-ADD5-A64D-A9C2-431FF8D69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备注占位符 2">
            <a:extLst>
              <a:ext uri="{FF2B5EF4-FFF2-40B4-BE49-F238E27FC236}">
                <a16:creationId xmlns:a16="http://schemas.microsoft.com/office/drawing/2014/main" id="{293FF631-7552-C44A-9734-0A17A9B298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</a:rPr>
              <a:t>BNCT</a:t>
            </a:r>
            <a:r>
              <a:rPr lang="zh-CN" altLang="en-US" dirty="0">
                <a:latin typeface="Arial" panose="020B0604020202020204" pitchFamily="34" charset="0"/>
              </a:rPr>
              <a:t>相比于其他的放射疗法，具有靶向性高、杀伤力强、治疗次数少和费用低等优势。目前，我们正在研究 硼药的靶向递送，进一步提高硼药在肿瘤细胞和正常细胞中的比例，增强硼药的特异性。</a:t>
            </a:r>
          </a:p>
        </p:txBody>
      </p:sp>
      <p:sp>
        <p:nvSpPr>
          <p:cNvPr id="38915" name="幻灯片编号占位符 3">
            <a:extLst>
              <a:ext uri="{FF2B5EF4-FFF2-40B4-BE49-F238E27FC236}">
                <a16:creationId xmlns:a16="http://schemas.microsoft.com/office/drawing/2014/main" id="{7D30A9A5-B327-D343-999D-1621E575CC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FB75B5F-7D2E-1345-A0BA-F807C5F4ACB7}" type="slidenum">
              <a:rPr lang="en-US" altLang="zh-CN" smtClean="0">
                <a:solidFill>
                  <a:srgbClr val="000000"/>
                </a:solidFill>
              </a:rPr>
              <a:pPr/>
              <a:t>8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3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包含图像的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16977C32-6781-4E43-B083-CC319C1A2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rIns="1044000" rtlCol="0" anchor="ctr"/>
          <a:lstStyle>
            <a:lvl1pPr marL="0" indent="0" algn="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CN" altLang="en-US" noProof="0"/>
              <a:t>将照片插入或拖放到此处 </a:t>
            </a:r>
          </a:p>
        </p:txBody>
      </p:sp>
      <p:sp>
        <p:nvSpPr>
          <p:cNvPr id="13" name="长方形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b="1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长方形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18" descr="图片1副本">
            <a:extLst>
              <a:ext uri="{FF2B5EF4-FFF2-40B4-BE49-F238E27FC236}">
                <a16:creationId xmlns:a16="http://schemas.microsoft.com/office/drawing/2014/main" id="{BF2E04A7-C9EE-41CD-9E7B-47915461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60" y="145018"/>
            <a:ext cx="960107" cy="53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06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较大数字选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C4908609-0EC4-4718-AC46-A50BB2DA333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790100" y="2701131"/>
            <a:ext cx="4113900" cy="2828138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15" name="内容占位符 3">
            <a:extLst>
              <a:ext uri="{FF2B5EF4-FFF2-40B4-BE49-F238E27FC236}">
                <a16:creationId xmlns:a16="http://schemas.microsoft.com/office/drawing/2014/main" id="{C61EBC7C-80CF-489F-86B3-589490818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58100" y="2701131"/>
            <a:ext cx="4113900" cy="2828138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rtlCol="0" anchor="t"/>
          <a:lstStyle>
            <a:lvl1pPr marL="0" indent="0" algn="l">
              <a:buNone/>
              <a:defRPr sz="5400" b="1">
                <a:solidFill>
                  <a:schemeClr val="accent1"/>
                </a:solidFill>
                <a:latin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US" altLang="zh-CN" noProof="0"/>
              <a:t>1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4104437" cy="735749"/>
          </a:xfrm>
        </p:spPr>
        <p:txBody>
          <a:bodyPr rtlCol="0" anchor="t"/>
          <a:lstStyle>
            <a:lvl1pPr marL="0" indent="0">
              <a:buNone/>
              <a:defRPr sz="5400" b="1">
                <a:solidFill>
                  <a:schemeClr val="accent4"/>
                </a:solidFill>
                <a:latin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 dirty="0"/>
              <a:t>2</a:t>
            </a:r>
          </a:p>
        </p:txBody>
      </p:sp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312435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较大数字选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节标题</a:t>
            </a:r>
          </a:p>
        </p:txBody>
      </p:sp>
      <p:sp>
        <p:nvSpPr>
          <p:cNvPr id="12" name="文本占位符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67887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zh-CN" altLang="en-US" noProof="0"/>
              <a:t>节标题</a:t>
            </a:r>
          </a:p>
        </p:txBody>
      </p:sp>
      <p:sp>
        <p:nvSpPr>
          <p:cNvPr id="9" name="文本占位符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zh-CN" altLang="en-US" noProof="0"/>
              <a:t>节标题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US" altLang="zh-CN" noProof="0" dirty="0"/>
              <a:t>1</a:t>
            </a:r>
          </a:p>
        </p:txBody>
      </p:sp>
      <p:sp>
        <p:nvSpPr>
          <p:cNvPr id="13" name="文本占位符 9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</a:defRPr>
            </a:lvl1pPr>
          </a:lstStyle>
          <a:p>
            <a:pPr marL="266700" lvl="0" indent="-266700" algn="ctr" rtl="0"/>
            <a:r>
              <a:rPr lang="en-US" altLang="zh-CN" noProof="0"/>
              <a:t>2</a:t>
            </a:r>
          </a:p>
        </p:txBody>
      </p:sp>
      <p:sp>
        <p:nvSpPr>
          <p:cNvPr id="14" name="文本占位符 9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</a:defRPr>
            </a:lvl1pPr>
          </a:lstStyle>
          <a:p>
            <a:pPr marL="266700" lvl="0" indent="-266700" algn="ctr" rtl="0"/>
            <a:r>
              <a:rPr lang="en-US" altLang="zh-CN" noProof="0"/>
              <a:t>3</a:t>
            </a:r>
          </a:p>
        </p:txBody>
      </p:sp>
      <p:sp>
        <p:nvSpPr>
          <p:cNvPr id="16" name="内容占位符 3">
            <a:extLst>
              <a:ext uri="{FF2B5EF4-FFF2-40B4-BE49-F238E27FC236}">
                <a16:creationId xmlns:a16="http://schemas.microsoft.com/office/drawing/2014/main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17" name="文本占位符 5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18" name="文本占位符 9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22" name="文本占位符 5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783502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市场空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​​(S) 3">
            <a:extLst>
              <a:ext uri="{FF2B5EF4-FFF2-40B4-BE49-F238E27FC236}">
                <a16:creationId xmlns:a16="http://schemas.microsoft.com/office/drawing/2014/main" id="{2436FA5D-088F-4BDE-ABD2-A640A8610900}"/>
              </a:ext>
            </a:extLst>
          </p:cNvPr>
          <p:cNvCxnSpPr/>
          <p:nvPr userDrawn="1"/>
        </p:nvCxnSpPr>
        <p:spPr>
          <a:xfrm>
            <a:off x="6096000" y="1319756"/>
            <a:ext cx="0" cy="4610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cxnSp>
        <p:nvCxnSpPr>
          <p:cNvPr id="8" name="直接连接符​​(S) 7">
            <a:extLst>
              <a:ext uri="{FF2B5EF4-FFF2-40B4-BE49-F238E27FC236}">
                <a16:creationId xmlns:a16="http://schemas.microsoft.com/office/drawing/2014/main" id="{0C2BCB80-6997-4274-AAFE-65C2CCFFFD1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24806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5">
            <a:extLst>
              <a:ext uri="{FF2B5EF4-FFF2-40B4-BE49-F238E27FC236}">
                <a16:creationId xmlns:a16="http://schemas.microsoft.com/office/drawing/2014/main" id="{9A1FC84B-8A06-4879-86ED-47E43AAC9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象限标题</a:t>
            </a:r>
          </a:p>
        </p:txBody>
      </p:sp>
      <p:sp>
        <p:nvSpPr>
          <p:cNvPr id="12" name="文本占位符 5">
            <a:extLst>
              <a:ext uri="{FF2B5EF4-FFF2-40B4-BE49-F238E27FC236}">
                <a16:creationId xmlns:a16="http://schemas.microsoft.com/office/drawing/2014/main" id="{4B975678-3DFA-4D26-9CF6-01294F725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604660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象限标题</a:t>
            </a:r>
          </a:p>
        </p:txBody>
      </p:sp>
      <p:sp>
        <p:nvSpPr>
          <p:cNvPr id="13" name="文本占位符 5">
            <a:extLst>
              <a:ext uri="{FF2B5EF4-FFF2-40B4-BE49-F238E27FC236}">
                <a16:creationId xmlns:a16="http://schemas.microsoft.com/office/drawing/2014/main" id="{8B55997C-0304-482F-A7C3-8E50C8ED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象限标题</a:t>
            </a:r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E26AB0A6-DA7A-4EA3-9528-68FDBA8BF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象限标题</a:t>
            </a:r>
          </a:p>
        </p:txBody>
      </p:sp>
    </p:spTree>
    <p:extLst>
      <p:ext uri="{BB962C8B-B14F-4D97-AF65-F5344CB8AC3E}">
        <p14:creationId xmlns:p14="http://schemas.microsoft.com/office/powerpoint/2010/main" val="59678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08233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728000"/>
            <a:ext cx="5472000" cy="4351338"/>
          </a:xfrm>
        </p:spPr>
        <p:txBody>
          <a:bodyPr rtlCol="0"/>
          <a:lstStyle/>
          <a:p>
            <a:pPr lvl="0" rtl="0"/>
            <a:r>
              <a:rPr lang="zh-CN" altLang="en-US" noProof="0" dirty="0"/>
              <a:t>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00" y="1728000"/>
            <a:ext cx="5472000" cy="4351338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12018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210852"/>
            <a:ext cx="5472000" cy="3868486"/>
          </a:xfrm>
        </p:spPr>
        <p:txBody>
          <a:bodyPr rtlCol="0"/>
          <a:lstStyle/>
          <a:p>
            <a:pPr lvl="0" rtl="0"/>
            <a:r>
              <a:rPr lang="zh-CN" altLang="en-US" noProof="0" dirty="0"/>
              <a:t>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0000" y="2210852"/>
            <a:ext cx="5472000" cy="3868486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11" name="幻灯片编号占位符 10">
            <a:extLst>
              <a:ext uri="{FF2B5EF4-FFF2-40B4-BE49-F238E27FC236}">
                <a16:creationId xmlns:a16="http://schemas.microsoft.com/office/drawing/2014/main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cxnSp>
        <p:nvCxnSpPr>
          <p:cNvPr id="12" name="直接连接符​​(S) 11" title="分隔线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49" y="215999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​​(S) 12" title="分隔线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0" y="2159999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654025"/>
            <a:ext cx="54720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5" name="文本占位符 4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700" y="1654025"/>
            <a:ext cx="54593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40861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已分栏为 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zh-CN" altLang="en-US" noProof="0" dirty="0"/>
              <a:t>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CN" altLang="en-US" noProof="0" dirty="0"/>
              <a:t>第 </a:t>
            </a:r>
            <a:r>
              <a:rPr lang="en-US" altLang="zh-CN" noProof="0" dirty="0"/>
              <a:t>1 </a:t>
            </a:r>
            <a:r>
              <a:rPr lang="zh-CN" altLang="en-US" noProof="0" dirty="0"/>
              <a:t>节标题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CN" altLang="en-US" noProof="0"/>
              <a:t>第 </a:t>
            </a:r>
            <a:r>
              <a:rPr lang="en-US" altLang="zh-CN" noProof="0"/>
              <a:t>2 </a:t>
            </a:r>
            <a:r>
              <a:rPr lang="zh-CN" altLang="en-US" noProof="0"/>
              <a:t>节标题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CN" altLang="en-US" noProof="0"/>
              <a:t>第 </a:t>
            </a:r>
            <a:r>
              <a:rPr lang="en-US" altLang="zh-CN" noProof="0"/>
              <a:t>3 </a:t>
            </a:r>
            <a:r>
              <a:rPr lang="zh-CN" altLang="en-US" noProof="0"/>
              <a:t>节标题</a:t>
            </a:r>
          </a:p>
        </p:txBody>
      </p:sp>
      <p:sp>
        <p:nvSpPr>
          <p:cNvPr id="13" name="文本占位符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2171169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5" name="文本占位符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  <p:cxnSp>
        <p:nvCxnSpPr>
          <p:cNvPr id="8" name="直线型箭头连接符 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年</a:t>
            </a:r>
          </a:p>
        </p:txBody>
      </p:sp>
      <p:sp>
        <p:nvSpPr>
          <p:cNvPr id="10" name="文本占位符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2" name="文本占位符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4" name="文本占位符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年</a:t>
            </a:r>
          </a:p>
        </p:txBody>
      </p:sp>
      <p:sp>
        <p:nvSpPr>
          <p:cNvPr id="15" name="文本占位符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6" name="文本占位符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7" name="文本占位符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8" name="文本占位符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19" name="文本占位符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0" name="文本占位符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1" name="文本占位符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2" name="文本占位符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3" name="文本占位符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4" name="文本占位符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5" name="文本占位符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6" name="文本占位符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7" name="文本占位符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8" name="文本占位符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29" name="文本占位符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30" name="文本占位符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31" name="文本占位符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32" name="文本占位符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33" name="文本占位符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34" name="文本占位符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</p:spPr>
        <p:txBody>
          <a:bodyPr tIns="36000" rtlCol="0" anchor="t"/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项目标题</a:t>
            </a:r>
          </a:p>
        </p:txBody>
      </p:sp>
      <p:sp>
        <p:nvSpPr>
          <p:cNvPr id="37" name="文本占位符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年，月</a:t>
            </a:r>
          </a:p>
        </p:txBody>
      </p:sp>
    </p:spTree>
    <p:extLst>
      <p:ext uri="{BB962C8B-B14F-4D97-AF65-F5344CB8AC3E}">
        <p14:creationId xmlns:p14="http://schemas.microsoft.com/office/powerpoint/2010/main" val="774337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 3 团队成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ZA" altLang="zh-CN" smtClean="0"/>
              <a:pPr/>
              <a:t>‹#›</a:t>
            </a:fld>
            <a:endParaRPr lang="zh-CN" altLang="en-US"/>
          </a:p>
        </p:txBody>
      </p:sp>
      <p:sp>
        <p:nvSpPr>
          <p:cNvPr id="5" name="图片占位符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799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将图像插入或拖放到此处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简介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  <p:sp>
        <p:nvSpPr>
          <p:cNvPr id="28" name="文本占位符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标题</a:t>
            </a:r>
          </a:p>
        </p:txBody>
      </p:sp>
      <p:sp>
        <p:nvSpPr>
          <p:cNvPr id="41" name="图片占位符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68028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将图像插入或拖放到此处</a:t>
            </a:r>
          </a:p>
        </p:txBody>
      </p:sp>
      <p:sp>
        <p:nvSpPr>
          <p:cNvPr id="42" name="文本占位符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</a:t>
            </a:r>
          </a:p>
        </p:txBody>
      </p:sp>
      <p:sp>
        <p:nvSpPr>
          <p:cNvPr id="43" name="文本占位符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简介</a:t>
            </a:r>
          </a:p>
        </p:txBody>
      </p:sp>
      <p:sp>
        <p:nvSpPr>
          <p:cNvPr id="44" name="文本占位符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标题</a:t>
            </a:r>
          </a:p>
        </p:txBody>
      </p:sp>
      <p:sp>
        <p:nvSpPr>
          <p:cNvPr id="45" name="图片占位符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825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将图像插入或拖放到此处</a:t>
            </a:r>
          </a:p>
        </p:txBody>
      </p:sp>
      <p:sp>
        <p:nvSpPr>
          <p:cNvPr id="46" name="文本占位符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</a:t>
            </a:r>
          </a:p>
        </p:txBody>
      </p:sp>
      <p:sp>
        <p:nvSpPr>
          <p:cNvPr id="47" name="文本占位符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个人简介</a:t>
            </a:r>
          </a:p>
        </p:txBody>
      </p:sp>
      <p:sp>
        <p:nvSpPr>
          <p:cNvPr id="48" name="文本占位符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2523426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 6 团队成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  <p:sp>
        <p:nvSpPr>
          <p:cNvPr id="49" name="文本占位符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50" name="文本占位符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1" name="文本占位符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52" name="文本占位符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3" name="文本占位符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54" name="文本占位符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5" name="文本占位符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56" name="文本占位符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7" name="文本占位符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58" name="文本占位符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59" name="图片占位符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0" name="图片占位符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319606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1" name="图片占位符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2" name="图片占位符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21" name="文本占位符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完整名称</a:t>
            </a:r>
          </a:p>
        </p:txBody>
      </p:sp>
      <p:sp>
        <p:nvSpPr>
          <p:cNvPr id="22" name="文本占位符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项目符号描述</a:t>
            </a:r>
          </a:p>
        </p:txBody>
      </p:sp>
      <p:sp>
        <p:nvSpPr>
          <p:cNvPr id="23" name="图片占位符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</p:spTree>
    <p:extLst>
      <p:ext uri="{BB962C8B-B14F-4D97-AF65-F5344CB8AC3E}">
        <p14:creationId xmlns:p14="http://schemas.microsoft.com/office/powerpoint/2010/main" val="328679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包含图像的标题幻灯片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9">
            <a:extLst>
              <a:ext uri="{FF2B5EF4-FFF2-40B4-BE49-F238E27FC236}">
                <a16:creationId xmlns:a16="http://schemas.microsoft.com/office/drawing/2014/main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CN" altLang="en-US" noProof="0"/>
              <a:t>将照片插入或拖放到此处 </a:t>
            </a:r>
          </a:p>
        </p:txBody>
      </p:sp>
      <p:sp>
        <p:nvSpPr>
          <p:cNvPr id="10" name="长方形 9">
            <a:extLst>
              <a:ext uri="{FF2B5EF4-FFF2-40B4-BE49-F238E27FC236}">
                <a16:creationId xmlns:a16="http://schemas.microsoft.com/office/drawing/2014/main" id="{129FEC1A-545F-4D58-B291-028B7D695567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3600" b="1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9896" y="4962525"/>
            <a:ext cx="35717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长方形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2" name="图片 18" descr="图片1副本">
            <a:extLst>
              <a:ext uri="{FF2B5EF4-FFF2-40B4-BE49-F238E27FC236}">
                <a16:creationId xmlns:a16="http://schemas.microsoft.com/office/drawing/2014/main" id="{EE8BFB23-389A-4961-9363-0A96129A4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60" y="145018"/>
            <a:ext cx="960107" cy="53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7302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​​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5" name="文本占位符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3877316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4196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8525B7-4C8D-4482-98E3-A68789AAB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87671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CN" altLang="en-US" noProof="0"/>
              <a:t>将照片插入或拖放到此处 </a:t>
            </a:r>
          </a:p>
        </p:txBody>
      </p:sp>
      <p:sp>
        <p:nvSpPr>
          <p:cNvPr id="9" name="长方形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长方形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长方形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长方形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5400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谢谢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完整名称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5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700" lvl="0" indent="-266700" rtl="0"/>
            <a:r>
              <a:rPr lang="zh-CN" altLang="en-US" noProof="0"/>
              <a:t>联系电话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5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700" lvl="0" indent="-266700" rtl="0"/>
            <a:r>
              <a:rPr lang="zh-CN" altLang="en-US" noProof="0"/>
              <a:t>电子邮件或社交媒体</a:t>
            </a:r>
          </a:p>
        </p:txBody>
      </p:sp>
    </p:spTree>
    <p:extLst>
      <p:ext uri="{BB962C8B-B14F-4D97-AF65-F5344CB8AC3E}">
        <p14:creationId xmlns:p14="http://schemas.microsoft.com/office/powerpoint/2010/main" val="4271798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移动应用预览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手机屏幕&#10;&#10;生成的置信度较高的说明">
            <a:extLst>
              <a:ext uri="{FF2B5EF4-FFF2-40B4-BE49-F238E27FC236}">
                <a16:creationId xmlns:a16="http://schemas.microsoft.com/office/drawing/2014/main" id="{68055F11-596F-47BF-A832-A501EC346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7" y="915497"/>
            <a:ext cx="4666142" cy="4684105"/>
          </a:xfrm>
          <a:prstGeom prst="rect">
            <a:avLst/>
          </a:prstGeom>
        </p:spPr>
      </p:pic>
      <p:pic>
        <p:nvPicPr>
          <p:cNvPr id="9" name="图片 8" descr="手机屏幕&#10;&#10;生成的置信度较高的说明">
            <a:extLst>
              <a:ext uri="{FF2B5EF4-FFF2-40B4-BE49-F238E27FC236}">
                <a16:creationId xmlns:a16="http://schemas.microsoft.com/office/drawing/2014/main" id="{80EBF765-2A5E-4BDA-B092-25691E479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29" y="915497"/>
            <a:ext cx="4666142" cy="4684105"/>
          </a:xfrm>
          <a:prstGeom prst="rect">
            <a:avLst/>
          </a:prstGeom>
        </p:spPr>
      </p:pic>
      <p:pic>
        <p:nvPicPr>
          <p:cNvPr id="10" name="图片 9" descr="手机屏幕&#10;&#10;生成的置信度较高的说明">
            <a:extLst>
              <a:ext uri="{FF2B5EF4-FFF2-40B4-BE49-F238E27FC236}">
                <a16:creationId xmlns:a16="http://schemas.microsoft.com/office/drawing/2014/main" id="{E97A6530-14B5-4A05-B7A3-7BA661FCD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51" y="915497"/>
            <a:ext cx="4666142" cy="468410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11" name="内容占位符 3">
            <a:extLst>
              <a:ext uri="{FF2B5EF4-FFF2-40B4-BE49-F238E27FC236}">
                <a16:creationId xmlns:a16="http://schemas.microsoft.com/office/drawing/2014/main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505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模型详细信息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5505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模型名称</a:t>
            </a:r>
          </a:p>
        </p:txBody>
      </p:sp>
      <p:sp>
        <p:nvSpPr>
          <p:cNvPr id="13" name="内容占位符 3">
            <a:extLst>
              <a:ext uri="{FF2B5EF4-FFF2-40B4-BE49-F238E27FC236}">
                <a16:creationId xmlns:a16="http://schemas.microsoft.com/office/drawing/2014/main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17714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模型详细信息</a:t>
            </a:r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714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模型名称</a:t>
            </a:r>
          </a:p>
        </p:txBody>
      </p:sp>
      <p:sp>
        <p:nvSpPr>
          <p:cNvPr id="15" name="内容占位符 3">
            <a:extLst>
              <a:ext uri="{FF2B5EF4-FFF2-40B4-BE49-F238E27FC236}">
                <a16:creationId xmlns:a16="http://schemas.microsoft.com/office/drawing/2014/main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69987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模型详细信息</a:t>
            </a:r>
          </a:p>
        </p:txBody>
      </p:sp>
      <p:sp>
        <p:nvSpPr>
          <p:cNvPr id="16" name="文本占位符 11">
            <a:extLst>
              <a:ext uri="{FF2B5EF4-FFF2-40B4-BE49-F238E27FC236}">
                <a16:creationId xmlns:a16="http://schemas.microsoft.com/office/drawing/2014/main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987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模型名称</a:t>
            </a:r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4C4EB921-BD58-4C2E-BDD5-FC8D2629829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51679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17" name="图片占位符 3">
            <a:extLst>
              <a:ext uri="{FF2B5EF4-FFF2-40B4-BE49-F238E27FC236}">
                <a16:creationId xmlns:a16="http://schemas.microsoft.com/office/drawing/2014/main" id="{3CB44DE3-C599-4EA7-BFDA-4E39AE89FC0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1301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18" name="图片占位符 3">
            <a:extLst>
              <a:ext uri="{FF2B5EF4-FFF2-40B4-BE49-F238E27FC236}">
                <a16:creationId xmlns:a16="http://schemas.microsoft.com/office/drawing/2014/main" id="{A4392E45-2A0B-49BF-9952-79C42AF8DE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10923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</p:spTree>
    <p:extLst>
      <p:ext uri="{BB962C8B-B14F-4D97-AF65-F5344CB8AC3E}">
        <p14:creationId xmlns:p14="http://schemas.microsoft.com/office/powerpoint/2010/main" val="1794294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评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800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此处输入评价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556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名称和头衔：</a:t>
            </a: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25172" y="3591659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此处输入评价</a:t>
            </a:r>
          </a:p>
        </p:txBody>
      </p:sp>
      <p:sp>
        <p:nvSpPr>
          <p:cNvPr id="13" name="文本占位符 8">
            <a:extLst>
              <a:ext uri="{FF2B5EF4-FFF2-40B4-BE49-F238E27FC236}">
                <a16:creationId xmlns:a16="http://schemas.microsoft.com/office/drawing/2014/main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8052" y="5448541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名称和头衔：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8545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此处输入评价</a:t>
            </a:r>
          </a:p>
        </p:txBody>
      </p:sp>
      <p:sp>
        <p:nvSpPr>
          <p:cNvPr id="15" name="文本占位符 8">
            <a:extLst>
              <a:ext uri="{FF2B5EF4-FFF2-40B4-BE49-F238E27FC236}">
                <a16:creationId xmlns:a16="http://schemas.microsoft.com/office/drawing/2014/main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69301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名称和头衔：</a:t>
            </a:r>
          </a:p>
        </p:txBody>
      </p:sp>
    </p:spTree>
    <p:extLst>
      <p:ext uri="{BB962C8B-B14F-4D97-AF65-F5344CB8AC3E}">
        <p14:creationId xmlns:p14="http://schemas.microsoft.com/office/powerpoint/2010/main" val="1679620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长方形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长方形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3378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长方形 9">
            <a:extLst>
              <a:ext uri="{FF2B5EF4-FFF2-40B4-BE49-F238E27FC236}">
                <a16:creationId xmlns:a16="http://schemas.microsoft.com/office/drawing/2014/main" id="{5805D700-F00E-4505-8483-501219FB8BD2}"/>
              </a:ext>
            </a:extLst>
          </p:cNvPr>
          <p:cNvSpPr/>
          <p:nvPr userDrawn="1"/>
        </p:nvSpPr>
        <p:spPr>
          <a:xfrm>
            <a:off x="0" y="0"/>
            <a:ext cx="12192000" cy="63653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长方形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5" name="长方形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</p:spTree>
    <p:extLst>
      <p:ext uri="{BB962C8B-B14F-4D97-AF65-F5344CB8AC3E}">
        <p14:creationId xmlns:p14="http://schemas.microsoft.com/office/powerpoint/2010/main" val="1472870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18" name="页脚占位符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5962" y="457200"/>
            <a:ext cx="5501126" cy="5411787"/>
          </a:xfrm>
        </p:spPr>
        <p:txBody>
          <a:bodyPr rtlCol="0"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 sz="1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04284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18" name="页脚占位符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9" name="图片占位符 2">
            <a:extLst>
              <a:ext uri="{FF2B5EF4-FFF2-40B4-BE49-F238E27FC236}">
                <a16:creationId xmlns:a16="http://schemas.microsoft.com/office/drawing/2014/main" id="{56321125-B861-4CD5-8023-6E403517657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04181" y="457201"/>
            <a:ext cx="5504688" cy="5403850"/>
          </a:xfrm>
        </p:spPr>
        <p:txBody>
          <a:bodyPr rtlCol="0"/>
          <a:lstStyle>
            <a:lvl1pPr marL="0" indent="0">
              <a:buNone/>
              <a:defRPr sz="32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单击图标，添加图片</a:t>
            </a:r>
          </a:p>
        </p:txBody>
      </p:sp>
    </p:spTree>
    <p:extLst>
      <p:ext uri="{BB962C8B-B14F-4D97-AF65-F5344CB8AC3E}">
        <p14:creationId xmlns:p14="http://schemas.microsoft.com/office/powerpoint/2010/main" val="388106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包含图像的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9">
            <a:extLst>
              <a:ext uri="{FF2B5EF4-FFF2-40B4-BE49-F238E27FC236}">
                <a16:creationId xmlns:a16="http://schemas.microsoft.com/office/drawing/2014/main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65363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rtlCol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CN" altLang="en-US" noProof="0"/>
              <a:t>将照片插入或拖放到此处 </a:t>
            </a:r>
          </a:p>
        </p:txBody>
      </p:sp>
      <p:sp>
        <p:nvSpPr>
          <p:cNvPr id="13" name="长方形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5" name="长方形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pic>
        <p:nvPicPr>
          <p:cNvPr id="11" name="图片 18" descr="图片1副本">
            <a:extLst>
              <a:ext uri="{FF2B5EF4-FFF2-40B4-BE49-F238E27FC236}">
                <a16:creationId xmlns:a16="http://schemas.microsoft.com/office/drawing/2014/main" id="{61445CFC-DB3B-47AB-B849-39E5E03726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60" y="145018"/>
            <a:ext cx="960107" cy="53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9802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97A3F2-C97B-4CAB-9318-806AA4C7B2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1056" y="2945003"/>
            <a:ext cx="1717021" cy="1706279"/>
          </a:xfrm>
          <a:custGeom>
            <a:avLst/>
            <a:gdLst>
              <a:gd name="connsiteX0" fmla="*/ 0 w 3447457"/>
              <a:gd name="connsiteY0" fmla="*/ 0 h 3403474"/>
              <a:gd name="connsiteX1" fmla="*/ 3447457 w 3447457"/>
              <a:gd name="connsiteY1" fmla="*/ 0 h 3403474"/>
              <a:gd name="connsiteX2" fmla="*/ 3447457 w 3447457"/>
              <a:gd name="connsiteY2" fmla="*/ 3403474 h 3403474"/>
              <a:gd name="connsiteX3" fmla="*/ 0 w 3447457"/>
              <a:gd name="connsiteY3" fmla="*/ 3403474 h 340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457" h="3403474">
                <a:moveTo>
                  <a:pt x="0" y="0"/>
                </a:moveTo>
                <a:lnTo>
                  <a:pt x="3447457" y="0"/>
                </a:lnTo>
                <a:lnTo>
                  <a:pt x="3447457" y="3403474"/>
                </a:lnTo>
                <a:lnTo>
                  <a:pt x="0" y="34034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97F3E3F-64DC-4F04-BC98-9D756C093E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74837" y="1736441"/>
            <a:ext cx="1927675" cy="3195051"/>
          </a:xfrm>
          <a:custGeom>
            <a:avLst/>
            <a:gdLst>
              <a:gd name="connsiteX0" fmla="*/ 0 w 3870409"/>
              <a:gd name="connsiteY0" fmla="*/ 0 h 6373091"/>
              <a:gd name="connsiteX1" fmla="*/ 3870409 w 3870409"/>
              <a:gd name="connsiteY1" fmla="*/ 0 h 6373091"/>
              <a:gd name="connsiteX2" fmla="*/ 3870409 w 3870409"/>
              <a:gd name="connsiteY2" fmla="*/ 6373091 h 6373091"/>
              <a:gd name="connsiteX3" fmla="*/ 0 w 3870409"/>
              <a:gd name="connsiteY3" fmla="*/ 6373091 h 637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409" h="6373091">
                <a:moveTo>
                  <a:pt x="0" y="0"/>
                </a:moveTo>
                <a:lnTo>
                  <a:pt x="3870409" y="0"/>
                </a:lnTo>
                <a:lnTo>
                  <a:pt x="3870409" y="6373091"/>
                </a:lnTo>
                <a:lnTo>
                  <a:pt x="0" y="63730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AE9B82-1300-43B0-A9FA-3FBDF0BA5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29271" y="2279141"/>
            <a:ext cx="2062729" cy="1902208"/>
          </a:xfrm>
          <a:custGeom>
            <a:avLst/>
            <a:gdLst>
              <a:gd name="connsiteX0" fmla="*/ 0 w 4141574"/>
              <a:gd name="connsiteY0" fmla="*/ 0 h 3794288"/>
              <a:gd name="connsiteX1" fmla="*/ 4141574 w 4141574"/>
              <a:gd name="connsiteY1" fmla="*/ 0 h 3794288"/>
              <a:gd name="connsiteX2" fmla="*/ 4141574 w 4141574"/>
              <a:gd name="connsiteY2" fmla="*/ 3794288 h 3794288"/>
              <a:gd name="connsiteX3" fmla="*/ 0 w 4141574"/>
              <a:gd name="connsiteY3" fmla="*/ 3794288 h 379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574" h="3794288">
                <a:moveTo>
                  <a:pt x="0" y="0"/>
                </a:moveTo>
                <a:lnTo>
                  <a:pt x="4141574" y="0"/>
                </a:lnTo>
                <a:lnTo>
                  <a:pt x="4141574" y="3794288"/>
                </a:lnTo>
                <a:lnTo>
                  <a:pt x="0" y="37942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7731"/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356351"/>
            <a:ext cx="480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pPr defTabSz="227731"/>
            <a:endParaRPr lang="en-ID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pPr defTabSz="227731"/>
            <a:fld id="{C5268B5C-60A6-425F-9288-87ACD217A250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 defTabSz="227731"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0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、副标题、内容以及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3714749"/>
            <a:ext cx="6406950" cy="31432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3714746"/>
            <a:ext cx="4416225" cy="2364591"/>
          </a:xfrm>
        </p:spPr>
        <p:txBody>
          <a:bodyPr rtlCol="0" anchor="t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3" y="3981451"/>
            <a:ext cx="5749483" cy="1343026"/>
          </a:xfrm>
        </p:spPr>
        <p:txBody>
          <a:bodyPr rtlCol="0" anchor="b"/>
          <a:lstStyle>
            <a:lvl1pPr>
              <a:defRPr sz="3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5" name="图片占位符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0" y="0"/>
            <a:ext cx="640695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zh-CN" altLang="en-US" noProof="0"/>
              <a:t>在此处插入或拖放照片</a:t>
            </a:r>
          </a:p>
        </p:txBody>
      </p:sp>
      <p:sp>
        <p:nvSpPr>
          <p:cNvPr id="18" name="页脚占位符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2" y="5657850"/>
            <a:ext cx="5749334" cy="111994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zh-CN" altLang="en-US" noProof="0"/>
              <a:t>可在此处输入副标题、标语或宣传语</a:t>
            </a:r>
          </a:p>
        </p:txBody>
      </p:sp>
      <p:pic>
        <p:nvPicPr>
          <p:cNvPr id="9" name="图片 18" descr="图片1副本">
            <a:extLst>
              <a:ext uri="{FF2B5EF4-FFF2-40B4-BE49-F238E27FC236}">
                <a16:creationId xmlns:a16="http://schemas.microsoft.com/office/drawing/2014/main" id="{DC001DB4-6EE3-47E0-8651-9C7DAD3884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60" y="145018"/>
            <a:ext cx="960107" cy="53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790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像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副标题</a:t>
            </a:r>
          </a:p>
        </p:txBody>
      </p:sp>
      <p:sp>
        <p:nvSpPr>
          <p:cNvPr id="49" name="文本占位符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50" name="文本占位符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1" name="文本占位符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52" name="文本占位符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3" name="文本占位符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54" name="文本占位符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5" name="文本占位符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56" name="文本占位符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57" name="文本占位符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58" name="文本占位符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59" name="图片占位符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0" name="图片占位符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1" name="图片占位符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  <p:sp>
        <p:nvSpPr>
          <p:cNvPr id="62" name="图片占位符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</a:p>
        </p:txBody>
      </p:sp>
    </p:spTree>
    <p:extLst>
      <p:ext uri="{BB962C8B-B14F-4D97-AF65-F5344CB8AC3E}">
        <p14:creationId xmlns:p14="http://schemas.microsoft.com/office/powerpoint/2010/main" val="257750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标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可在此处输入副标题、标语或宣传语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3"/>
            <a:ext cx="5472000" cy="412431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noProof="0"/>
              <a:t>添加页脚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10" name="图片占位符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zh-CN" altLang="en-US" noProof="0"/>
              <a:t>在此处插入或拖放照片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3" name="文本占位符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14" name="文本占位符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15" name="文本占位符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2</a:t>
            </a:r>
          </a:p>
        </p:txBody>
      </p:sp>
      <p:sp>
        <p:nvSpPr>
          <p:cNvPr id="16" name="文本占位符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17" name="文本占位符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3</a:t>
            </a:r>
          </a:p>
        </p:txBody>
      </p:sp>
      <p:sp>
        <p:nvSpPr>
          <p:cNvPr id="18" name="文本占位符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</p:spTree>
    <p:extLst>
      <p:ext uri="{BB962C8B-B14F-4D97-AF65-F5344CB8AC3E}">
        <p14:creationId xmlns:p14="http://schemas.microsoft.com/office/powerpoint/2010/main" val="147743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个图标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800100"/>
            <a:ext cx="5472000" cy="60579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可在此处输入副标题、标语或宣传语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10" name="图片占位符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800100"/>
            <a:ext cx="5472000" cy="29146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zh-CN" altLang="en-US" noProof="0"/>
              <a:t>在此处插入或拖放照片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3" name="文本占位符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3</a:t>
            </a:r>
          </a:p>
        </p:txBody>
      </p:sp>
      <p:sp>
        <p:nvSpPr>
          <p:cNvPr id="14" name="文本占位符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15" name="文本占位符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4</a:t>
            </a:r>
          </a:p>
        </p:txBody>
      </p:sp>
      <p:sp>
        <p:nvSpPr>
          <p:cNvPr id="16" name="文本占位符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23" name="文本占位符 8">
            <a:extLst>
              <a:ext uri="{FF2B5EF4-FFF2-40B4-BE49-F238E27FC236}">
                <a16:creationId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1</a:t>
            </a:r>
          </a:p>
        </p:txBody>
      </p:sp>
      <p:sp>
        <p:nvSpPr>
          <p:cNvPr id="24" name="文本占位符 10">
            <a:extLst>
              <a:ext uri="{FF2B5EF4-FFF2-40B4-BE49-F238E27FC236}">
                <a16:creationId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  <p:sp>
        <p:nvSpPr>
          <p:cNvPr id="25" name="文本占位符 8">
            <a:extLst>
              <a:ext uri="{FF2B5EF4-FFF2-40B4-BE49-F238E27FC236}">
                <a16:creationId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2</a:t>
            </a:r>
          </a:p>
        </p:txBody>
      </p:sp>
      <p:sp>
        <p:nvSpPr>
          <p:cNvPr id="26" name="文本占位符 10">
            <a:extLst>
              <a:ext uri="{FF2B5EF4-FFF2-40B4-BE49-F238E27FC236}">
                <a16:creationId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</a:p>
        </p:txBody>
      </p:sp>
    </p:spTree>
    <p:extLst>
      <p:ext uri="{BB962C8B-B14F-4D97-AF65-F5344CB8AC3E}">
        <p14:creationId xmlns:p14="http://schemas.microsoft.com/office/powerpoint/2010/main" val="262762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数字产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465" y="1007667"/>
            <a:ext cx="11528535" cy="564538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3613424"/>
            <a:ext cx="3974900" cy="2465913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582738"/>
            <a:ext cx="3975100" cy="1744662"/>
          </a:xfrm>
        </p:spPr>
        <p:txBody>
          <a:bodyPr rtlCol="0" anchor="b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突出显示的文本</a:t>
            </a:r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45097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在此插入或拖放屏幕设计</a:t>
            </a:r>
          </a:p>
        </p:txBody>
      </p:sp>
    </p:spTree>
    <p:extLst>
      <p:ext uri="{BB962C8B-B14F-4D97-AF65-F5344CB8AC3E}">
        <p14:creationId xmlns:p14="http://schemas.microsoft.com/office/powerpoint/2010/main" val="479297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CN" altLang="en-US" noProof="0"/>
              <a:t>单行文本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8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节说明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第 </a:t>
            </a:r>
            <a:r>
              <a:rPr lang="en-US" altLang="zh-CN" noProof="0"/>
              <a:t>1 </a:t>
            </a:r>
            <a:r>
              <a:rPr lang="zh-CN" altLang="en-US" noProof="0"/>
              <a:t>节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8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第 </a:t>
            </a:r>
            <a:r>
              <a:rPr lang="en-US" altLang="zh-CN" noProof="0"/>
              <a:t>2 </a:t>
            </a:r>
            <a:r>
              <a:rPr lang="zh-CN" altLang="en-US" noProof="0"/>
              <a:t>节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zh-CN" altLang="en-US" noProof="0"/>
              <a:t>第 </a:t>
            </a:r>
            <a:r>
              <a:rPr lang="en-US" altLang="zh-CN" noProof="0"/>
              <a:t>3 </a:t>
            </a:r>
            <a:r>
              <a:rPr lang="zh-CN" altLang="en-US" noProof="0"/>
              <a:t>节</a:t>
            </a:r>
          </a:p>
        </p:txBody>
      </p:sp>
    </p:spTree>
    <p:extLst>
      <p:ext uri="{BB962C8B-B14F-4D97-AF65-F5344CB8AC3E}">
        <p14:creationId xmlns:p14="http://schemas.microsoft.com/office/powerpoint/2010/main" val="6806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长方形 13">
            <a:extLst>
              <a:ext uri="{FF2B5EF4-FFF2-40B4-BE49-F238E27FC236}">
                <a16:creationId xmlns:a16="http://schemas.microsoft.com/office/drawing/2014/main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432000"/>
            <a:ext cx="10471234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B73C415-D670-4716-A5EC-CC4D52CA2BA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noProof="0"/>
              <a:t>添加页脚</a:t>
            </a:r>
          </a:p>
        </p:txBody>
      </p:sp>
      <p:sp>
        <p:nvSpPr>
          <p:cNvPr id="8" name="长方形 7">
            <a:extLst>
              <a:ext uri="{FF2B5EF4-FFF2-40B4-BE49-F238E27FC236}">
                <a16:creationId xmlns:a16="http://schemas.microsoft.com/office/drawing/2014/main" id="{00ED0A63-77FF-4992-99DD-A09E96E22ACC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长方形 9">
            <a:extLst>
              <a:ext uri="{FF2B5EF4-FFF2-40B4-BE49-F238E27FC236}">
                <a16:creationId xmlns:a16="http://schemas.microsoft.com/office/drawing/2014/main" id="{96335A3F-070E-4B0E-A4FA-9B3279A2897C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C7EB16B-9FE5-4954-8D9A-47381E739BF5}"/>
              </a:ext>
            </a:extLst>
          </p:cNvPr>
          <p:cNvSpPr txBox="1"/>
          <p:nvPr userDrawn="1"/>
        </p:nvSpPr>
        <p:spPr>
          <a:xfrm>
            <a:off x="7858897" y="6365363"/>
            <a:ext cx="3718289" cy="4299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rtl="0"/>
            <a:r>
              <a:rPr lang="zh-CN" altLang="en-US" sz="1200" b="0" noProof="0" dirty="0">
                <a:solidFill>
                  <a:schemeClr val="bg1">
                    <a:lumMod val="6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中国科学院高能物理研究所，散裂中子源科学中心</a:t>
            </a:r>
          </a:p>
        </p:txBody>
      </p:sp>
      <p:pic>
        <p:nvPicPr>
          <p:cNvPr id="12" name="图片 18" descr="图片1副本">
            <a:extLst>
              <a:ext uri="{FF2B5EF4-FFF2-40B4-BE49-F238E27FC236}">
                <a16:creationId xmlns:a16="http://schemas.microsoft.com/office/drawing/2014/main" id="{0C75645D-1270-498F-92A6-B5D5D2A2D14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90760" y="145018"/>
            <a:ext cx="960107" cy="53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298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F6A91-2F78-5086-23B6-1A64883DE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CN" sz="3200" dirty="0"/>
              <a:t>中子小角</a:t>
            </a:r>
            <a:r>
              <a:rPr lang="zh-CN" altLang="en-US" sz="3200" dirty="0"/>
              <a:t>，</a:t>
            </a:r>
            <a:r>
              <a:rPr lang="en-CN" sz="3200" dirty="0"/>
              <a:t>与SAXS</a:t>
            </a:r>
            <a:r>
              <a:rPr lang="zh-CN" altLang="en-US" sz="3200" dirty="0"/>
              <a:t>，</a:t>
            </a:r>
            <a:r>
              <a:rPr lang="en-US" altLang="zh-CN" sz="3200" dirty="0"/>
              <a:t>NMR</a:t>
            </a:r>
            <a:r>
              <a:rPr lang="zh-CN" altLang="en-US" sz="3200" dirty="0"/>
              <a:t>和</a:t>
            </a:r>
            <a:r>
              <a:rPr lang="en-US" altLang="zh-CN" sz="3200" dirty="0"/>
              <a:t>Cryo-EM</a:t>
            </a:r>
            <a:r>
              <a:rPr lang="zh-CN" altLang="en-US" sz="3200" dirty="0"/>
              <a:t>互补</a:t>
            </a:r>
            <a:endParaRPr lang="en-US" altLang="zh-CN" sz="3200" dirty="0"/>
          </a:p>
          <a:p>
            <a:pPr>
              <a:buFont typeface="Wingdings" pitchFamily="2" charset="2"/>
              <a:buChar char="q"/>
            </a:pPr>
            <a:r>
              <a:rPr lang="zh-CN" altLang="en-US" sz="3200" dirty="0"/>
              <a:t>中子单晶衍射</a:t>
            </a:r>
            <a:endParaRPr lang="en-US" altLang="zh-CN" sz="3200" dirty="0"/>
          </a:p>
          <a:p>
            <a:pPr>
              <a:buFont typeface="Wingdings" pitchFamily="2" charset="2"/>
              <a:buChar char="q"/>
            </a:pPr>
            <a:r>
              <a:rPr lang="zh-CN" altLang="en-US" sz="3200" dirty="0"/>
              <a:t>中子生物成像</a:t>
            </a:r>
            <a:endParaRPr lang="en-US" altLang="zh-CN" sz="3200" dirty="0"/>
          </a:p>
          <a:p>
            <a:pPr>
              <a:buFont typeface="Wingdings" pitchFamily="2" charset="2"/>
              <a:buChar char="q"/>
            </a:pPr>
            <a:r>
              <a:rPr lang="zh-CN" altLang="en-US" sz="3200" dirty="0"/>
              <a:t>硼中子俘获治疗（</a:t>
            </a:r>
            <a:r>
              <a:rPr lang="en-US" altLang="zh-CN" sz="3200" dirty="0"/>
              <a:t>BNCT)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BB733-B20B-78F0-89EC-B67ADD17E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976" y="284445"/>
            <a:ext cx="10515600" cy="1325563"/>
          </a:xfrm>
        </p:spPr>
        <p:txBody>
          <a:bodyPr/>
          <a:lstStyle/>
          <a:p>
            <a:r>
              <a:rPr lang="zh-CN" altLang="en-US" dirty="0"/>
              <a:t>中子在生命科学研究中的应用</a:t>
            </a:r>
            <a:r>
              <a:rPr lang="en-US" altLang="zh-CN" dirty="0"/>
              <a:t>---</a:t>
            </a:r>
            <a:r>
              <a:rPr lang="en-CN" dirty="0"/>
              <a:t>结构生物学及生物成像组</a:t>
            </a:r>
            <a:br>
              <a:rPr lang="en-CN" dirty="0"/>
            </a:br>
            <a:endParaRPr lang="en-CN" dirty="0"/>
          </a:p>
        </p:txBody>
      </p:sp>
      <p:sp>
        <p:nvSpPr>
          <p:cNvPr id="2" name="矩形 6">
            <a:extLst>
              <a:ext uri="{FF2B5EF4-FFF2-40B4-BE49-F238E27FC236}">
                <a16:creationId xmlns:a16="http://schemas.microsoft.com/office/drawing/2014/main" id="{6230F7B7-B1D9-CA24-664F-3317C9067A87}"/>
              </a:ext>
            </a:extLst>
          </p:cNvPr>
          <p:cNvSpPr/>
          <p:nvPr/>
        </p:nvSpPr>
        <p:spPr>
          <a:xfrm>
            <a:off x="240000" y="741386"/>
            <a:ext cx="11712000" cy="1066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矩形 5">
            <a:extLst>
              <a:ext uri="{FF2B5EF4-FFF2-40B4-BE49-F238E27FC236}">
                <a16:creationId xmlns:a16="http://schemas.microsoft.com/office/drawing/2014/main" id="{7DB879D7-3C23-25D4-F173-106D2AB19612}"/>
              </a:ext>
            </a:extLst>
          </p:cNvPr>
          <p:cNvSpPr/>
          <p:nvPr/>
        </p:nvSpPr>
        <p:spPr>
          <a:xfrm>
            <a:off x="5193000" y="737053"/>
            <a:ext cx="903000" cy="106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39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6DBC9CB7-F4C5-436D-973F-52106C91BAE3}"/>
              </a:ext>
            </a:extLst>
          </p:cNvPr>
          <p:cNvCxnSpPr/>
          <p:nvPr/>
        </p:nvCxnSpPr>
        <p:spPr>
          <a:xfrm>
            <a:off x="268224" y="731910"/>
            <a:ext cx="109120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A8469D7-92EF-4620-B6D9-8703055DF9DE}"/>
              </a:ext>
            </a:extLst>
          </p:cNvPr>
          <p:cNvGrpSpPr/>
          <p:nvPr/>
        </p:nvGrpSpPr>
        <p:grpSpPr>
          <a:xfrm>
            <a:off x="8038656" y="1549301"/>
            <a:ext cx="2487149" cy="4269162"/>
            <a:chOff x="8038656" y="1549301"/>
            <a:chExt cx="2487149" cy="4269162"/>
          </a:xfrm>
        </p:grpSpPr>
        <p:pic>
          <p:nvPicPr>
            <p:cNvPr id="31" name="Picture 2" descr="See the source image">
              <a:extLst>
                <a:ext uri="{FF2B5EF4-FFF2-40B4-BE49-F238E27FC236}">
                  <a16:creationId xmlns:a16="http://schemas.microsoft.com/office/drawing/2014/main" id="{D16C96A9-7F1A-44E7-85EF-C2260F1B4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8656" y="1549301"/>
              <a:ext cx="2487149" cy="1690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773ED2B8-B54C-4652-96CF-11B2DC9A40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901" b="1"/>
            <a:stretch/>
          </p:blipFill>
          <p:spPr bwMode="auto">
            <a:xfrm>
              <a:off x="8240741" y="3239351"/>
              <a:ext cx="2126085" cy="257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4C241FC-8A01-4E75-93E6-D8EBFFC485E6}"/>
              </a:ext>
            </a:extLst>
          </p:cNvPr>
          <p:cNvSpPr/>
          <p:nvPr/>
        </p:nvSpPr>
        <p:spPr>
          <a:xfrm>
            <a:off x="533302" y="943836"/>
            <a:ext cx="10381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神经元轴突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退化导致许多神经退行性疾病的发生发展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870E582-F5A4-4DC4-9B61-80407A5CEBD8}"/>
              </a:ext>
            </a:extLst>
          </p:cNvPr>
          <p:cNvSpPr/>
          <p:nvPr/>
        </p:nvSpPr>
        <p:spPr>
          <a:xfrm>
            <a:off x="0" y="6550223"/>
            <a:ext cx="22445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Nat Rev Neurosci. </a:t>
            </a:r>
            <a:r>
              <a:rPr kumimoji="0" lang="pt-B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2020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A202B3B-AA7C-49E4-A176-36BCB7CD7CB3}"/>
              </a:ext>
            </a:extLst>
          </p:cNvPr>
          <p:cNvGrpSpPr/>
          <p:nvPr/>
        </p:nvGrpSpPr>
        <p:grpSpPr>
          <a:xfrm>
            <a:off x="943158" y="1559389"/>
            <a:ext cx="6475692" cy="1866175"/>
            <a:chOff x="943158" y="1559389"/>
            <a:chExt cx="6475692" cy="1866175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BD3BCC2-91AE-40CE-BD09-AB92A5CBEBCB}"/>
                </a:ext>
              </a:extLst>
            </p:cNvPr>
            <p:cNvGrpSpPr/>
            <p:nvPr/>
          </p:nvGrpSpPr>
          <p:grpSpPr>
            <a:xfrm>
              <a:off x="943158" y="1671231"/>
              <a:ext cx="6286287" cy="1754333"/>
              <a:chOff x="943158" y="1671231"/>
              <a:chExt cx="6286287" cy="1754333"/>
            </a:xfrm>
          </p:grpSpPr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867E6568-F295-4688-8230-D3583644BF53}"/>
                  </a:ext>
                </a:extLst>
              </p:cNvPr>
              <p:cNvGrpSpPr/>
              <p:nvPr/>
            </p:nvGrpSpPr>
            <p:grpSpPr>
              <a:xfrm>
                <a:off x="943158" y="1877751"/>
                <a:ext cx="6286287" cy="1547813"/>
                <a:chOff x="423005" y="2026346"/>
                <a:chExt cx="6286287" cy="1547813"/>
              </a:xfrm>
            </p:grpSpPr>
            <p:pic>
              <p:nvPicPr>
                <p:cNvPr id="22" name="图片 21">
                  <a:extLst>
                    <a:ext uri="{FF2B5EF4-FFF2-40B4-BE49-F238E27FC236}">
                      <a16:creationId xmlns:a16="http://schemas.microsoft.com/office/drawing/2014/main" id="{1CAF8BE2-5F15-4DCD-A81A-25F96BCC4F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649" b="91771"/>
                <a:stretch/>
              </p:blipFill>
              <p:spPr>
                <a:xfrm>
                  <a:off x="423005" y="2026346"/>
                  <a:ext cx="4969869" cy="1547813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93EF01CB-456D-46E4-8CE8-30A77602EF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65498" y="2167347"/>
                  <a:ext cx="1243794" cy="942268"/>
                </a:xfrm>
                <a:prstGeom prst="rect">
                  <a:avLst/>
                </a:prstGeom>
              </p:spPr>
            </p:pic>
          </p:grpSp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4581A72-AE35-4D94-9CDD-BB0A7A69402A}"/>
                  </a:ext>
                </a:extLst>
              </p:cNvPr>
              <p:cNvSpPr txBox="1"/>
              <p:nvPr/>
            </p:nvSpPr>
            <p:spPr>
              <a:xfrm>
                <a:off x="2112058" y="1864863"/>
                <a:ext cx="6632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soma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0293232-BED0-496A-9ECB-F5B78D92DEC3}"/>
                  </a:ext>
                </a:extLst>
              </p:cNvPr>
              <p:cNvSpPr txBox="1"/>
              <p:nvPr/>
            </p:nvSpPr>
            <p:spPr>
              <a:xfrm>
                <a:off x="1070507" y="1671231"/>
                <a:ext cx="10073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dendrite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715E8222-6D8E-42C3-A44B-74390F152646}"/>
                  </a:ext>
                </a:extLst>
              </p:cNvPr>
              <p:cNvSpPr txBox="1"/>
              <p:nvPr/>
            </p:nvSpPr>
            <p:spPr>
              <a:xfrm>
                <a:off x="2991871" y="2065617"/>
                <a:ext cx="16925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Action potential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5" name="直接箭头连接符 4">
                <a:extLst>
                  <a:ext uri="{FF2B5EF4-FFF2-40B4-BE49-F238E27FC236}">
                    <a16:creationId xmlns:a16="http://schemas.microsoft.com/office/drawing/2014/main" id="{320E0A77-076C-45B7-989A-00BD083AA631}"/>
                  </a:ext>
                </a:extLst>
              </p:cNvPr>
              <p:cNvCxnSpPr/>
              <p:nvPr/>
            </p:nvCxnSpPr>
            <p:spPr>
              <a:xfrm>
                <a:off x="3311885" y="2394929"/>
                <a:ext cx="585504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E0AE076-294D-4FFA-BBC9-F8E56C705786}"/>
                  </a:ext>
                </a:extLst>
              </p:cNvPr>
              <p:cNvSpPr txBox="1"/>
              <p:nvPr/>
            </p:nvSpPr>
            <p:spPr>
              <a:xfrm>
                <a:off x="2600658" y="2523488"/>
                <a:ext cx="10073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axon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772291D-0B8A-424E-AC18-34E4EAC59CA8}"/>
                </a:ext>
              </a:extLst>
            </p:cNvPr>
            <p:cNvSpPr txBox="1"/>
            <p:nvPr/>
          </p:nvSpPr>
          <p:spPr>
            <a:xfrm>
              <a:off x="5833974" y="1559389"/>
              <a:ext cx="1584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Cross section of nerve fiber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5D424AD-2501-48DD-A95C-7BC0DF0DFC4F}"/>
              </a:ext>
            </a:extLst>
          </p:cNvPr>
          <p:cNvGrpSpPr/>
          <p:nvPr/>
        </p:nvGrpSpPr>
        <p:grpSpPr>
          <a:xfrm>
            <a:off x="1070507" y="2961020"/>
            <a:ext cx="6165676" cy="3094145"/>
            <a:chOff x="545647" y="3068182"/>
            <a:chExt cx="6165676" cy="3094145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1AB5E5F-97FE-4B89-95D4-FF0D7FBA2243}"/>
                </a:ext>
              </a:extLst>
            </p:cNvPr>
            <p:cNvGrpSpPr/>
            <p:nvPr/>
          </p:nvGrpSpPr>
          <p:grpSpPr>
            <a:xfrm>
              <a:off x="545647" y="4765826"/>
              <a:ext cx="5993453" cy="1396501"/>
              <a:chOff x="545647" y="4765826"/>
              <a:chExt cx="5993453" cy="1396501"/>
            </a:xfrm>
          </p:grpSpPr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24EC837A-3AB2-4CC3-B549-6BE950BFE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317" b="92614"/>
              <a:stretch/>
            </p:blipFill>
            <p:spPr>
              <a:xfrm>
                <a:off x="545647" y="4765826"/>
                <a:ext cx="4763467" cy="1396501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BD33A5B-C41C-4E2E-BC01-9ACC77512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21500" y="4948669"/>
                <a:ext cx="1117600" cy="833967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4AE2C4C2-529A-428E-BF13-5DCD80C4D19A}"/>
                </a:ext>
              </a:extLst>
            </p:cNvPr>
            <p:cNvGrpSpPr/>
            <p:nvPr/>
          </p:nvGrpSpPr>
          <p:grpSpPr>
            <a:xfrm>
              <a:off x="2382926" y="3068182"/>
              <a:ext cx="4328397" cy="2062103"/>
              <a:chOff x="2382926" y="3068182"/>
              <a:chExt cx="4328397" cy="2062103"/>
            </a:xfrm>
          </p:grpSpPr>
          <p:cxnSp>
            <p:nvCxnSpPr>
              <p:cNvPr id="27" name="直接箭头连接符 26">
                <a:extLst>
                  <a:ext uri="{FF2B5EF4-FFF2-40B4-BE49-F238E27FC236}">
                    <a16:creationId xmlns:a16="http://schemas.microsoft.com/office/drawing/2014/main" id="{5EAFBADA-BC37-4156-8059-1349237AF22D}"/>
                  </a:ext>
                </a:extLst>
              </p:cNvPr>
              <p:cNvCxnSpPr/>
              <p:nvPr/>
            </p:nvCxnSpPr>
            <p:spPr>
              <a:xfrm>
                <a:off x="2382926" y="3387946"/>
                <a:ext cx="0" cy="92836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A95240D3-140F-42AE-96B5-8C1697C09667}"/>
                  </a:ext>
                </a:extLst>
              </p:cNvPr>
              <p:cNvSpPr txBox="1"/>
              <p:nvPr/>
            </p:nvSpPr>
            <p:spPr>
              <a:xfrm>
                <a:off x="2495313" y="3068182"/>
                <a:ext cx="421601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Alzheimer’s disease (AD)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Parkinson’s disease (PD)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Traumatic brain injury (TBI)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Amyotrophic Lateral Sclerosis (ALS)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Diabetic neuropathies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Chemotherapy-induced peripheral neuropathy (CIPN)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1BC2D7-7EA1-4A1B-A463-E864EE9FF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1DD2B-78D3-4DEA-AC2D-0F2EB9F5DF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677991-1B17-0FDA-E363-310D16E38889}"/>
              </a:ext>
            </a:extLst>
          </p:cNvPr>
          <p:cNvSpPr txBox="1">
            <a:spLocks/>
          </p:cNvSpPr>
          <p:nvPr/>
        </p:nvSpPr>
        <p:spPr>
          <a:xfrm>
            <a:off x="1363976" y="28444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中子在生命科学研究中的应用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1---</a:t>
            </a:r>
            <a:r>
              <a:rPr kumimoji="0" lang="zh-CN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中子小角</a:t>
            </a:r>
            <a:endParaRPr kumimoji="0" lang="en-CN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j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0BD0712-1EB6-21D4-38D2-349536B1FAE2}"/>
              </a:ext>
            </a:extLst>
          </p:cNvPr>
          <p:cNvSpPr/>
          <p:nvPr/>
        </p:nvSpPr>
        <p:spPr>
          <a:xfrm>
            <a:off x="240000" y="741386"/>
            <a:ext cx="11712000" cy="1066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矩形 5">
            <a:extLst>
              <a:ext uri="{FF2B5EF4-FFF2-40B4-BE49-F238E27FC236}">
                <a16:creationId xmlns:a16="http://schemas.microsoft.com/office/drawing/2014/main" id="{FAF82E64-15E4-C5FA-5F3B-311D6B309922}"/>
              </a:ext>
            </a:extLst>
          </p:cNvPr>
          <p:cNvSpPr/>
          <p:nvPr/>
        </p:nvSpPr>
        <p:spPr>
          <a:xfrm>
            <a:off x="5461527" y="750279"/>
            <a:ext cx="903000" cy="106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088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">
            <a:extLst>
              <a:ext uri="{FF2B5EF4-FFF2-40B4-BE49-F238E27FC236}">
                <a16:creationId xmlns:a16="http://schemas.microsoft.com/office/drawing/2014/main" id="{B0554698-D95C-9119-53A7-9B81D6366F26}"/>
              </a:ext>
            </a:extLst>
          </p:cNvPr>
          <p:cNvSpPr txBox="1"/>
          <p:nvPr/>
        </p:nvSpPr>
        <p:spPr>
          <a:xfrm>
            <a:off x="838200" y="1459857"/>
            <a:ext cx="5655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SARM1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activation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process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BDC1B563-570C-98B1-98DB-3B243F2E7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4" t="23399" r="11559" b="25763"/>
          <a:stretch/>
        </p:blipFill>
        <p:spPr>
          <a:xfrm>
            <a:off x="838200" y="2697480"/>
            <a:ext cx="3191555" cy="1654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5925-2B35-C51F-F262-C128C6B9E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50" y="2181502"/>
            <a:ext cx="4789365" cy="35569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63FC6A-8D78-B9BC-6E38-7DA1F7A1A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790" y="1973530"/>
            <a:ext cx="4445250" cy="28758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120F99-C260-2F47-4416-B12AE7874BF5}"/>
              </a:ext>
            </a:extLst>
          </p:cNvPr>
          <p:cNvSpPr txBox="1"/>
          <p:nvPr/>
        </p:nvSpPr>
        <p:spPr>
          <a:xfrm>
            <a:off x="1805940" y="4491131"/>
            <a:ext cx="96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Inactive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E09193-784B-F75F-6827-0803BD7407AF}"/>
              </a:ext>
            </a:extLst>
          </p:cNvPr>
          <p:cNvSpPr txBox="1"/>
          <p:nvPr/>
        </p:nvSpPr>
        <p:spPr>
          <a:xfrm>
            <a:off x="5305627" y="4491131"/>
            <a:ext cx="140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intermediate</a:t>
            </a: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39427-3E23-CDE4-E267-80500429DB6B}"/>
              </a:ext>
            </a:extLst>
          </p:cNvPr>
          <p:cNvSpPr txBox="1"/>
          <p:nvPr/>
        </p:nvSpPr>
        <p:spPr>
          <a:xfrm>
            <a:off x="9338310" y="4491131"/>
            <a:ext cx="8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Active?</a:t>
            </a: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962F65-946C-4A7F-6C10-B151E521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976" y="284445"/>
            <a:ext cx="10515600" cy="1325563"/>
          </a:xfrm>
        </p:spPr>
        <p:txBody>
          <a:bodyPr/>
          <a:lstStyle/>
          <a:p>
            <a:r>
              <a:rPr lang="zh-CN" altLang="en-US" dirty="0"/>
              <a:t>中子在生命科学研究中的应用</a:t>
            </a:r>
            <a:r>
              <a:rPr lang="en-US" altLang="zh-CN" dirty="0"/>
              <a:t>1---</a:t>
            </a:r>
            <a:r>
              <a:rPr lang="zh-CN" altLang="en-US" dirty="0"/>
              <a:t>中子小角</a:t>
            </a:r>
            <a:endParaRPr lang="en-CN" dirty="0"/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A33CB2B1-1892-6BB4-F0E3-FF07FC65F390}"/>
              </a:ext>
            </a:extLst>
          </p:cNvPr>
          <p:cNvSpPr/>
          <p:nvPr/>
        </p:nvSpPr>
        <p:spPr>
          <a:xfrm>
            <a:off x="240000" y="741386"/>
            <a:ext cx="11712000" cy="1066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矩形 5">
            <a:extLst>
              <a:ext uri="{FF2B5EF4-FFF2-40B4-BE49-F238E27FC236}">
                <a16:creationId xmlns:a16="http://schemas.microsoft.com/office/drawing/2014/main" id="{C2505AEF-9BB3-CBCA-8622-4CB1CBC75645}"/>
              </a:ext>
            </a:extLst>
          </p:cNvPr>
          <p:cNvSpPr/>
          <p:nvPr/>
        </p:nvSpPr>
        <p:spPr>
          <a:xfrm>
            <a:off x="6042645" y="741386"/>
            <a:ext cx="903000" cy="106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69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5">
            <a:extLst>
              <a:ext uri="{FF2B5EF4-FFF2-40B4-BE49-F238E27FC236}">
                <a16:creationId xmlns:a16="http://schemas.microsoft.com/office/drawing/2014/main" id="{C88360B5-1156-8441-9454-510CD3C88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310" y="1469451"/>
            <a:ext cx="4057199" cy="235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D24F78BD-3B80-0B42-9C1E-19C7EE90C4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502"/>
          <a:stretch/>
        </p:blipFill>
        <p:spPr>
          <a:xfrm>
            <a:off x="1622350" y="1477071"/>
            <a:ext cx="4249913" cy="1529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2351E-D24A-D442-A932-CD5B83CDE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45" y="3834912"/>
            <a:ext cx="4120819" cy="258136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BB68FE6-DFEA-F34E-912B-5037AD44FAC0}"/>
              </a:ext>
            </a:extLst>
          </p:cNvPr>
          <p:cNvSpPr txBox="1"/>
          <p:nvPr/>
        </p:nvSpPr>
        <p:spPr>
          <a:xfrm>
            <a:off x="3747306" y="3067945"/>
            <a:ext cx="1116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CDC 2013, USA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98E53-ABD0-0C46-B929-E1E3F227D6E6}"/>
              </a:ext>
            </a:extLst>
          </p:cNvPr>
          <p:cNvSpPr txBox="1"/>
          <p:nvPr/>
        </p:nvSpPr>
        <p:spPr>
          <a:xfrm>
            <a:off x="6841150" y="6519446"/>
            <a:ext cx="2500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oyd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S.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2020,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AAC</a:t>
            </a:r>
            <a:endParaRPr kumimoji="0" lang="en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B9895-E8FE-1242-B4CF-7D930175BF66}"/>
              </a:ext>
            </a:extLst>
          </p:cNvPr>
          <p:cNvSpPr txBox="1"/>
          <p:nvPr/>
        </p:nvSpPr>
        <p:spPr>
          <a:xfrm>
            <a:off x="1958318" y="3360269"/>
            <a:ext cx="275107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细菌耐药的广泛影响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外科手术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器官移植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肿瘤治疗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糖尿病等代谢性疾病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。。。。。。</a:t>
            </a:r>
            <a:endParaRPr kumimoji="0" lang="en-CN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细菌耐药的主要机制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：</a:t>
            </a:r>
            <a:endParaRPr kumimoji="0" lang="en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药物靶点突变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膜通透性改变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抗生素分解</a:t>
            </a:r>
            <a:endParaRPr kumimoji="0" lang="en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B92FE9-AF21-55F8-4625-44B337752006}"/>
              </a:ext>
            </a:extLst>
          </p:cNvPr>
          <p:cNvSpPr txBox="1">
            <a:spLocks/>
          </p:cNvSpPr>
          <p:nvPr/>
        </p:nvSpPr>
        <p:spPr>
          <a:xfrm>
            <a:off x="1363976" y="28444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5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中子在生命科学研究中的应用</a:t>
            </a:r>
            <a:r>
              <a:rPr kumimoji="0" lang="en-US" altLang="zh-CN" sz="3200" b="1" i="0" u="none" strike="noStrike" kern="1200" cap="none" spc="-15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2---</a:t>
            </a:r>
            <a:r>
              <a:rPr kumimoji="0" lang="zh-CN" altLang="en-US" sz="3200" b="1" i="0" u="none" strike="noStrike" kern="1200" cap="none" spc="-15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中子晶体衍射</a:t>
            </a:r>
            <a:endParaRPr kumimoji="0" lang="en-CN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AB7DF4-AF14-9293-ABBD-161E34D0A1B4}"/>
              </a:ext>
            </a:extLst>
          </p:cNvPr>
          <p:cNvSpPr txBox="1"/>
          <p:nvPr/>
        </p:nvSpPr>
        <p:spPr>
          <a:xfrm>
            <a:off x="678751" y="1980404"/>
            <a:ext cx="677108" cy="29649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超级细菌的影响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1F4A579F-1D7A-A45B-F15B-7A38AC647601}"/>
              </a:ext>
            </a:extLst>
          </p:cNvPr>
          <p:cNvSpPr/>
          <p:nvPr/>
        </p:nvSpPr>
        <p:spPr>
          <a:xfrm>
            <a:off x="240000" y="741386"/>
            <a:ext cx="11712000" cy="1066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矩形 5">
            <a:extLst>
              <a:ext uri="{FF2B5EF4-FFF2-40B4-BE49-F238E27FC236}">
                <a16:creationId xmlns:a16="http://schemas.microsoft.com/office/drawing/2014/main" id="{CE8F788A-B197-5AC9-444F-E5CACDEABD05}"/>
              </a:ext>
            </a:extLst>
          </p:cNvPr>
          <p:cNvSpPr/>
          <p:nvPr/>
        </p:nvSpPr>
        <p:spPr>
          <a:xfrm>
            <a:off x="6513292" y="756149"/>
            <a:ext cx="903000" cy="106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219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84" y="1849824"/>
            <a:ext cx="6102731" cy="45781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17770" y="6427948"/>
            <a:ext cx="2674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Zhang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Hao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2011, FASEB J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A02E63-D519-B007-CED1-8444FC39F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976" y="284445"/>
            <a:ext cx="10515600" cy="1325563"/>
          </a:xfrm>
        </p:spPr>
        <p:txBody>
          <a:bodyPr/>
          <a:lstStyle/>
          <a:p>
            <a:r>
              <a:rPr lang="zh-CN" altLang="en-US" dirty="0"/>
              <a:t>中子在生命科学研究中的应用</a:t>
            </a:r>
            <a:r>
              <a:rPr lang="en-US" altLang="zh-CN" dirty="0"/>
              <a:t>2---</a:t>
            </a:r>
            <a:r>
              <a:rPr lang="zh-CN" altLang="en-US" dirty="0"/>
              <a:t>中子晶体衍射</a:t>
            </a:r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75F63-F753-D8F0-81CD-2F887812DB21}"/>
              </a:ext>
            </a:extLst>
          </p:cNvPr>
          <p:cNvSpPr txBox="1"/>
          <p:nvPr/>
        </p:nvSpPr>
        <p:spPr>
          <a:xfrm>
            <a:off x="678751" y="1980404"/>
            <a:ext cx="677108" cy="337528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超级细菌耐药原因</a:t>
            </a: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673D92-99F6-9929-0AFA-A33EA69C9F90}"/>
              </a:ext>
            </a:extLst>
          </p:cNvPr>
          <p:cNvSpPr/>
          <p:nvPr/>
        </p:nvSpPr>
        <p:spPr>
          <a:xfrm>
            <a:off x="240000" y="741386"/>
            <a:ext cx="11712000" cy="1066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0B4B2D6C-1F18-F58C-65D8-24A466483BE4}"/>
              </a:ext>
            </a:extLst>
          </p:cNvPr>
          <p:cNvSpPr/>
          <p:nvPr/>
        </p:nvSpPr>
        <p:spPr>
          <a:xfrm>
            <a:off x="6795680" y="742701"/>
            <a:ext cx="903000" cy="106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423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5">
            <a:extLst>
              <a:ext uri="{FF2B5EF4-FFF2-40B4-BE49-F238E27FC236}">
                <a16:creationId xmlns:a16="http://schemas.microsoft.com/office/drawing/2014/main" id="{7CF85255-03F9-BE73-A365-90F96920DA2C}"/>
              </a:ext>
            </a:extLst>
          </p:cNvPr>
          <p:cNvSpPr/>
          <p:nvPr/>
        </p:nvSpPr>
        <p:spPr>
          <a:xfrm>
            <a:off x="7723527" y="741386"/>
            <a:ext cx="903000" cy="106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矩形 6">
            <a:extLst>
              <a:ext uri="{FF2B5EF4-FFF2-40B4-BE49-F238E27FC236}">
                <a16:creationId xmlns:a16="http://schemas.microsoft.com/office/drawing/2014/main" id="{4D8EE5B2-9F00-EA58-39A2-AF5EE6679418}"/>
              </a:ext>
            </a:extLst>
          </p:cNvPr>
          <p:cNvSpPr/>
          <p:nvPr/>
        </p:nvSpPr>
        <p:spPr>
          <a:xfrm>
            <a:off x="240000" y="741386"/>
            <a:ext cx="11712000" cy="1066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F6A91-2F78-5086-23B6-1A64883DE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CN" sz="3200" dirty="0"/>
              <a:t>中子</a:t>
            </a:r>
            <a:r>
              <a:rPr lang="en-US" sz="3200" dirty="0" err="1"/>
              <a:t>断层扫描</a:t>
            </a:r>
            <a:endParaRPr lang="en-CN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B5BA8B-F934-3BA7-9C90-125202193FFE}"/>
              </a:ext>
            </a:extLst>
          </p:cNvPr>
          <p:cNvGrpSpPr/>
          <p:nvPr/>
        </p:nvGrpSpPr>
        <p:grpSpPr>
          <a:xfrm>
            <a:off x="944880" y="2362198"/>
            <a:ext cx="6096000" cy="4475476"/>
            <a:chOff x="944880" y="2362198"/>
            <a:chExt cx="6096000" cy="44754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ED8750A-0910-BEC1-EC51-BC1E26529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880" y="2362198"/>
              <a:ext cx="6096000" cy="39497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BF31E1-F015-174B-5CF1-687A0A5E346D}"/>
                </a:ext>
              </a:extLst>
            </p:cNvPr>
            <p:cNvSpPr txBox="1"/>
            <p:nvPr/>
          </p:nvSpPr>
          <p:spPr>
            <a:xfrm>
              <a:off x="1279425" y="6468342"/>
              <a:ext cx="4816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Al</a:t>
              </a: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tieri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et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al,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2008,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Applied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Radiation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and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Isotopes</a:t>
              </a:r>
              <a:endPara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5BECC95-2D03-A5B3-1B81-F05C826417A9}"/>
              </a:ext>
            </a:extLst>
          </p:cNvPr>
          <p:cNvGrpSpPr/>
          <p:nvPr/>
        </p:nvGrpSpPr>
        <p:grpSpPr>
          <a:xfrm>
            <a:off x="4916170" y="1027908"/>
            <a:ext cx="7023100" cy="4268073"/>
            <a:chOff x="4916170" y="1027908"/>
            <a:chExt cx="7023100" cy="42680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F2DA35-AC89-E804-2B50-399CA6E03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6170" y="1027908"/>
              <a:ext cx="7023100" cy="4025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725003-BA81-1320-5279-E2ECECF425DA}"/>
                </a:ext>
              </a:extLst>
            </p:cNvPr>
            <p:cNvSpPr txBox="1"/>
            <p:nvPr/>
          </p:nvSpPr>
          <p:spPr>
            <a:xfrm>
              <a:off x="7463790" y="4926649"/>
              <a:ext cx="2601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Isa</a:t>
              </a: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ksson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et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al,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2017,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Bone</a:t>
              </a:r>
              <a:endPara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291B7D-2C2C-5E7A-F9DD-C13198E95DA4}"/>
              </a:ext>
            </a:extLst>
          </p:cNvPr>
          <p:cNvGrpSpPr/>
          <p:nvPr/>
        </p:nvGrpSpPr>
        <p:grpSpPr>
          <a:xfrm>
            <a:off x="944880" y="2330433"/>
            <a:ext cx="7772400" cy="2931442"/>
            <a:chOff x="944880" y="2330433"/>
            <a:chExt cx="7772400" cy="29314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300DA3-AB8D-72A5-1755-D7DECAF8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880" y="2330433"/>
              <a:ext cx="7772400" cy="251781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A5931D-7978-582F-8293-A8BE0C897C7B}"/>
                </a:ext>
              </a:extLst>
            </p:cNvPr>
            <p:cNvSpPr txBox="1"/>
            <p:nvPr/>
          </p:nvSpPr>
          <p:spPr>
            <a:xfrm>
              <a:off x="2880463" y="4892543"/>
              <a:ext cx="3202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Cai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et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al,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2022,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the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Plant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Journal</a:t>
              </a:r>
              <a:endPara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B00FA6-C738-83EA-A28C-76DF2C1AC095}"/>
              </a:ext>
            </a:extLst>
          </p:cNvPr>
          <p:cNvGrpSpPr/>
          <p:nvPr/>
        </p:nvGrpSpPr>
        <p:grpSpPr>
          <a:xfrm>
            <a:off x="4132839" y="546102"/>
            <a:ext cx="7772400" cy="6125839"/>
            <a:chOff x="2209800" y="565956"/>
            <a:chExt cx="7772400" cy="61258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85E4C7-160C-93B9-0F92-6D6C52756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00" y="565956"/>
              <a:ext cx="7772400" cy="572608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06EE85-6639-BF0D-07D2-0381C4BE1A1E}"/>
                </a:ext>
              </a:extLst>
            </p:cNvPr>
            <p:cNvSpPr txBox="1"/>
            <p:nvPr/>
          </p:nvSpPr>
          <p:spPr>
            <a:xfrm>
              <a:off x="4916170" y="6322463"/>
              <a:ext cx="2632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Heacock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et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al,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2020,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IUCrJ</a:t>
              </a:r>
              <a:endPara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A83F4773-2731-5BDC-0A81-A2AC3857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976" y="284445"/>
            <a:ext cx="10515600" cy="1325563"/>
          </a:xfrm>
        </p:spPr>
        <p:txBody>
          <a:bodyPr/>
          <a:lstStyle/>
          <a:p>
            <a:r>
              <a:rPr lang="zh-CN" altLang="en-US" dirty="0"/>
              <a:t>中子在生命科学研究中的应用</a:t>
            </a:r>
            <a:r>
              <a:rPr lang="en-US" altLang="zh-CN" dirty="0"/>
              <a:t>3---</a:t>
            </a:r>
            <a:r>
              <a:rPr lang="zh-CN" altLang="en-US" dirty="0"/>
              <a:t>中子断层扫描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6249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6385" y="1100114"/>
            <a:ext cx="8197112" cy="514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C4409-7B8B-F7ED-E15E-D641CE92193C}"/>
              </a:ext>
            </a:extLst>
          </p:cNvPr>
          <p:cNvSpPr txBox="1">
            <a:spLocks/>
          </p:cNvSpPr>
          <p:nvPr/>
        </p:nvSpPr>
        <p:spPr>
          <a:xfrm>
            <a:off x="1363976" y="28444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中子在生命科学研究中的应用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4---</a:t>
            </a:r>
            <a:r>
              <a:rPr kumimoji="0" lang="zh-CN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硼中子俘获治疗（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BNCT)</a:t>
            </a:r>
            <a:endParaRPr kumimoji="0" lang="en-CN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FD0DA6-A162-4ECB-0877-3D814EE5602A}"/>
              </a:ext>
            </a:extLst>
          </p:cNvPr>
          <p:cNvSpPr txBox="1"/>
          <p:nvPr/>
        </p:nvSpPr>
        <p:spPr>
          <a:xfrm>
            <a:off x="842409" y="1610008"/>
            <a:ext cx="677108" cy="37856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硼中子俘获治疗癌症</a:t>
            </a:r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4784B412-AC85-A10A-39C2-4BBE2D5F0A14}"/>
              </a:ext>
            </a:extLst>
          </p:cNvPr>
          <p:cNvSpPr/>
          <p:nvPr/>
        </p:nvSpPr>
        <p:spPr>
          <a:xfrm>
            <a:off x="240000" y="741386"/>
            <a:ext cx="11712000" cy="1066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8D2FCED-0AB2-09D3-48CE-D4EB24518067}"/>
              </a:ext>
            </a:extLst>
          </p:cNvPr>
          <p:cNvSpPr/>
          <p:nvPr/>
        </p:nvSpPr>
        <p:spPr>
          <a:xfrm>
            <a:off x="8826186" y="741386"/>
            <a:ext cx="903000" cy="106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4124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87F676-9608-A04E-8D9D-6BB63827D0BE}"/>
              </a:ext>
            </a:extLst>
          </p:cNvPr>
          <p:cNvSpPr/>
          <p:nvPr/>
        </p:nvSpPr>
        <p:spPr>
          <a:xfrm>
            <a:off x="240000" y="741386"/>
            <a:ext cx="11712000" cy="1066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891" name="灯片编号占位符 3">
            <a:extLst>
              <a:ext uri="{FF2B5EF4-FFF2-40B4-BE49-F238E27FC236}">
                <a16:creationId xmlns:a16="http://schemas.microsoft.com/office/drawing/2014/main" id="{FB0D4109-2445-DE45-8199-AFA7A5ED0B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9731376" y="6588126"/>
            <a:ext cx="436563" cy="19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7CADCC45-26D7-474D-B8ED-10B59E6CD6FA}" type="slidenum">
              <a:rPr kumimoji="0" lang="en-US" altLang="zh-CN" sz="900">
                <a:solidFill>
                  <a:srgbClr val="4D5E68"/>
                </a:solidFill>
                <a:latin typeface="Impact" panose="020B080603090205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8</a:t>
            </a:fld>
            <a:endParaRPr kumimoji="0" lang="en-US" altLang="zh-CN" sz="90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37893" name="文本框 23">
            <a:extLst>
              <a:ext uri="{FF2B5EF4-FFF2-40B4-BE49-F238E27FC236}">
                <a16:creationId xmlns:a16="http://schemas.microsoft.com/office/drawing/2014/main" id="{18610E7B-5491-3B40-8CDE-94D775C6A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225" y="6321426"/>
            <a:ext cx="1701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CN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多球能谱仪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8BA24EC-E91C-1D4E-95AB-29D7885C4329}"/>
              </a:ext>
            </a:extLst>
          </p:cNvPr>
          <p:cNvGraphicFramePr>
            <a:graphicFrameLocks noGrp="1"/>
          </p:cNvGraphicFramePr>
          <p:nvPr/>
        </p:nvGraphicFramePr>
        <p:xfrm>
          <a:off x="432000" y="1028701"/>
          <a:ext cx="11040001" cy="4263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5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2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9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4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7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300">
                <a:tc>
                  <a:txBody>
                    <a:bodyPr/>
                    <a:lstStyle/>
                    <a:p>
                      <a:pPr algn="ctr"/>
                      <a:endParaRPr lang="zh-CN" altLang="en-US" sz="15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常规放疗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质子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重离子治疗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BNCT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9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生物杀伤力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低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中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高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00CC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高</a:t>
                      </a:r>
                      <a:endParaRPr lang="zh-CN" altLang="en-US" sz="2000" b="1" dirty="0">
                        <a:solidFill>
                          <a:srgbClr val="0000CC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9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生物靶向性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无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无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无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00CC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高</a:t>
                      </a:r>
                      <a:endParaRPr lang="zh-CN" altLang="en-US" sz="2000" b="1" dirty="0">
                        <a:solidFill>
                          <a:srgbClr val="0000CC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1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建造费用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1000</a:t>
                      </a:r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万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亿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10</a:t>
                      </a:r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亿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0000CC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r>
                        <a:rPr lang="zh-TW" altLang="en-US" sz="2000" b="1" dirty="0">
                          <a:solidFill>
                            <a:srgbClr val="0000CC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亿</a:t>
                      </a:r>
                      <a:endParaRPr lang="zh-CN" altLang="en-US" sz="2000" b="1" dirty="0">
                        <a:solidFill>
                          <a:srgbClr val="0000CC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2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设施大小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小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大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最大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00CC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中</a:t>
                      </a:r>
                      <a:endParaRPr lang="zh-CN" altLang="en-US" sz="2000" b="1" dirty="0">
                        <a:solidFill>
                          <a:srgbClr val="0000CC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02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治疗次数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约</a:t>
                      </a:r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30</a:t>
                      </a:r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次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itchFamily="34" charset="-122"/>
                          <a:ea typeface="微软雅黑" pitchFamily="34" charset="-122"/>
                        </a:rPr>
                        <a:t>20—</a:t>
                      </a:r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30</a:t>
                      </a:r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次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约</a:t>
                      </a:r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10</a:t>
                      </a:r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次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0000CC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1~2</a:t>
                      </a:r>
                      <a:r>
                        <a:rPr lang="zh-TW" altLang="en-US" sz="2000" b="1" dirty="0">
                          <a:solidFill>
                            <a:srgbClr val="0000CC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次</a:t>
                      </a:r>
                      <a:endParaRPr lang="zh-CN" altLang="en-US" sz="2000" b="1" dirty="0">
                        <a:solidFill>
                          <a:srgbClr val="0000CC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2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治疗人数</a:t>
                      </a:r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台</a:t>
                      </a:r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年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~1600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~1600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~1400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0000CC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&gt;2500</a:t>
                      </a:r>
                      <a:endParaRPr lang="zh-CN" altLang="en-US" sz="2000" b="1" dirty="0">
                        <a:solidFill>
                          <a:srgbClr val="0000CC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602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日本</a:t>
                      </a:r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病人花费</a:t>
                      </a:r>
                      <a:r>
                        <a:rPr lang="zh-CN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（</a:t>
                      </a:r>
                      <a:r>
                        <a:rPr lang="en-US" altLang="zh-CN" sz="2000" b="1" dirty="0">
                          <a:latin typeface="微软雅黑" pitchFamily="34" charset="-122"/>
                          <a:ea typeface="微软雅黑" pitchFamily="34" charset="-122"/>
                        </a:rPr>
                        <a:t>RMB</a:t>
                      </a:r>
                      <a:r>
                        <a:rPr lang="zh-CN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万）</a:t>
                      </a: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约</a:t>
                      </a:r>
                      <a:r>
                        <a:rPr lang="en-US" altLang="zh-CN" sz="2000" b="1" dirty="0"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约</a:t>
                      </a:r>
                      <a:r>
                        <a:rPr lang="en-US" altLang="zh-TW" sz="2000" b="1" dirty="0">
                          <a:latin typeface="微软雅黑" pitchFamily="34" charset="-122"/>
                          <a:ea typeface="微软雅黑" pitchFamily="34" charset="-122"/>
                        </a:rPr>
                        <a:t>30</a:t>
                      </a:r>
                      <a:endParaRPr lang="zh-CN" altLang="en-US" sz="2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软雅黑" pitchFamily="34" charset="-122"/>
                          <a:ea typeface="微软雅黑" pitchFamily="34" charset="-122"/>
                        </a:rPr>
                        <a:t>大于</a:t>
                      </a:r>
                      <a:r>
                        <a:rPr lang="en-US" altLang="zh-CN" sz="2000" b="1" dirty="0">
                          <a:latin typeface="微软雅黑" pitchFamily="34" charset="-122"/>
                          <a:ea typeface="微软雅黑" pitchFamily="34" charset="-122"/>
                        </a:rPr>
                        <a:t>30</a:t>
                      </a:r>
                    </a:p>
                  </a:txBody>
                  <a:tcPr marT="34289" marB="3428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0000CC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约</a:t>
                      </a:r>
                      <a:r>
                        <a:rPr lang="en-US" altLang="zh-CN" sz="2000" b="1" dirty="0">
                          <a:solidFill>
                            <a:srgbClr val="0000CC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10</a:t>
                      </a:r>
                      <a:endParaRPr lang="zh-CN" altLang="en-US" sz="2000" b="1" dirty="0">
                        <a:solidFill>
                          <a:srgbClr val="0000CC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T="34289" marB="3428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CCACD40C-EE63-9449-7304-C6B047F1047A}"/>
              </a:ext>
            </a:extLst>
          </p:cNvPr>
          <p:cNvSpPr txBox="1"/>
          <p:nvPr/>
        </p:nvSpPr>
        <p:spPr>
          <a:xfrm>
            <a:off x="624000" y="5473197"/>
            <a:ext cx="1065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0070C0"/>
                </a:solidFill>
                <a:latin typeface="Heiti SC Medium" pitchFamily="2" charset="-128"/>
                <a:ea typeface="Heiti SC Medium" pitchFamily="2" charset="-128"/>
              </a:rPr>
              <a:t>BNCT</a:t>
            </a:r>
            <a:r>
              <a:rPr kumimoji="1" lang="zh-CN" altLang="en-US" sz="2400" b="1" dirty="0">
                <a:solidFill>
                  <a:srgbClr val="0070C0"/>
                </a:solidFill>
                <a:latin typeface="Heiti SC Medium" pitchFamily="2" charset="-128"/>
                <a:ea typeface="Heiti SC Medium" pitchFamily="2" charset="-128"/>
              </a:rPr>
              <a:t>仍处于发展阶段：</a:t>
            </a:r>
            <a:endParaRPr kumimoji="1" lang="en-US" altLang="zh-CN" sz="2400" b="1" dirty="0">
              <a:solidFill>
                <a:srgbClr val="0070C0"/>
              </a:solidFill>
              <a:latin typeface="Heiti SC Medium" pitchFamily="2" charset="-128"/>
              <a:ea typeface="Heiti SC Medium" pitchFamily="2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solidFill>
                  <a:srgbClr val="0070C0"/>
                </a:solidFill>
                <a:latin typeface="Heiti SC Medium" pitchFamily="2" charset="-128"/>
                <a:ea typeface="Heiti SC Medium" pitchFamily="2" charset="-128"/>
              </a:rPr>
              <a:t>硼中子药物是瓶颈：靶向肿瘤种类少，投送效率亟待提高；</a:t>
            </a:r>
            <a:endParaRPr kumimoji="1" lang="en-US" altLang="zh-CN" sz="2400" b="1" dirty="0">
              <a:solidFill>
                <a:srgbClr val="0070C0"/>
              </a:solidFill>
              <a:latin typeface="Heiti SC Medium" pitchFamily="2" charset="-128"/>
              <a:ea typeface="Heiti SC Medium" pitchFamily="2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solidFill>
                  <a:srgbClr val="0070C0"/>
                </a:solidFill>
                <a:latin typeface="Heiti SC Medium" pitchFamily="2" charset="-128"/>
                <a:ea typeface="Heiti SC Medium" pitchFamily="2" charset="-128"/>
              </a:rPr>
              <a:t>临床治疗经验缺乏，药物机理有待深入研究</a:t>
            </a:r>
          </a:p>
        </p:txBody>
      </p:sp>
      <p:sp>
        <p:nvSpPr>
          <p:cNvPr id="3" name="矩形 5">
            <a:extLst>
              <a:ext uri="{FF2B5EF4-FFF2-40B4-BE49-F238E27FC236}">
                <a16:creationId xmlns:a16="http://schemas.microsoft.com/office/drawing/2014/main" id="{84E66FD2-24F4-61FD-6E82-944152EB1B79}"/>
              </a:ext>
            </a:extLst>
          </p:cNvPr>
          <p:cNvSpPr/>
          <p:nvPr/>
        </p:nvSpPr>
        <p:spPr>
          <a:xfrm>
            <a:off x="10377000" y="741386"/>
            <a:ext cx="903000" cy="106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6C5F5D-44B8-77D9-FB41-F46AE73CA57D}"/>
              </a:ext>
            </a:extLst>
          </p:cNvPr>
          <p:cNvSpPr txBox="1">
            <a:spLocks/>
          </p:cNvSpPr>
          <p:nvPr/>
        </p:nvSpPr>
        <p:spPr>
          <a:xfrm>
            <a:off x="1363976" y="28444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中子在生命科学研究中的应用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4---</a:t>
            </a:r>
            <a:r>
              <a:rPr kumimoji="0" lang="zh-CN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硼中子俘获治疗（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BNCT)</a:t>
            </a:r>
            <a:endParaRPr kumimoji="0" lang="en-CN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029161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主题">
  <a:themeElements>
    <a:clrScheme name="Great Pitch Decks - Technology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Custom 141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408_TF33781529" id="{B0A0640A-A46E-4A26-8FB0-4EFD0E653B65}" vid="{13DE5B1F-099B-41C0-8D38-CA62EB1B46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787</Words>
  <Application>Microsoft Macintosh PowerPoint</Application>
  <PresentationFormat>Widescreen</PresentationFormat>
  <Paragraphs>111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Heiti SC Medium</vt:lpstr>
      <vt:lpstr>微软雅黑</vt:lpstr>
      <vt:lpstr>Microsoft YaHei UI</vt:lpstr>
      <vt:lpstr>Agency FB</vt:lpstr>
      <vt:lpstr>Arial</vt:lpstr>
      <vt:lpstr>Calibri</vt:lpstr>
      <vt:lpstr>Helvetica</vt:lpstr>
      <vt:lpstr>Impact</vt:lpstr>
      <vt:lpstr>Tahoma</vt:lpstr>
      <vt:lpstr>Wingdings</vt:lpstr>
      <vt:lpstr>Office 主题</vt:lpstr>
      <vt:lpstr>中子在生命科学研究中的应用---结构生物学及生物成像组 </vt:lpstr>
      <vt:lpstr>PowerPoint Presentation</vt:lpstr>
      <vt:lpstr>中子在生命科学研究中的应用1---中子小角</vt:lpstr>
      <vt:lpstr>PowerPoint Presentation</vt:lpstr>
      <vt:lpstr>中子在生命科学研究中的应用2---中子晶体衍射</vt:lpstr>
      <vt:lpstr>中子在生命科学研究中的应用3---中子断层扫描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中子在生命科学研究中的应用---结构生物学及生物成像组 </dc:title>
  <dc:subject/>
  <dc:creator>Hongmin Zhang</dc:creator>
  <cp:keywords/>
  <dc:description/>
  <cp:lastModifiedBy>Hongmin Zhang</cp:lastModifiedBy>
  <cp:revision>1</cp:revision>
  <dcterms:created xsi:type="dcterms:W3CDTF">2024-06-18T06:48:46Z</dcterms:created>
  <dcterms:modified xsi:type="dcterms:W3CDTF">2024-06-18T09:09:36Z</dcterms:modified>
  <cp:category/>
</cp:coreProperties>
</file>