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notesMasterIdLst>
    <p:notesMasterId r:id="rId28"/>
  </p:notesMasterIdLst>
  <p:sldIdLst>
    <p:sldId id="256" r:id="rId2"/>
    <p:sldId id="266" r:id="rId3"/>
    <p:sldId id="267" r:id="rId4"/>
    <p:sldId id="389" r:id="rId5"/>
    <p:sldId id="394" r:id="rId6"/>
    <p:sldId id="391" r:id="rId7"/>
    <p:sldId id="286" r:id="rId8"/>
    <p:sldId id="295" r:id="rId9"/>
    <p:sldId id="392" r:id="rId10"/>
    <p:sldId id="393" r:id="rId11"/>
    <p:sldId id="271" r:id="rId12"/>
    <p:sldId id="304" r:id="rId13"/>
    <p:sldId id="381" r:id="rId14"/>
    <p:sldId id="277" r:id="rId15"/>
    <p:sldId id="375" r:id="rId16"/>
    <p:sldId id="376" r:id="rId17"/>
    <p:sldId id="377" r:id="rId18"/>
    <p:sldId id="379" r:id="rId19"/>
    <p:sldId id="278" r:id="rId20"/>
    <p:sldId id="281" r:id="rId21"/>
    <p:sldId id="279" r:id="rId22"/>
    <p:sldId id="280" r:id="rId23"/>
    <p:sldId id="395" r:id="rId24"/>
    <p:sldId id="274" r:id="rId25"/>
    <p:sldId id="380" r:id="rId26"/>
    <p:sldId id="396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86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1765" autoAdjust="0"/>
  </p:normalViewPr>
  <p:slideViewPr>
    <p:cSldViewPr snapToGrid="0">
      <p:cViewPr varScale="1">
        <p:scale>
          <a:sx n="72" d="100"/>
          <a:sy n="72" d="100"/>
        </p:scale>
        <p:origin x="1027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7500A-1823-443F-A8B2-7B516A6484AB}" type="datetimeFigureOut">
              <a:rPr lang="it-IT" smtClean="0"/>
              <a:t>10/01/2025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3AEC8-59F4-4C4C-927A-3B27A4CA4D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2166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A3AEC8-59F4-4C4C-927A-3B27A4CA4D0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68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7058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3755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88260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14649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03326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90687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APPLY SAME APPROACH TO OTHER </a:t>
            </a:r>
            <a:r>
              <a:rPr lang="en-GB" sz="12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MATERIALSThe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city of Limoges, in the south-west of France, has been the centre of production of enamels since the Middle Ages. Enamels consist of thin layers of glass, coloured by a metallic compound fused on a metal surface. Their quality was so fine that they were compared to paintings: a copper layer as a canvas and the glass as the paint, representing mostly mythology and religion scenes (Figure 1). The production covered three centuries, from XV to XVII, with a renewed interest in the XIX century. </a:t>
            </a:r>
            <a:r>
              <a:rPr lang="en-GB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Enamels can be manufactured using different techniques (champlevé or cloisonné for example) but</a:t>
            </a:r>
            <a:r>
              <a:rPr lang="en-GB" sz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what is peculiar of the Limoges painted enamels, is that they are characterized by a multi-layered structure, done by consecutive firing steps.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The colour was guaranteed by the presence of different </a:t>
            </a:r>
            <a:r>
              <a:rPr lang="en-GB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chromophores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apart from the “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grisaille” technique, were only black and white was used. 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59759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481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01475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8303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898824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0806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>
                <a:latin typeface="+mn-lt"/>
              </a:rPr>
              <a:t>I’m</a:t>
            </a:r>
            <a:r>
              <a:rPr lang="it-IT" dirty="0">
                <a:latin typeface="+mn-lt"/>
              </a:rPr>
              <a:t> a </a:t>
            </a:r>
            <a:r>
              <a:rPr lang="it-IT" dirty="0" err="1">
                <a:latin typeface="+mn-lt"/>
              </a:rPr>
              <a:t>former</a:t>
            </a:r>
            <a:r>
              <a:rPr lang="it-IT" dirty="0">
                <a:latin typeface="+mn-lt"/>
              </a:rPr>
              <a:t> facility </a:t>
            </a:r>
            <a:r>
              <a:rPr lang="it-IT" dirty="0" err="1">
                <a:latin typeface="+mn-lt"/>
              </a:rPr>
              <a:t>development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phd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student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at</a:t>
            </a:r>
            <a:r>
              <a:rPr lang="it-IT" dirty="0">
                <a:latin typeface="+mn-lt"/>
              </a:rPr>
              <a:t> the ISIS </a:t>
            </a:r>
            <a:r>
              <a:rPr lang="it-IT" dirty="0" err="1">
                <a:latin typeface="+mn-lt"/>
              </a:rPr>
              <a:t>Neutron</a:t>
            </a:r>
            <a:r>
              <a:rPr lang="it-IT" dirty="0">
                <a:latin typeface="+mn-lt"/>
              </a:rPr>
              <a:t> and </a:t>
            </a:r>
            <a:r>
              <a:rPr lang="it-IT" dirty="0" err="1">
                <a:latin typeface="+mn-lt"/>
              </a:rPr>
              <a:t>muon</a:t>
            </a:r>
            <a:r>
              <a:rPr lang="it-IT" dirty="0">
                <a:latin typeface="+mn-lt"/>
              </a:rPr>
              <a:t> source, with a </a:t>
            </a:r>
            <a:r>
              <a:rPr lang="it-IT" dirty="0" err="1">
                <a:latin typeface="+mn-lt"/>
              </a:rPr>
              <a:t>cofunded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phd</a:t>
            </a:r>
            <a:r>
              <a:rPr lang="it-IT" dirty="0">
                <a:latin typeface="+mn-lt"/>
              </a:rPr>
              <a:t> project with the </a:t>
            </a:r>
            <a:r>
              <a:rPr lang="it-IT" dirty="0" err="1">
                <a:latin typeface="+mn-lt"/>
              </a:rPr>
              <a:t>university</a:t>
            </a:r>
            <a:r>
              <a:rPr lang="it-IT" dirty="0">
                <a:latin typeface="+mn-lt"/>
              </a:rPr>
              <a:t> of </a:t>
            </a:r>
            <a:r>
              <a:rPr lang="it-IT" dirty="0" err="1">
                <a:latin typeface="+mn-lt"/>
              </a:rPr>
              <a:t>milano</a:t>
            </a:r>
            <a:r>
              <a:rPr lang="it-IT" dirty="0">
                <a:latin typeface="+mn-lt"/>
              </a:rPr>
              <a:t> bicocca</a:t>
            </a:r>
          </a:p>
        </p:txBody>
      </p:sp>
    </p:spTree>
    <p:extLst>
      <p:ext uri="{BB962C8B-B14F-4D97-AF65-F5344CB8AC3E}">
        <p14:creationId xmlns:p14="http://schemas.microsoft.com/office/powerpoint/2010/main" val="1555250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400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Muon is slowed down </a:t>
            </a:r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and captured by the coulomb field of the nucleus  </a:t>
            </a:r>
          </a:p>
          <a:p>
            <a:pPr algn="l"/>
            <a:r>
              <a:rPr lang="en-US" sz="1800" b="0" i="0" u="none" strike="noStrike" baseline="0" dirty="0">
                <a:latin typeface="NimbusRomNo9L-Regu"/>
              </a:rPr>
              <a:t>outer atomic electrons of the atom until it is captured by the Coulomb field of the nucleus.</a:t>
            </a:r>
          </a:p>
          <a:p>
            <a:pPr algn="l"/>
            <a:r>
              <a:rPr lang="en-US" sz="1800" b="0" i="0" u="none" strike="noStrike" baseline="0" dirty="0">
                <a:latin typeface="NimbusRomNo9L-Regu"/>
              </a:rPr>
              <a:t>Due to the mass of the muon, it will orbit 207 times closer to the nucleus, thus experiencing</a:t>
            </a:r>
          </a:p>
          <a:p>
            <a:pPr algn="l"/>
            <a:r>
              <a:rPr lang="en-US" sz="1800" b="0" i="0" u="none" strike="noStrike" baseline="0" dirty="0">
                <a:latin typeface="NimbusRomNo9L-Regu"/>
              </a:rPr>
              <a:t>207 times higher binding energies.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5976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Hence, the reaction produces an exited </a:t>
            </a:r>
            <a:r>
              <a:rPr lang="en-GB" sz="1200" i="1" dirty="0"/>
              <a:t>Z-1</a:t>
            </a:r>
            <a:r>
              <a:rPr lang="en-GB" sz="1200" dirty="0"/>
              <a:t> nuclei that will deexcite via the   emission of neutrons and gamma rays. These gamma rays can be used for isotope identification since they are characteristic of the emitting species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A3AEC8-59F4-4C4C-927A-3B27A4CA4D0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4261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latin typeface="+mn-lt"/>
              </a:rPr>
              <a:t>1 cm in </a:t>
            </a:r>
            <a:r>
              <a:rPr lang="it-IT" dirty="0" err="1">
                <a:latin typeface="+mn-lt"/>
              </a:rPr>
              <a:t>copper</a:t>
            </a:r>
            <a:r>
              <a:rPr lang="it-IT" dirty="0">
                <a:latin typeface="+mn-lt"/>
              </a:rPr>
              <a:t> and </a:t>
            </a:r>
            <a:r>
              <a:rPr lang="it-IT" dirty="0" err="1">
                <a:latin typeface="+mn-lt"/>
              </a:rPr>
              <a:t>silverWhy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muon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have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remarkable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penetration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depth</a:t>
            </a:r>
            <a:r>
              <a:rPr lang="it-IT" dirty="0">
                <a:latin typeface="+mn-lt"/>
              </a:rPr>
              <a:t> (</a:t>
            </a:r>
            <a:r>
              <a:rPr lang="it-IT" dirty="0" err="1">
                <a:latin typeface="+mn-lt"/>
              </a:rPr>
              <a:t>if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compared</a:t>
            </a:r>
            <a:r>
              <a:rPr lang="it-IT" dirty="0">
                <a:latin typeface="+mn-lt"/>
              </a:rPr>
              <a:t> to electron)</a:t>
            </a:r>
          </a:p>
          <a:p>
            <a:pPr marL="171450" indent="-171450">
              <a:buFontTx/>
              <a:buChar char="-"/>
            </a:pPr>
            <a:r>
              <a:rPr lang="it-IT" dirty="0" err="1">
                <a:latin typeface="+mn-lt"/>
              </a:rPr>
              <a:t>Different</a:t>
            </a:r>
            <a:r>
              <a:rPr lang="it-IT" dirty="0">
                <a:latin typeface="+mn-lt"/>
              </a:rPr>
              <a:t> interaction, energy </a:t>
            </a:r>
            <a:r>
              <a:rPr lang="it-IT" dirty="0" err="1">
                <a:latin typeface="+mn-lt"/>
              </a:rPr>
              <a:t>is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lost</a:t>
            </a:r>
            <a:r>
              <a:rPr lang="it-IT" dirty="0">
                <a:latin typeface="+mn-lt"/>
              </a:rPr>
              <a:t> by </a:t>
            </a:r>
            <a:r>
              <a:rPr lang="it-IT" dirty="0" err="1">
                <a:latin typeface="+mn-lt"/>
              </a:rPr>
              <a:t>ionization</a:t>
            </a:r>
            <a:r>
              <a:rPr lang="it-IT" dirty="0">
                <a:latin typeface="+mn-lt"/>
              </a:rPr>
              <a:t> and </a:t>
            </a:r>
            <a:r>
              <a:rPr lang="it-IT" dirty="0" err="1">
                <a:latin typeface="+mn-lt"/>
              </a:rPr>
              <a:t>radiation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instead</a:t>
            </a:r>
            <a:r>
              <a:rPr lang="it-IT" dirty="0">
                <a:latin typeface="+mn-lt"/>
              </a:rPr>
              <a:t> of </a:t>
            </a:r>
            <a:r>
              <a:rPr lang="it-IT" dirty="0" err="1">
                <a:latin typeface="+mn-lt"/>
              </a:rPr>
              <a:t>brehmstralung</a:t>
            </a:r>
            <a:endParaRPr lang="it-IT" dirty="0">
              <a:latin typeface="+mn-lt"/>
            </a:endParaRPr>
          </a:p>
          <a:p>
            <a:pPr marL="171450" indent="-171450">
              <a:buFontTx/>
              <a:buChar char="-"/>
            </a:pPr>
            <a:r>
              <a:rPr lang="it-IT" dirty="0">
                <a:latin typeface="+mn-lt"/>
              </a:rPr>
              <a:t>Thanks to the mass, </a:t>
            </a:r>
            <a:r>
              <a:rPr lang="it-IT" dirty="0" err="1">
                <a:latin typeface="+mn-lt"/>
              </a:rPr>
              <a:t>they</a:t>
            </a:r>
            <a:r>
              <a:rPr lang="it-IT" dirty="0">
                <a:latin typeface="+mn-lt"/>
              </a:rPr>
              <a:t> are </a:t>
            </a:r>
            <a:r>
              <a:rPr lang="it-IT" dirty="0" err="1">
                <a:latin typeface="+mn-lt"/>
              </a:rPr>
              <a:t>less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effected</a:t>
            </a:r>
            <a:r>
              <a:rPr lang="it-IT" dirty="0">
                <a:latin typeface="+mn-lt"/>
              </a:rPr>
              <a:t> by </a:t>
            </a:r>
            <a:r>
              <a:rPr lang="it-IT" dirty="0" err="1">
                <a:latin typeface="+mn-lt"/>
              </a:rPr>
              <a:t>electromagnetic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forces</a:t>
            </a:r>
            <a:endParaRPr lang="it-IT" dirty="0">
              <a:latin typeface="+mn-lt"/>
            </a:endParaRPr>
          </a:p>
          <a:p>
            <a:pPr marL="171450" indent="-171450">
              <a:buFontTx/>
              <a:buChar char="-"/>
            </a:pPr>
            <a:r>
              <a:rPr lang="it-IT" dirty="0" err="1">
                <a:latin typeface="+mn-lt"/>
              </a:rPr>
              <a:t>Smaller</a:t>
            </a:r>
            <a:r>
              <a:rPr lang="it-IT" dirty="0">
                <a:latin typeface="+mn-lt"/>
              </a:rPr>
              <a:t> cross </a:t>
            </a:r>
            <a:r>
              <a:rPr lang="it-IT" dirty="0" err="1">
                <a:latin typeface="+mn-lt"/>
              </a:rPr>
              <a:t>section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than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electrom</a:t>
            </a:r>
            <a:r>
              <a:rPr lang="it-IT" dirty="0">
                <a:latin typeface="+mn-lt"/>
              </a:rPr>
              <a:t>, </a:t>
            </a:r>
            <a:r>
              <a:rPr lang="it-IT" dirty="0" err="1">
                <a:latin typeface="+mn-lt"/>
              </a:rPr>
              <a:t>less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likely</a:t>
            </a:r>
            <a:r>
              <a:rPr lang="it-IT" dirty="0">
                <a:latin typeface="+mn-lt"/>
              </a:rPr>
              <a:t> to </a:t>
            </a:r>
            <a:r>
              <a:rPr lang="it-IT" dirty="0" err="1">
                <a:latin typeface="+mn-lt"/>
              </a:rPr>
              <a:t>interact</a:t>
            </a:r>
            <a:endParaRPr lang="it-IT" dirty="0">
              <a:latin typeface="+mn-lt"/>
            </a:endParaRPr>
          </a:p>
          <a:p>
            <a:pPr marL="0" indent="0">
              <a:buFontTx/>
              <a:buNone/>
            </a:pPr>
            <a:r>
              <a:rPr lang="en-GB" sz="1800" spc="-1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. Being able to probe non-destructively a lithium battery, will enable a better understanding of the mechanism and limiting factors for battery dis(re) charge. 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191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>
                <a:latin typeface="+mn-lt"/>
              </a:rPr>
              <a:t>Where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it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is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performed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0669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>
                <a:latin typeface="+mn-lt"/>
              </a:rPr>
              <a:t>Main</a:t>
            </a:r>
            <a:r>
              <a:rPr lang="it-IT" dirty="0">
                <a:latin typeface="+mn-lt"/>
              </a:rPr>
              <a:t> focus, </a:t>
            </a:r>
            <a:r>
              <a:rPr lang="it-IT" dirty="0" err="1">
                <a:latin typeface="+mn-lt"/>
              </a:rPr>
              <a:t>started</a:t>
            </a:r>
            <a:r>
              <a:rPr lang="it-IT" dirty="0">
                <a:latin typeface="+mn-lt"/>
              </a:rPr>
              <a:t> with </a:t>
            </a:r>
            <a:r>
              <a:rPr lang="it-IT" dirty="0" err="1">
                <a:latin typeface="+mn-lt"/>
              </a:rPr>
              <a:t>gold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now</a:t>
            </a:r>
            <a:r>
              <a:rPr lang="it-IT" dirty="0">
                <a:latin typeface="+mn-lt"/>
              </a:rPr>
              <a:t> with </a:t>
            </a:r>
            <a:r>
              <a:rPr lang="it-IT" dirty="0" err="1">
                <a:latin typeface="+mn-lt"/>
              </a:rPr>
              <a:t>enamels</a:t>
            </a:r>
            <a:endParaRPr lang="it-IT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/>
              <a:t>Over the </a:t>
            </a:r>
            <a:r>
              <a:rPr lang="it-IT" sz="1200" dirty="0" err="1"/>
              <a:t>years</a:t>
            </a:r>
            <a:r>
              <a:rPr lang="it-IT" sz="1200" dirty="0"/>
              <a:t>, </a:t>
            </a:r>
            <a:r>
              <a:rPr lang="it-IT" sz="1200" dirty="0" err="1"/>
              <a:t>experiments</a:t>
            </a:r>
            <a:r>
              <a:rPr lang="it-IT" sz="1200" dirty="0"/>
              <a:t> </a:t>
            </a:r>
            <a:r>
              <a:rPr lang="it-IT" sz="1200" dirty="0" err="1"/>
              <a:t>were</a:t>
            </a:r>
            <a:r>
              <a:rPr lang="it-IT" sz="1200" dirty="0"/>
              <a:t> </a:t>
            </a:r>
            <a:r>
              <a:rPr lang="it-IT" sz="1200" dirty="0" err="1"/>
              <a:t>performed</a:t>
            </a:r>
            <a:r>
              <a:rPr lang="it-IT" sz="1200" dirty="0"/>
              <a:t> </a:t>
            </a:r>
            <a:r>
              <a:rPr lang="it-IT" sz="1200" b="1" dirty="0" err="1"/>
              <a:t>without</a:t>
            </a:r>
            <a:r>
              <a:rPr lang="it-IT" sz="1200" b="1" dirty="0"/>
              <a:t> a clear idea from users on </a:t>
            </a:r>
            <a:r>
              <a:rPr lang="it-IT" sz="1200" b="1" dirty="0" err="1"/>
              <a:t>how</a:t>
            </a:r>
            <a:r>
              <a:rPr lang="it-IT" sz="1200" b="1" dirty="0"/>
              <a:t> to use the </a:t>
            </a:r>
            <a:r>
              <a:rPr lang="it-IT" sz="1200" b="1" dirty="0" err="1"/>
              <a:t>collected</a:t>
            </a:r>
            <a:r>
              <a:rPr lang="it-IT" sz="1200" b="1" dirty="0"/>
              <a:t> data </a:t>
            </a:r>
            <a:r>
              <a:rPr lang="it-IT" sz="1200" dirty="0"/>
              <a:t>(</a:t>
            </a:r>
            <a:r>
              <a:rPr lang="it-IT" sz="1200" i="1" dirty="0"/>
              <a:t>and a PhD </a:t>
            </a:r>
            <a:r>
              <a:rPr lang="it-IT" sz="1200" i="1" dirty="0" err="1"/>
              <a:t>student</a:t>
            </a:r>
            <a:r>
              <a:rPr lang="it-IT" sz="1200" i="1" dirty="0"/>
              <a:t> </a:t>
            </a:r>
            <a:r>
              <a:rPr lang="it-IT" sz="1200" i="1" dirty="0" err="1"/>
              <a:t>that</a:t>
            </a:r>
            <a:r>
              <a:rPr lang="it-IT" sz="1200" i="1" dirty="0"/>
              <a:t> </a:t>
            </a:r>
            <a:r>
              <a:rPr lang="it-IT" sz="1200" i="1" dirty="0" err="1"/>
              <a:t>worked</a:t>
            </a:r>
            <a:r>
              <a:rPr lang="it-IT" sz="1200" i="1" dirty="0"/>
              <a:t> on the </a:t>
            </a:r>
            <a:r>
              <a:rPr lang="it-IT" sz="1200" i="1" dirty="0" err="1"/>
              <a:t>anlaysis</a:t>
            </a:r>
            <a:r>
              <a:rPr lang="it-IT" sz="1200" i="1" dirty="0"/>
              <a:t> </a:t>
            </a:r>
            <a:r>
              <a:rPr lang="it-IT" sz="1200" dirty="0"/>
              <a:t>)</a:t>
            </a:r>
          </a:p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99355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1226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067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25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48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ing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8">
            <a:extLst>
              <a:ext uri="{FF2B5EF4-FFF2-40B4-BE49-F238E27FC236}">
                <a16:creationId xmlns:a16="http://schemas.microsoft.com/office/drawing/2014/main" id="{3BF16C2F-A1C7-9D4A-331C-5D46DAAB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700" y="365125"/>
            <a:ext cx="6324600" cy="5746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D3A8A21F-2C7D-3EED-D3DE-935B34DCF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304925"/>
            <a:ext cx="1026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2410939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A4210A-8AD6-DB76-6435-6F1565CF2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5DFFE2-973C-8808-2027-0A0826D06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27C7D8-7501-4918-C3A4-210FC2D1A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28574"/>
            <a:ext cx="2743200" cy="247650"/>
          </a:xfrm>
        </p:spPr>
        <p:txBody>
          <a:bodyPr/>
          <a:lstStyle>
            <a:lvl1pPr>
              <a:defRPr sz="1400" b="1" i="1"/>
            </a:lvl1pPr>
          </a:lstStyle>
          <a:p>
            <a:fld id="{94601B8E-4C5D-4D9E-8821-9696CA0E0E3F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3C41D6-330E-7D22-3BA7-5AD129D23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365125"/>
            <a:ext cx="11087100" cy="4723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8216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8">
            <a:extLst>
              <a:ext uri="{FF2B5EF4-FFF2-40B4-BE49-F238E27FC236}">
                <a16:creationId xmlns:a16="http://schemas.microsoft.com/office/drawing/2014/main" id="{3BF16C2F-A1C7-9D4A-331C-5D46DAAB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700" y="365125"/>
            <a:ext cx="6324600" cy="5746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B997599-2A9C-5AA0-31EE-2F7D816D38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72300" y="1304924"/>
            <a:ext cx="4953000" cy="4351338"/>
          </a:xfrm>
        </p:spPr>
        <p:txBody>
          <a:bodyPr/>
          <a:lstStyle/>
          <a:p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EE95479-118E-DBCE-93E7-E339ECCCE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867400" y="-2"/>
            <a:ext cx="6324600" cy="1091613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6E2FDCEF-C9D2-66D0-BD32-C46658AAC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304925"/>
            <a:ext cx="632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3697908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153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72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410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02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1/10/2025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16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956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171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701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38F49-B3E2-4BF0-BEC7-C30D34ABBB8D}" type="datetime1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12960-6E85-460F-B6E3-5B82CB31AF3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4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674" r:id="rId12"/>
    <p:sldLayoutId id="2147483807" r:id="rId13"/>
    <p:sldLayoutId id="2147483808" r:id="rId14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png"/><Relationship Id="rId7" Type="http://schemas.openxmlformats.org/officeDocument/2006/relationships/image" Target="../media/image37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microsoft.com/office/2007/relationships/hdphoto" Target="../media/hdphoto1.wdp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microsoft.com/office/2007/relationships/hdphoto" Target="../media/hdphoto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40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33.png"/><Relationship Id="rId4" Type="http://schemas.openxmlformats.org/officeDocument/2006/relationships/image" Target="../media/image56.jp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microsoft.com/office/2007/relationships/hdphoto" Target="../media/hdphoto1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g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10" Type="http://schemas.openxmlformats.org/officeDocument/2006/relationships/image" Target="../media/image380.png"/><Relationship Id="rId4" Type="http://schemas.openxmlformats.org/officeDocument/2006/relationships/image" Target="../media/image75.png"/><Relationship Id="rId9" Type="http://schemas.openxmlformats.org/officeDocument/2006/relationships/image" Target="../media/image37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5203780-4798-D53F-A7C1-601E1494C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8175" y="1242474"/>
            <a:ext cx="8457445" cy="3178689"/>
          </a:xfrm>
        </p:spPr>
        <p:txBody>
          <a:bodyPr>
            <a:noAutofit/>
          </a:bodyPr>
          <a:lstStyle/>
          <a:p>
            <a:pPr algn="l"/>
            <a:r>
              <a:rPr lang="it-IT" sz="5400" b="1" i="1" dirty="0">
                <a:solidFill>
                  <a:srgbClr val="FFFFFF"/>
                </a:solidFill>
              </a:rPr>
              <a:t>Negative </a:t>
            </a:r>
            <a:r>
              <a:rPr lang="it-IT" sz="5400" b="1" i="1" dirty="0" err="1">
                <a:solidFill>
                  <a:srgbClr val="FFFFFF"/>
                </a:solidFill>
              </a:rPr>
              <a:t>muons</a:t>
            </a:r>
            <a:r>
              <a:rPr lang="it-IT" sz="5400" b="1" i="1" dirty="0">
                <a:solidFill>
                  <a:srgbClr val="FFFFFF"/>
                </a:solidFill>
              </a:rPr>
              <a:t> for Heritage Science: background and </a:t>
            </a:r>
            <a:r>
              <a:rPr lang="it-IT" sz="5400" b="1" i="1" dirty="0" err="1">
                <a:solidFill>
                  <a:srgbClr val="FFFFFF"/>
                </a:solidFill>
              </a:rPr>
              <a:t>applications</a:t>
            </a:r>
            <a:endParaRPr lang="it-IT" sz="5400" b="1" i="1" dirty="0">
              <a:solidFill>
                <a:srgbClr val="FFFFFF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9A4A341-B644-2606-D590-A515E636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6369" y="4601036"/>
            <a:ext cx="7055893" cy="1548849"/>
          </a:xfrm>
        </p:spPr>
        <p:txBody>
          <a:bodyPr>
            <a:noAutofit/>
          </a:bodyPr>
          <a:lstStyle/>
          <a:p>
            <a:pPr algn="l"/>
            <a:r>
              <a:rPr lang="it-IT" sz="2800" b="1" dirty="0">
                <a:solidFill>
                  <a:srgbClr val="FFFFFF"/>
                </a:solidFill>
              </a:rPr>
              <a:t>Matteo Cataldo, </a:t>
            </a:r>
            <a:r>
              <a:rPr lang="it-IT" sz="2800" b="1" i="1" dirty="0" err="1">
                <a:solidFill>
                  <a:srgbClr val="FFFFFF"/>
                </a:solidFill>
              </a:rPr>
              <a:t>Phd</a:t>
            </a:r>
            <a:endParaRPr lang="it-IT" sz="2800" b="1" i="1" dirty="0">
              <a:solidFill>
                <a:srgbClr val="FFFFFF"/>
              </a:solidFill>
            </a:endParaRPr>
          </a:p>
          <a:p>
            <a:pPr algn="l"/>
            <a:r>
              <a:rPr lang="it-IT" i="1" dirty="0">
                <a:solidFill>
                  <a:srgbClr val="FFFFFF"/>
                </a:solidFill>
              </a:rPr>
              <a:t>MELODY, CSNS</a:t>
            </a:r>
          </a:p>
          <a:p>
            <a:pPr algn="l"/>
            <a:r>
              <a:rPr lang="it-IT" i="1" dirty="0">
                <a:solidFill>
                  <a:srgbClr val="FFFFFF"/>
                </a:solidFill>
              </a:rPr>
              <a:t>11/01/2024</a:t>
            </a:r>
          </a:p>
        </p:txBody>
      </p:sp>
    </p:spTree>
    <p:extLst>
      <p:ext uri="{BB962C8B-B14F-4D97-AF65-F5344CB8AC3E}">
        <p14:creationId xmlns:p14="http://schemas.microsoft.com/office/powerpoint/2010/main" val="2647502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1E2C322-32A0-EAB7-836E-C7AE80258358}"/>
              </a:ext>
            </a:extLst>
          </p:cNvPr>
          <p:cNvSpPr txBox="1"/>
          <p:nvPr/>
        </p:nvSpPr>
        <p:spPr>
          <a:xfrm>
            <a:off x="0" y="-13874"/>
            <a:ext cx="35922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i="1" dirty="0">
                <a:solidFill>
                  <a:schemeClr val="bg1"/>
                </a:solidFill>
              </a:rPr>
              <a:t>M. Cataldo, NMUSM Meeting, Warwick, 19</a:t>
            </a:r>
            <a:r>
              <a:rPr lang="en-GB" sz="1100" i="1" baseline="30000" dirty="0">
                <a:solidFill>
                  <a:schemeClr val="bg1"/>
                </a:solidFill>
              </a:rPr>
              <a:t>th</a:t>
            </a:r>
            <a:r>
              <a:rPr lang="en-GB" sz="1100" i="1" dirty="0">
                <a:solidFill>
                  <a:schemeClr val="bg1"/>
                </a:solidFill>
              </a:rPr>
              <a:t> April 2023 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192B72BB-85EC-B859-8335-A719D64AED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84" t="11086" r="36603" b="53478"/>
          <a:stretch/>
        </p:blipFill>
        <p:spPr>
          <a:xfrm>
            <a:off x="4177095" y="753469"/>
            <a:ext cx="3135985" cy="2134037"/>
          </a:xfrm>
          <a:prstGeom prst="rect">
            <a:avLst/>
          </a:prstGeom>
        </p:spPr>
      </p:pic>
      <p:sp>
        <p:nvSpPr>
          <p:cNvPr id="23" name="TextBox 8">
            <a:extLst>
              <a:ext uri="{FF2B5EF4-FFF2-40B4-BE49-F238E27FC236}">
                <a16:creationId xmlns:a16="http://schemas.microsoft.com/office/drawing/2014/main" id="{88E50423-F33A-A722-4072-A4661186F83A}"/>
              </a:ext>
            </a:extLst>
          </p:cNvPr>
          <p:cNvSpPr txBox="1"/>
          <p:nvPr/>
        </p:nvSpPr>
        <p:spPr>
          <a:xfrm>
            <a:off x="5215711" y="6472160"/>
            <a:ext cx="1108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3088"/>
              </a:buClr>
            </a:pPr>
            <a:r>
              <a:rPr lang="en-GB" sz="1400" i="1" dirty="0">
                <a:solidFill>
                  <a:srgbClr val="003088"/>
                </a:solidFill>
              </a:rPr>
              <a:t>Gildings</a:t>
            </a:r>
            <a:endParaRPr lang="en-GB" sz="1200" i="1" u="sng" dirty="0">
              <a:solidFill>
                <a:srgbClr val="003088"/>
              </a:solidFill>
            </a:endParaRP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30E43946-F62A-21C2-B0C8-C20BCC30F4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6000"/>
                    </a14:imgEffect>
                    <a14:imgEffect>
                      <a14:brightnessContrast bright="6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512" y="3010332"/>
            <a:ext cx="2853351" cy="3393583"/>
          </a:xfrm>
          <a:prstGeom prst="rect">
            <a:avLst/>
          </a:prstGeom>
        </p:spPr>
      </p:pic>
      <p:pic>
        <p:nvPicPr>
          <p:cNvPr id="30" name="Immagine 29" descr="Immagine che contiene scuro&#10;&#10;Descrizione generata automaticamente">
            <a:extLst>
              <a:ext uri="{FF2B5EF4-FFF2-40B4-BE49-F238E27FC236}">
                <a16:creationId xmlns:a16="http://schemas.microsoft.com/office/drawing/2014/main" id="{58C64DC9-BD66-BB37-A55C-3EE33C7D1E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2" y="1057768"/>
            <a:ext cx="4095460" cy="1794229"/>
          </a:xfrm>
          <a:prstGeom prst="rect">
            <a:avLst/>
          </a:prstGeom>
        </p:spPr>
      </p:pic>
      <p:sp>
        <p:nvSpPr>
          <p:cNvPr id="31" name="TextBox 8">
            <a:extLst>
              <a:ext uri="{FF2B5EF4-FFF2-40B4-BE49-F238E27FC236}">
                <a16:creationId xmlns:a16="http://schemas.microsoft.com/office/drawing/2014/main" id="{BE09CF1F-5662-3F0D-B7CF-EC798E5D0AF3}"/>
              </a:ext>
            </a:extLst>
          </p:cNvPr>
          <p:cNvSpPr txBox="1"/>
          <p:nvPr/>
        </p:nvSpPr>
        <p:spPr>
          <a:xfrm>
            <a:off x="1137375" y="4357274"/>
            <a:ext cx="2125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3088"/>
              </a:buClr>
            </a:pPr>
            <a:r>
              <a:rPr lang="en-GB" sz="1400" i="1" dirty="0">
                <a:solidFill>
                  <a:srgbClr val="003088"/>
                </a:solidFill>
              </a:rPr>
              <a:t>Bronze artefacts</a:t>
            </a:r>
            <a:endParaRPr lang="en-GB" sz="1200" i="1" u="sng" dirty="0">
              <a:solidFill>
                <a:srgbClr val="003088"/>
              </a:solidFill>
            </a:endParaRPr>
          </a:p>
        </p:txBody>
      </p:sp>
      <p:pic>
        <p:nvPicPr>
          <p:cNvPr id="7" name="Immagine 6" descr="Immagine che contiene cavallo, smalto, arte&#10;&#10;Descrizione generata automaticamente">
            <a:extLst>
              <a:ext uri="{FF2B5EF4-FFF2-40B4-BE49-F238E27FC236}">
                <a16:creationId xmlns:a16="http://schemas.microsoft.com/office/drawing/2014/main" id="{2D715B85-C5A0-2C45-FBAB-7AD642B5C22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D2D2D2"/>
              </a:clrFrom>
              <a:clrTo>
                <a:srgbClr val="D2D2D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8" t="11546" r="3282" b="13091"/>
          <a:stretch/>
        </p:blipFill>
        <p:spPr>
          <a:xfrm>
            <a:off x="9737966" y="965569"/>
            <a:ext cx="1985926" cy="2044763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7BF8BF95-2897-A901-00DC-92ED3B8B1513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20" name="Titolo 4">
            <a:extLst>
              <a:ext uri="{FF2B5EF4-FFF2-40B4-BE49-F238E27FC236}">
                <a16:creationId xmlns:a16="http://schemas.microsoft.com/office/drawing/2014/main" id="{74A5AC95-68E3-5319-7F33-CB4DDCEF2E50}"/>
              </a:ext>
            </a:extLst>
          </p:cNvPr>
          <p:cNvSpPr txBox="1">
            <a:spLocks/>
          </p:cNvSpPr>
          <p:nvPr/>
        </p:nvSpPr>
        <p:spPr>
          <a:xfrm>
            <a:off x="0" y="231951"/>
            <a:ext cx="11087100" cy="6634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</a:rPr>
              <a:t>Research activities at Milano Bicocca: Archaeometry </a:t>
            </a:r>
            <a:endParaRPr lang="en-GB" sz="4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9" name="Immagine 28" descr="Immagine che contiene arte, Rettangolo&#10;&#10;Descrizione generata automaticamente">
            <a:extLst>
              <a:ext uri="{FF2B5EF4-FFF2-40B4-BE49-F238E27FC236}">
                <a16:creationId xmlns:a16="http://schemas.microsoft.com/office/drawing/2014/main" id="{35DFE426-11F3-4818-38FF-97F96A4859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441" y="3253678"/>
            <a:ext cx="3907602" cy="2514971"/>
          </a:xfrm>
          <a:prstGeom prst="rect">
            <a:avLst/>
          </a:prstGeom>
        </p:spPr>
      </p:pic>
      <p:sp>
        <p:nvSpPr>
          <p:cNvPr id="32" name="TextBox 8">
            <a:extLst>
              <a:ext uri="{FF2B5EF4-FFF2-40B4-BE49-F238E27FC236}">
                <a16:creationId xmlns:a16="http://schemas.microsoft.com/office/drawing/2014/main" id="{006DAC45-0CBD-35B6-F8FE-59403AF7FD2F}"/>
              </a:ext>
            </a:extLst>
          </p:cNvPr>
          <p:cNvSpPr txBox="1"/>
          <p:nvPr/>
        </p:nvSpPr>
        <p:spPr>
          <a:xfrm>
            <a:off x="9176765" y="6082229"/>
            <a:ext cx="1108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3088"/>
              </a:buClr>
            </a:pPr>
            <a:r>
              <a:rPr lang="en-GB" sz="1400" i="1" dirty="0">
                <a:solidFill>
                  <a:srgbClr val="003088"/>
                </a:solidFill>
              </a:rPr>
              <a:t>Enamels</a:t>
            </a:r>
            <a:endParaRPr lang="en-GB" sz="1200" i="1" u="sng" dirty="0">
              <a:solidFill>
                <a:srgbClr val="003088"/>
              </a:solidFill>
            </a:endParaRPr>
          </a:p>
        </p:txBody>
      </p:sp>
      <p:pic>
        <p:nvPicPr>
          <p:cNvPr id="33" name="Immagine 1">
            <a:extLst>
              <a:ext uri="{FF2B5EF4-FFF2-40B4-BE49-F238E27FC236}">
                <a16:creationId xmlns:a16="http://schemas.microsoft.com/office/drawing/2014/main" id="{2BE8833C-F2FB-BF00-9EC3-26903CB1831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8" t="42172" r="25138" b="10620"/>
          <a:stretch/>
        </p:blipFill>
        <p:spPr>
          <a:xfrm>
            <a:off x="1047190" y="4932920"/>
            <a:ext cx="2305797" cy="1432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Immagine 2" descr="Immagine che contiene scuro, vicino&#10;&#10;Descrizione generata automaticamente">
            <a:extLst>
              <a:ext uri="{FF2B5EF4-FFF2-40B4-BE49-F238E27FC236}">
                <a16:creationId xmlns:a16="http://schemas.microsoft.com/office/drawing/2014/main" id="{37EED333-5CC1-617B-633F-6B80E347E523}"/>
              </a:ext>
            </a:extLst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4" t="10747" r="12938" b="34271"/>
          <a:stretch/>
        </p:blipFill>
        <p:spPr bwMode="auto">
          <a:xfrm>
            <a:off x="1153628" y="2935489"/>
            <a:ext cx="1979147" cy="13296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A9C47862-7918-7EF7-48D6-F3E924AE334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464" y="843671"/>
            <a:ext cx="3040670" cy="216666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3CE6876-C8CE-FE20-1A32-55851F024C3B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56192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68451CB-3F1C-7DB3-A0AB-490737A11CC4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with negative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muons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E101D06-436F-6709-0A17-0C8CDA530872}"/>
              </a:ext>
            </a:extLst>
          </p:cNvPr>
          <p:cNvSpPr txBox="1"/>
          <p:nvPr/>
        </p:nvSpPr>
        <p:spPr>
          <a:xfrm>
            <a:off x="152400" y="1184100"/>
            <a:ext cx="6096000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Develop</a:t>
            </a:r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 </a:t>
            </a:r>
            <a:r>
              <a:rPr lang="it-IT" sz="2400" b="1" u="sng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protocol</a:t>
            </a:r>
            <a:r>
              <a:rPr lang="it-IT" sz="2400" b="1" u="sng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for an </a:t>
            </a:r>
            <a:r>
              <a:rPr lang="it-IT" sz="2400" b="1" u="sng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improved</a:t>
            </a:r>
            <a:r>
              <a:rPr lang="it-IT" sz="2400" b="1" u="sng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2400" b="1" u="sng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interpretation</a:t>
            </a:r>
            <a:r>
              <a:rPr lang="it-IT" sz="2400" b="1" u="sng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of negative </a:t>
            </a:r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muon</a:t>
            </a:r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data, </a:t>
            </a:r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especially</a:t>
            </a:r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for multi-</a:t>
            </a:r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layerd</a:t>
            </a:r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artefacs</a:t>
            </a:r>
            <a:endParaRPr lang="it-IT" sz="2400" b="1" kern="0" dirty="0">
              <a:solidFill>
                <a:srgbClr val="499797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EE7251A3-BCA4-2F69-917C-3D647C358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AF3C0E2-6F80-690A-0E78-7752622994CC}"/>
              </a:ext>
            </a:extLst>
          </p:cNvPr>
          <p:cNvSpPr txBox="1"/>
          <p:nvPr/>
        </p:nvSpPr>
        <p:spPr>
          <a:xfrm>
            <a:off x="670767" y="3316608"/>
            <a:ext cx="51677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003088"/>
                </a:solidFill>
              </a:rPr>
              <a:t>By </a:t>
            </a:r>
            <a:r>
              <a:rPr lang="it-IT" sz="2800" b="1" dirty="0" err="1">
                <a:solidFill>
                  <a:srgbClr val="003088"/>
                </a:solidFill>
              </a:rPr>
              <a:t>using</a:t>
            </a:r>
            <a:r>
              <a:rPr lang="it-IT" sz="2800" b="1" dirty="0">
                <a:solidFill>
                  <a:srgbClr val="003088"/>
                </a:solidFill>
              </a:rPr>
              <a:t> </a:t>
            </a:r>
            <a:r>
              <a:rPr lang="it-IT" sz="2800" b="1" dirty="0" err="1">
                <a:solidFill>
                  <a:srgbClr val="003088"/>
                </a:solidFill>
              </a:rPr>
              <a:t>simulation</a:t>
            </a:r>
            <a:r>
              <a:rPr lang="it-IT" sz="2800" b="1" dirty="0">
                <a:solidFill>
                  <a:srgbClr val="003088"/>
                </a:solidFill>
              </a:rPr>
              <a:t> software </a:t>
            </a:r>
            <a:r>
              <a:rPr lang="it-IT" sz="2800" b="1" dirty="0" err="1">
                <a:solidFill>
                  <a:srgbClr val="003088"/>
                </a:solidFill>
              </a:rPr>
              <a:t>that</a:t>
            </a:r>
            <a:r>
              <a:rPr lang="it-IT" sz="2800" b="1" dirty="0">
                <a:solidFill>
                  <a:srgbClr val="003088"/>
                </a:solidFill>
              </a:rPr>
              <a:t> can be </a:t>
            </a:r>
            <a:r>
              <a:rPr lang="it-IT" sz="2800" b="1" dirty="0" err="1">
                <a:solidFill>
                  <a:srgbClr val="003088"/>
                </a:solidFill>
              </a:rPr>
              <a:t>used</a:t>
            </a:r>
            <a:r>
              <a:rPr lang="it-IT" sz="2800" b="1" dirty="0">
                <a:solidFill>
                  <a:srgbClr val="003088"/>
                </a:solidFill>
              </a:rPr>
              <a:t> to replicate an </a:t>
            </a:r>
            <a:r>
              <a:rPr lang="it-IT" sz="2800" b="1" dirty="0" err="1">
                <a:solidFill>
                  <a:srgbClr val="003088"/>
                </a:solidFill>
              </a:rPr>
              <a:t>experiment</a:t>
            </a:r>
            <a:endParaRPr lang="it-IT" sz="2400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2656B60-7B20-11C5-2679-D171C6EEEE88}"/>
              </a:ext>
            </a:extLst>
          </p:cNvPr>
          <p:cNvSpPr txBox="1"/>
          <p:nvPr/>
        </p:nvSpPr>
        <p:spPr>
          <a:xfrm>
            <a:off x="7599560" y="4150826"/>
            <a:ext cx="319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u="sng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Software: SRIM-TRIM &amp; GEANT4/ARBY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0A78188-2FBC-CA16-1499-C71B23E8BD23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3466C790-975B-B91B-2C3E-8D0F0BEDA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9164" y="1222553"/>
            <a:ext cx="3634704" cy="2928273"/>
          </a:xfrm>
          <a:prstGeom prst="rect">
            <a:avLst/>
          </a:prstGeom>
        </p:spPr>
      </p:pic>
      <p:sp>
        <p:nvSpPr>
          <p:cNvPr id="21" name="Freccia in su 20">
            <a:extLst>
              <a:ext uri="{FF2B5EF4-FFF2-40B4-BE49-F238E27FC236}">
                <a16:creationId xmlns:a16="http://schemas.microsoft.com/office/drawing/2014/main" id="{66F6D471-EAC4-E6E7-72E9-1F063E42F032}"/>
              </a:ext>
            </a:extLst>
          </p:cNvPr>
          <p:cNvSpPr/>
          <p:nvPr/>
        </p:nvSpPr>
        <p:spPr>
          <a:xfrm rot="10800000">
            <a:off x="2997321" y="2498536"/>
            <a:ext cx="406158" cy="315439"/>
          </a:xfrm>
          <a:prstGeom prst="upArrow">
            <a:avLst/>
          </a:prstGeom>
          <a:solidFill>
            <a:srgbClr val="042A87"/>
          </a:solidFill>
          <a:ln>
            <a:solidFill>
              <a:srgbClr val="042A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3B0F9F6-B5FA-CBBB-4C47-B6200FC219EA}"/>
              </a:ext>
            </a:extLst>
          </p:cNvPr>
          <p:cNvSpPr txBox="1"/>
          <p:nvPr/>
        </p:nvSpPr>
        <p:spPr>
          <a:xfrm>
            <a:off x="2626210" y="2854717"/>
            <a:ext cx="1148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u="sng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How?</a:t>
            </a:r>
          </a:p>
        </p:txBody>
      </p:sp>
      <p:sp>
        <p:nvSpPr>
          <p:cNvPr id="25" name="Freccia in su 24">
            <a:extLst>
              <a:ext uri="{FF2B5EF4-FFF2-40B4-BE49-F238E27FC236}">
                <a16:creationId xmlns:a16="http://schemas.microsoft.com/office/drawing/2014/main" id="{DF2574FF-7D82-5F8C-A04E-355F3DC9E7D2}"/>
              </a:ext>
            </a:extLst>
          </p:cNvPr>
          <p:cNvSpPr/>
          <p:nvPr/>
        </p:nvSpPr>
        <p:spPr>
          <a:xfrm rot="10800000">
            <a:off x="2997321" y="4793356"/>
            <a:ext cx="406158" cy="315439"/>
          </a:xfrm>
          <a:prstGeom prst="upArrow">
            <a:avLst/>
          </a:prstGeom>
          <a:solidFill>
            <a:srgbClr val="042A87"/>
          </a:solidFill>
          <a:ln>
            <a:solidFill>
              <a:srgbClr val="042A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98C531A9-A007-A585-A753-48CA9B04BB58}"/>
              </a:ext>
            </a:extLst>
          </p:cNvPr>
          <p:cNvSpPr txBox="1"/>
          <p:nvPr/>
        </p:nvSpPr>
        <p:spPr>
          <a:xfrm>
            <a:off x="341554" y="5216094"/>
            <a:ext cx="57176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By </a:t>
            </a:r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comparing</a:t>
            </a:r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the </a:t>
            </a:r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result</a:t>
            </a:r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of </a:t>
            </a:r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measurement</a:t>
            </a:r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and </a:t>
            </a:r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simulation</a:t>
            </a:r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the size of a </a:t>
            </a:r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given</a:t>
            </a:r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layer</a:t>
            </a:r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is</a:t>
            </a:r>
            <a:r>
              <a:rPr lang="it-IT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24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addressed</a:t>
            </a:r>
            <a:endParaRPr lang="it-IT" sz="2400" b="1" kern="0" dirty="0">
              <a:solidFill>
                <a:srgbClr val="499797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" descr="Geant4">
            <a:extLst>
              <a:ext uri="{FF2B5EF4-FFF2-40B4-BE49-F238E27FC236}">
                <a16:creationId xmlns:a16="http://schemas.microsoft.com/office/drawing/2014/main" id="{D64729A1-3CDE-1A85-7BA7-29736B789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560" y="4874282"/>
            <a:ext cx="317182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0230C181-5685-128C-BC5F-A62CB1ED5B6C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884078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16F18E5A-3AE5-E6C8-C764-D285F59B45D3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4" name="Titolo 2">
            <a:extLst>
              <a:ext uri="{FF2B5EF4-FFF2-40B4-BE49-F238E27FC236}">
                <a16:creationId xmlns:a16="http://schemas.microsoft.com/office/drawing/2014/main" id="{08A101E1-DE5E-3AF0-FF02-BD80CDCECADC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with negative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muons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2" t="8972" r="6349" b="9054"/>
          <a:stretch/>
        </p:blipFill>
        <p:spPr bwMode="auto">
          <a:xfrm>
            <a:off x="2275840" y="1127583"/>
            <a:ext cx="7640320" cy="5009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405B3B9-B462-5FFC-CA08-ED0A1F34B9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5" t="8971" r="6843" b="9053"/>
          <a:stretch/>
        </p:blipFill>
        <p:spPr bwMode="auto">
          <a:xfrm>
            <a:off x="2275840" y="1098247"/>
            <a:ext cx="7640320" cy="5001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4" t="9168" r="7460" b="9253"/>
          <a:stretch/>
        </p:blipFill>
        <p:spPr bwMode="auto">
          <a:xfrm>
            <a:off x="2468918" y="1119100"/>
            <a:ext cx="7447242" cy="5001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9" t="9366" r="7337" b="9251"/>
          <a:stretch/>
        </p:blipFill>
        <p:spPr bwMode="auto">
          <a:xfrm>
            <a:off x="2275840" y="1116866"/>
            <a:ext cx="7598842" cy="5001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6" t="8971" r="7584" b="9053"/>
          <a:stretch/>
        </p:blipFill>
        <p:spPr bwMode="auto">
          <a:xfrm>
            <a:off x="2415129" y="1106441"/>
            <a:ext cx="7459553" cy="5001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C168614-88E9-A1EA-6303-DFE2F1AD1E9A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36046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>
            <a:extLst>
              <a:ext uri="{FF2B5EF4-FFF2-40B4-BE49-F238E27FC236}">
                <a16:creationId xmlns:a16="http://schemas.microsoft.com/office/drawing/2014/main" id="{EE7251A3-BCA4-2F69-917C-3D647C358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DD42965-C918-2FD2-36DF-91531CF550B0}"/>
              </a:ext>
            </a:extLst>
          </p:cNvPr>
          <p:cNvSpPr txBox="1"/>
          <p:nvPr/>
        </p:nvSpPr>
        <p:spPr>
          <a:xfrm>
            <a:off x="7572255" y="5061895"/>
            <a:ext cx="4370681" cy="1015663"/>
          </a:xfrm>
          <a:prstGeom prst="rect">
            <a:avLst/>
          </a:prstGeom>
          <a:noFill/>
          <a:ln>
            <a:solidFill>
              <a:srgbClr val="00308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3088"/>
                </a:solidFill>
              </a:rPr>
              <a:t>To finally give a</a:t>
            </a:r>
          </a:p>
          <a:p>
            <a:pPr algn="ctr"/>
            <a:r>
              <a:rPr lang="en-GB" sz="2800" b="1" dirty="0">
                <a:solidFill>
                  <a:srgbClr val="003088"/>
                </a:solidFill>
              </a:rPr>
              <a:t> </a:t>
            </a:r>
            <a:r>
              <a:rPr lang="en-GB" sz="3200" b="1" u="sng" dirty="0">
                <a:solidFill>
                  <a:srgbClr val="003088"/>
                </a:solidFill>
              </a:rPr>
              <a:t>depth profile</a:t>
            </a:r>
            <a:endParaRPr lang="en-GB" sz="2800" b="1" u="sng" dirty="0">
              <a:solidFill>
                <a:srgbClr val="003088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2D6D7CA-30E2-7851-A4FD-945266F4B903}"/>
              </a:ext>
            </a:extLst>
          </p:cNvPr>
          <p:cNvSpPr txBox="1"/>
          <p:nvPr/>
        </p:nvSpPr>
        <p:spPr>
          <a:xfrm>
            <a:off x="7572256" y="1222553"/>
            <a:ext cx="4370681" cy="138499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3088"/>
                </a:solidFill>
              </a:rPr>
              <a:t>The intensity of the X-rays varies as the muon beam momentum changes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8C9AC50-9C64-1155-9E97-FC1CD71A6B38}"/>
              </a:ext>
            </a:extLst>
          </p:cNvPr>
          <p:cNvSpPr txBox="1"/>
          <p:nvPr/>
        </p:nvSpPr>
        <p:spPr>
          <a:xfrm>
            <a:off x="7572255" y="3161541"/>
            <a:ext cx="4370681" cy="1200329"/>
          </a:xfrm>
          <a:prstGeom prst="rect">
            <a:avLst/>
          </a:prstGeom>
          <a:noFill/>
          <a:ln>
            <a:solidFill>
              <a:srgbClr val="00308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From that, the variation of the composition of the layer is reconstructed</a:t>
            </a:r>
          </a:p>
        </p:txBody>
      </p:sp>
      <p:pic>
        <p:nvPicPr>
          <p:cNvPr id="11" name="Immagine 10" descr="Immagine che contiene testo, diagramma, linea, Diagramma&#10;&#10;Descrizione generata automaticamente">
            <a:extLst>
              <a:ext uri="{FF2B5EF4-FFF2-40B4-BE49-F238E27FC236}">
                <a16:creationId xmlns:a16="http://schemas.microsoft.com/office/drawing/2014/main" id="{C3C21BCA-C37B-0823-D93F-B77CB8C2F1E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76"/>
            <a:ext cx="7384683" cy="5653324"/>
          </a:xfrm>
          <a:prstGeom prst="rect">
            <a:avLst/>
          </a:prstGeom>
        </p:spPr>
      </p:pic>
      <p:sp>
        <p:nvSpPr>
          <p:cNvPr id="12" name="Down Arrow 9">
            <a:extLst>
              <a:ext uri="{FF2B5EF4-FFF2-40B4-BE49-F238E27FC236}">
                <a16:creationId xmlns:a16="http://schemas.microsoft.com/office/drawing/2014/main" id="{4FFB29E1-6D5B-9F8D-2820-CD134DF0C1EB}"/>
              </a:ext>
            </a:extLst>
          </p:cNvPr>
          <p:cNvSpPr/>
          <p:nvPr/>
        </p:nvSpPr>
        <p:spPr>
          <a:xfrm>
            <a:off x="9499969" y="4577968"/>
            <a:ext cx="531491" cy="369331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Down Arrow 9">
            <a:extLst>
              <a:ext uri="{FF2B5EF4-FFF2-40B4-BE49-F238E27FC236}">
                <a16:creationId xmlns:a16="http://schemas.microsoft.com/office/drawing/2014/main" id="{BF6A85C2-FEA4-DA3C-F9D6-90609A750322}"/>
              </a:ext>
            </a:extLst>
          </p:cNvPr>
          <p:cNvSpPr/>
          <p:nvPr/>
        </p:nvSpPr>
        <p:spPr>
          <a:xfrm>
            <a:off x="9502682" y="2677153"/>
            <a:ext cx="531491" cy="268290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3088"/>
              </a:solidFill>
            </a:endParaRPr>
          </a:p>
        </p:txBody>
      </p:sp>
      <p:pic>
        <p:nvPicPr>
          <p:cNvPr id="14" name="Immagine 13" descr="Immagine che contiene testo, diagramma, linea, Diagramma&#10;&#10;Descrizione generata automaticamente">
            <a:extLst>
              <a:ext uri="{FF2B5EF4-FFF2-40B4-BE49-F238E27FC236}">
                <a16:creationId xmlns:a16="http://schemas.microsoft.com/office/drawing/2014/main" id="{6AAA0DED-0830-9DE3-15B4-DF8020331D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72" y="864187"/>
            <a:ext cx="6381711" cy="5434426"/>
          </a:xfrm>
          <a:prstGeom prst="rect">
            <a:avLst/>
          </a:prstGeom>
        </p:spPr>
      </p:pic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F7DA7E76-F620-6BF6-76A3-0D9002D03E62}"/>
              </a:ext>
            </a:extLst>
          </p:cNvPr>
          <p:cNvCxnSpPr/>
          <p:nvPr/>
        </p:nvCxnSpPr>
        <p:spPr>
          <a:xfrm>
            <a:off x="967513" y="2533106"/>
            <a:ext cx="2159345" cy="2627454"/>
          </a:xfrm>
          <a:prstGeom prst="line">
            <a:avLst/>
          </a:prstGeom>
          <a:ln w="38100">
            <a:solidFill>
              <a:srgbClr val="0C0C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ED5854FA-F5C1-375B-AEBF-C25F0F6BE00C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2" name="Titolo 2">
            <a:extLst>
              <a:ext uri="{FF2B5EF4-FFF2-40B4-BE49-F238E27FC236}">
                <a16:creationId xmlns:a16="http://schemas.microsoft.com/office/drawing/2014/main" id="{C36F2974-4F52-BEA8-44F1-D65EC17F9524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with negative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muons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E8C9C79-BA3B-34E3-7FF8-E23639FAD1BC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216680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>
            <a:extLst>
              <a:ext uri="{FF2B5EF4-FFF2-40B4-BE49-F238E27FC236}">
                <a16:creationId xmlns:a16="http://schemas.microsoft.com/office/drawing/2014/main" id="{EE7251A3-BCA4-2F69-917C-3D647C358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084664B-0F68-BDC6-1464-D68960C268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027" y="3243122"/>
            <a:ext cx="4548540" cy="341140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0B19DA4-6FD5-8F3F-43A0-D52C28FB25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90"/>
          <a:stretch/>
        </p:blipFill>
        <p:spPr>
          <a:xfrm>
            <a:off x="7391027" y="1062362"/>
            <a:ext cx="4548540" cy="2730305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C8200A22-8264-581D-512F-05C21E4910A4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9" name="Titolo 2">
            <a:extLst>
              <a:ext uri="{FF2B5EF4-FFF2-40B4-BE49-F238E27FC236}">
                <a16:creationId xmlns:a16="http://schemas.microsoft.com/office/drawing/2014/main" id="{3DAC9870-B7D5-75B8-9E19-687ACA96A785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gildings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D16D29B9-C927-1492-D9CD-B3AA863EA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33" y="1816348"/>
            <a:ext cx="3169197" cy="36982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E319CB83-4938-8EEA-8D36-05405615C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111" y="1816348"/>
            <a:ext cx="2674409" cy="3698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3DB03DF-021B-5AE0-B80B-0AA9FA87A241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02225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>
            <a:extLst>
              <a:ext uri="{FF2B5EF4-FFF2-40B4-BE49-F238E27FC236}">
                <a16:creationId xmlns:a16="http://schemas.microsoft.com/office/drawing/2014/main" id="{EE7251A3-BCA4-2F69-917C-3D647C358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7F6D2F6-2CC1-279A-4920-6545CFB05C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84" t="11086" r="36603" b="53478"/>
          <a:stretch/>
        </p:blipFill>
        <p:spPr>
          <a:xfrm>
            <a:off x="4259925" y="1465071"/>
            <a:ext cx="2835200" cy="192935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00C61C0D-5435-0D97-DCFC-4E9A156331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73" t="59915" r="30959"/>
          <a:stretch/>
        </p:blipFill>
        <p:spPr>
          <a:xfrm>
            <a:off x="4324482" y="3557571"/>
            <a:ext cx="2981763" cy="2079367"/>
          </a:xfrm>
          <a:prstGeom prst="rect">
            <a:avLst/>
          </a:prstGeom>
        </p:spPr>
      </p:pic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AD440F54-43CB-4796-5F15-F6E4B7F9C7A6}"/>
              </a:ext>
            </a:extLst>
          </p:cNvPr>
          <p:cNvCxnSpPr/>
          <p:nvPr/>
        </p:nvCxnSpPr>
        <p:spPr>
          <a:xfrm>
            <a:off x="7539486" y="3429000"/>
            <a:ext cx="655701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7583BC1-FE09-8193-3F43-9CFB1AB84AA4}"/>
              </a:ext>
            </a:extLst>
          </p:cNvPr>
          <p:cNvSpPr txBox="1"/>
          <p:nvPr/>
        </p:nvSpPr>
        <p:spPr>
          <a:xfrm>
            <a:off x="8412417" y="5835408"/>
            <a:ext cx="31470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i="1" dirty="0">
                <a:solidFill>
                  <a:srgbClr val="003088"/>
                </a:solidFill>
              </a:rPr>
              <a:t>«</a:t>
            </a:r>
            <a:r>
              <a:rPr lang="it-IT" sz="1200" i="1" dirty="0" err="1">
                <a:solidFill>
                  <a:srgbClr val="003088"/>
                </a:solidFill>
              </a:rPr>
              <a:t>Annunciation</a:t>
            </a:r>
            <a:r>
              <a:rPr lang="it-IT" sz="1200" i="1" dirty="0">
                <a:solidFill>
                  <a:srgbClr val="003088"/>
                </a:solidFill>
              </a:rPr>
              <a:t> to Zachary» Andrea Pisano, Leonardo D'Avanzo e bottega (1329 -1336) </a:t>
            </a:r>
          </a:p>
          <a:p>
            <a:pPr algn="ctr"/>
            <a:r>
              <a:rPr lang="it-IT" sz="1200" i="1" dirty="0">
                <a:solidFill>
                  <a:srgbClr val="003088"/>
                </a:solidFill>
              </a:rPr>
              <a:t>(</a:t>
            </a:r>
            <a:r>
              <a:rPr lang="it-IT" sz="1200" i="1" dirty="0" err="1">
                <a:solidFill>
                  <a:srgbClr val="003088"/>
                </a:solidFill>
              </a:rPr>
              <a:t>Courtesy</a:t>
            </a:r>
            <a:r>
              <a:rPr lang="it-IT" sz="1200" i="1" dirty="0">
                <a:solidFill>
                  <a:srgbClr val="003088"/>
                </a:solidFill>
              </a:rPr>
              <a:t> of F. Cantini – CNR-IFAC)</a:t>
            </a:r>
            <a:endParaRPr lang="en-GB" sz="1200" i="1" dirty="0">
              <a:solidFill>
                <a:srgbClr val="003088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18DA257-EC4E-A590-12F3-889FA311AF69}"/>
              </a:ext>
            </a:extLst>
          </p:cNvPr>
          <p:cNvSpPr txBox="1"/>
          <p:nvPr/>
        </p:nvSpPr>
        <p:spPr>
          <a:xfrm>
            <a:off x="232298" y="1095106"/>
            <a:ext cx="11727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Validation process: from </a:t>
            </a:r>
            <a:r>
              <a:rPr lang="en-GB" sz="20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mockup</a:t>
            </a:r>
            <a:r>
              <a:rPr lang="en-GB" sz="20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samples to a real bronze sample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F23BB19-624E-BFAB-9931-CFE2F78B7F63}"/>
              </a:ext>
            </a:extLst>
          </p:cNvPr>
          <p:cNvSpPr txBox="1"/>
          <p:nvPr/>
        </p:nvSpPr>
        <p:spPr>
          <a:xfrm>
            <a:off x="4103978" y="5915863"/>
            <a:ext cx="314709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 err="1">
                <a:solidFill>
                  <a:srgbClr val="003088"/>
                </a:solidFill>
              </a:rPr>
              <a:t>Mockup</a:t>
            </a:r>
            <a:r>
              <a:rPr lang="en-GB" sz="1400" b="1" dirty="0">
                <a:solidFill>
                  <a:srgbClr val="003088"/>
                </a:solidFill>
              </a:rPr>
              <a:t> sample </a:t>
            </a:r>
          </a:p>
          <a:p>
            <a:pPr algn="ctr"/>
            <a:r>
              <a:rPr lang="en-GB" sz="1400" i="1" dirty="0">
                <a:solidFill>
                  <a:srgbClr val="003088"/>
                </a:solidFill>
              </a:rPr>
              <a:t>Top: SM3, Bottom: EM2 </a:t>
            </a:r>
          </a:p>
          <a:p>
            <a:pPr algn="ctr"/>
            <a:r>
              <a:rPr lang="en-GB" sz="1400" i="1" dirty="0">
                <a:solidFill>
                  <a:srgbClr val="003088"/>
                </a:solidFill>
              </a:rPr>
              <a:t>(dimensions</a:t>
            </a:r>
            <a:r>
              <a:rPr lang="it-IT" sz="1400" i="1" dirty="0">
                <a:solidFill>
                  <a:srgbClr val="003088"/>
                </a:solidFill>
              </a:rPr>
              <a:t>:.5cmx2.5cmx0.5cm)</a:t>
            </a:r>
            <a:r>
              <a:rPr lang="en-GB" sz="1400" i="1" dirty="0">
                <a:solidFill>
                  <a:srgbClr val="003088"/>
                </a:solidFill>
              </a:rPr>
              <a:t> </a:t>
            </a:r>
          </a:p>
        </p:txBody>
      </p:sp>
      <p:pic>
        <p:nvPicPr>
          <p:cNvPr id="16" name="Immagine 15" descr="Immagine che contiene calligrafia, schermata, testo, marrone&#10;&#10;Descrizione generata automaticamente">
            <a:extLst>
              <a:ext uri="{FF2B5EF4-FFF2-40B4-BE49-F238E27FC236}">
                <a16:creationId xmlns:a16="http://schemas.microsoft.com/office/drawing/2014/main" id="{CAAFCCE5-D0DC-7A11-ACD3-D8EBDFC176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6" t="8568" r="18260" b="10981"/>
          <a:stretch/>
        </p:blipFill>
        <p:spPr>
          <a:xfrm>
            <a:off x="118067" y="2124889"/>
            <a:ext cx="3141626" cy="2865363"/>
          </a:xfrm>
          <a:prstGeom prst="rect">
            <a:avLst/>
          </a:prstGeom>
        </p:spPr>
      </p:pic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4C3C5B2F-750D-D34B-6F65-5D05E6042DB4}"/>
              </a:ext>
            </a:extLst>
          </p:cNvPr>
          <p:cNvCxnSpPr/>
          <p:nvPr/>
        </p:nvCxnSpPr>
        <p:spPr>
          <a:xfrm>
            <a:off x="3259693" y="3429000"/>
            <a:ext cx="655701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BFA933A-860F-D896-06E7-44ED408BE365}"/>
              </a:ext>
            </a:extLst>
          </p:cNvPr>
          <p:cNvSpPr txBox="1"/>
          <p:nvPr/>
        </p:nvSpPr>
        <p:spPr>
          <a:xfrm>
            <a:off x="0" y="4728642"/>
            <a:ext cx="31470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 err="1">
                <a:solidFill>
                  <a:srgbClr val="003088"/>
                </a:solidFill>
              </a:rPr>
              <a:t>Mockup</a:t>
            </a:r>
            <a:r>
              <a:rPr lang="en-GB" sz="1400" b="1" dirty="0">
                <a:solidFill>
                  <a:srgbClr val="003088"/>
                </a:solidFill>
              </a:rPr>
              <a:t> sample </a:t>
            </a:r>
          </a:p>
          <a:p>
            <a:pPr algn="ctr"/>
            <a:r>
              <a:rPr lang="en-GB" sz="1400" i="1" dirty="0">
                <a:solidFill>
                  <a:srgbClr val="003088"/>
                </a:solidFill>
              </a:rPr>
              <a:t>(dimensions</a:t>
            </a:r>
            <a:r>
              <a:rPr lang="it-IT" sz="1400" i="1" dirty="0">
                <a:solidFill>
                  <a:srgbClr val="003088"/>
                </a:solidFill>
              </a:rPr>
              <a:t>:5cmx5cmx0.0005cm)</a:t>
            </a:r>
            <a:r>
              <a:rPr lang="en-GB" sz="1400" i="1" dirty="0">
                <a:solidFill>
                  <a:srgbClr val="003088"/>
                </a:solidFill>
              </a:rPr>
              <a:t> 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1874EF57-A385-B5F3-6E22-20CE75C845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6000"/>
                    </a14:imgEffect>
                    <a14:imgEffect>
                      <a14:brightnessContrast bright="6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187" y="1465071"/>
            <a:ext cx="3624153" cy="4310322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E0746B3-C337-A9CE-636C-B44C4F15F79B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6" name="Titolo 2">
            <a:extLst>
              <a:ext uri="{FF2B5EF4-FFF2-40B4-BE49-F238E27FC236}">
                <a16:creationId xmlns:a16="http://schemas.microsoft.com/office/drawing/2014/main" id="{127F86BC-B970-9A8D-3D2A-E34EA2653C7F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gildings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68BDB50-3256-B961-340B-C564B2F644D6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7463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>
            <a:extLst>
              <a:ext uri="{FF2B5EF4-FFF2-40B4-BE49-F238E27FC236}">
                <a16:creationId xmlns:a16="http://schemas.microsoft.com/office/drawing/2014/main" id="{EE7251A3-BCA4-2F69-917C-3D647C358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23246F26-04B3-B8D3-5F9C-BF59A940CC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771" y="2653677"/>
            <a:ext cx="3675606" cy="2445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BE3FEB4-5EDF-AEE2-AC93-B7CC8C88A9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6" y="2664934"/>
            <a:ext cx="3309749" cy="2480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41A9E91-3733-7888-2274-CE2A1B812C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784" t="11086" r="36603" b="53478"/>
          <a:stretch/>
        </p:blipFill>
        <p:spPr>
          <a:xfrm>
            <a:off x="6403765" y="1749618"/>
            <a:ext cx="1375445" cy="93599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2BC1467-AC41-F2D8-25B2-63BE2790FA1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173" t="59915" r="30959"/>
          <a:stretch/>
        </p:blipFill>
        <p:spPr>
          <a:xfrm>
            <a:off x="6416540" y="2598565"/>
            <a:ext cx="1589668" cy="1108573"/>
          </a:xfrm>
          <a:prstGeom prst="rect">
            <a:avLst/>
          </a:prstGeom>
        </p:spPr>
      </p:pic>
      <p:pic>
        <p:nvPicPr>
          <p:cNvPr id="12" name="Immagine 11" descr="Immagine che contiene Rettangolo, statico&#10;&#10;Descrizione generata automaticamente">
            <a:extLst>
              <a:ext uri="{FF2B5EF4-FFF2-40B4-BE49-F238E27FC236}">
                <a16:creationId xmlns:a16="http://schemas.microsoft.com/office/drawing/2014/main" id="{4EE88BA0-08D1-B74F-7CC7-4AE8A8307EE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64" y="4371200"/>
            <a:ext cx="2169120" cy="213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6DDF96B-7C5D-D905-121E-CB96209D0CC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D9CFCF"/>
              </a:clrFrom>
              <a:clrTo>
                <a:srgbClr val="D9CFC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9" t="27034" r="21000"/>
          <a:stretch/>
        </p:blipFill>
        <p:spPr>
          <a:xfrm>
            <a:off x="5796404" y="4589246"/>
            <a:ext cx="2599367" cy="1894869"/>
          </a:xfrm>
          <a:prstGeom prst="rect">
            <a:avLst/>
          </a:prstGeom>
        </p:spPr>
      </p:pic>
      <p:pic>
        <p:nvPicPr>
          <p:cNvPr id="14" name="Immagine 13" descr="Immagine che contiene calligrafia, schermata, testo, marrone&#10;&#10;Descrizione generata automaticamente">
            <a:extLst>
              <a:ext uri="{FF2B5EF4-FFF2-40B4-BE49-F238E27FC236}">
                <a16:creationId xmlns:a16="http://schemas.microsoft.com/office/drawing/2014/main" id="{4A8CBE45-DB0D-B10F-49CF-21E3EFE21BE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6" t="8568" r="18260" b="10981"/>
          <a:stretch/>
        </p:blipFill>
        <p:spPr>
          <a:xfrm>
            <a:off x="3547140" y="1778648"/>
            <a:ext cx="2114426" cy="1928491"/>
          </a:xfrm>
          <a:prstGeom prst="rect">
            <a:avLst/>
          </a:prstGeom>
        </p:spPr>
      </p:pic>
      <p:cxnSp>
        <p:nvCxnSpPr>
          <p:cNvPr id="15" name="Connettore curvo 14">
            <a:extLst>
              <a:ext uri="{FF2B5EF4-FFF2-40B4-BE49-F238E27FC236}">
                <a16:creationId xmlns:a16="http://schemas.microsoft.com/office/drawing/2014/main" id="{2F427A7C-35C6-90F5-052D-1F2CFC0BDA7E}"/>
              </a:ext>
            </a:extLst>
          </p:cNvPr>
          <p:cNvCxnSpPr>
            <a:cxnSpLocks/>
            <a:stCxn id="14" idx="2"/>
          </p:cNvCxnSpPr>
          <p:nvPr/>
        </p:nvCxnSpPr>
        <p:spPr>
          <a:xfrm rot="5400000">
            <a:off x="4042339" y="3966711"/>
            <a:ext cx="821587" cy="30244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curvo 15">
            <a:extLst>
              <a:ext uri="{FF2B5EF4-FFF2-40B4-BE49-F238E27FC236}">
                <a16:creationId xmlns:a16="http://schemas.microsoft.com/office/drawing/2014/main" id="{099F1F0A-9454-8B9C-4057-A156D8B37746}"/>
              </a:ext>
            </a:extLst>
          </p:cNvPr>
          <p:cNvCxnSpPr>
            <a:cxnSpLocks/>
            <a:stCxn id="11" idx="2"/>
          </p:cNvCxnSpPr>
          <p:nvPr/>
        </p:nvCxnSpPr>
        <p:spPr>
          <a:xfrm rot="5400000">
            <a:off x="6677064" y="4121562"/>
            <a:ext cx="948735" cy="119886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EAC22746-88DC-70D6-164E-83D95E961189}"/>
              </a:ext>
            </a:extLst>
          </p:cNvPr>
          <p:cNvSpPr txBox="1"/>
          <p:nvPr/>
        </p:nvSpPr>
        <p:spPr>
          <a:xfrm>
            <a:off x="1524557" y="3416679"/>
            <a:ext cx="869987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</a:rPr>
              <a:t>10.4 µm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BC0F6A35-B50A-6357-76B1-3BF2CEFA3016}"/>
              </a:ext>
            </a:extLst>
          </p:cNvPr>
          <p:cNvSpPr txBox="1"/>
          <p:nvPr/>
        </p:nvSpPr>
        <p:spPr>
          <a:xfrm>
            <a:off x="2651673" y="3958302"/>
            <a:ext cx="744832" cy="2616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</a:rPr>
              <a:t>3.7 µm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A94C92C-6067-EC62-1EBD-FE3D9D2B68F8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3B553585-AFB6-A313-46B3-413C62F40B47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gildings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73283C9-5DC4-C154-6AF6-938EDB8AAA4C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16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2B605BF-AD4D-E04E-D936-076757B376A4}"/>
              </a:ext>
            </a:extLst>
          </p:cNvPr>
          <p:cNvSpPr txBox="1"/>
          <p:nvPr/>
        </p:nvSpPr>
        <p:spPr>
          <a:xfrm>
            <a:off x="232298" y="1095106"/>
            <a:ext cx="11727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Validation process: from </a:t>
            </a:r>
            <a:r>
              <a:rPr lang="en-GB" sz="20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mockup</a:t>
            </a:r>
            <a:r>
              <a:rPr lang="en-GB" sz="20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samples to a real bronze sample </a:t>
            </a:r>
          </a:p>
        </p:txBody>
      </p:sp>
    </p:spTree>
    <p:extLst>
      <p:ext uri="{BB962C8B-B14F-4D97-AF65-F5344CB8AC3E}">
        <p14:creationId xmlns:p14="http://schemas.microsoft.com/office/powerpoint/2010/main" val="2557246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>
            <a:extLst>
              <a:ext uri="{FF2B5EF4-FFF2-40B4-BE49-F238E27FC236}">
                <a16:creationId xmlns:a16="http://schemas.microsoft.com/office/drawing/2014/main" id="{EE7251A3-BCA4-2F69-917C-3D647C358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" name="Immagine 3" descr="Immagine che contiene testo, diagramma, linea, schermata&#10;&#10;Descrizione generata automaticamente">
            <a:extLst>
              <a:ext uri="{FF2B5EF4-FFF2-40B4-BE49-F238E27FC236}">
                <a16:creationId xmlns:a16="http://schemas.microsoft.com/office/drawing/2014/main" id="{DCCBE64A-819F-99F6-1E2B-BCE573A89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26" y="1157437"/>
            <a:ext cx="5012812" cy="4280913"/>
          </a:xfrm>
          <a:prstGeom prst="rect">
            <a:avLst/>
          </a:prstGeom>
        </p:spPr>
      </p:pic>
      <p:pic>
        <p:nvPicPr>
          <p:cNvPr id="6" name="Immagine 5" descr="Immagine che contiene testo, schermata, linea, diagramma&#10;&#10;Descrizione generata automaticamente">
            <a:extLst>
              <a:ext uri="{FF2B5EF4-FFF2-40B4-BE49-F238E27FC236}">
                <a16:creationId xmlns:a16="http://schemas.microsoft.com/office/drawing/2014/main" id="{870313BE-7BB2-E3C5-76BF-3E886B799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189" y="1145882"/>
            <a:ext cx="5026340" cy="4292467"/>
          </a:xfrm>
          <a:prstGeom prst="rect">
            <a:avLst/>
          </a:prstGeom>
        </p:spPr>
      </p:pic>
      <p:pic>
        <p:nvPicPr>
          <p:cNvPr id="7" name="Immagine 6" descr="Immagine che contiene testo, diagramma, schermata, linea&#10;&#10;Descrizione generata automaticamente">
            <a:extLst>
              <a:ext uri="{FF2B5EF4-FFF2-40B4-BE49-F238E27FC236}">
                <a16:creationId xmlns:a16="http://schemas.microsoft.com/office/drawing/2014/main" id="{06428193-4C04-F460-602C-361E68A7D8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22" y="1036848"/>
            <a:ext cx="5154016" cy="440150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186C1AEC-D21F-E5EA-5F54-1D734DB54E72}"/>
              </a:ext>
            </a:extLst>
          </p:cNvPr>
          <p:cNvSpPr txBox="1"/>
          <p:nvPr/>
        </p:nvSpPr>
        <p:spPr>
          <a:xfrm>
            <a:off x="3350852" y="5596925"/>
            <a:ext cx="5490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3088"/>
                </a:solidFill>
              </a:rPr>
              <a:t>Sample A</a:t>
            </a:r>
          </a:p>
          <a:p>
            <a:pPr algn="ctr"/>
            <a:r>
              <a:rPr lang="en-GB" sz="2000" dirty="0">
                <a:solidFill>
                  <a:srgbClr val="003088"/>
                </a:solidFill>
              </a:rPr>
              <a:t>Average gold thickness form SEM: </a:t>
            </a:r>
            <a:r>
              <a:rPr lang="el-GR" sz="2000" dirty="0">
                <a:solidFill>
                  <a:srgbClr val="003088"/>
                </a:solidFill>
              </a:rPr>
              <a:t>3.3</a:t>
            </a:r>
            <a:r>
              <a:rPr lang="it-IT" sz="2000" dirty="0">
                <a:solidFill>
                  <a:srgbClr val="003088"/>
                </a:solidFill>
              </a:rPr>
              <a:t> </a:t>
            </a:r>
            <a:r>
              <a:rPr lang="el-GR" sz="2000" dirty="0">
                <a:solidFill>
                  <a:srgbClr val="003088"/>
                </a:solidFill>
              </a:rPr>
              <a:t>± 0.2 μ</a:t>
            </a:r>
            <a:r>
              <a:rPr lang="it-IT" sz="2000" dirty="0">
                <a:solidFill>
                  <a:srgbClr val="003088"/>
                </a:solidFill>
              </a:rPr>
              <a:t>m</a:t>
            </a:r>
          </a:p>
          <a:p>
            <a:pPr algn="ctr"/>
            <a:r>
              <a:rPr lang="it-IT" sz="2000" dirty="0" err="1">
                <a:solidFill>
                  <a:srgbClr val="003088"/>
                </a:solidFill>
              </a:rPr>
              <a:t>Measured</a:t>
            </a:r>
            <a:r>
              <a:rPr lang="it-IT" sz="2000" dirty="0">
                <a:solidFill>
                  <a:srgbClr val="003088"/>
                </a:solidFill>
              </a:rPr>
              <a:t> </a:t>
            </a:r>
            <a:r>
              <a:rPr lang="it-IT" sz="2000" dirty="0" err="1">
                <a:solidFill>
                  <a:srgbClr val="003088"/>
                </a:solidFill>
              </a:rPr>
              <a:t>gold</a:t>
            </a:r>
            <a:r>
              <a:rPr lang="it-IT" sz="2000" dirty="0">
                <a:solidFill>
                  <a:srgbClr val="003088"/>
                </a:solidFill>
              </a:rPr>
              <a:t> </a:t>
            </a:r>
            <a:r>
              <a:rPr lang="it-IT" sz="2000" dirty="0" err="1">
                <a:solidFill>
                  <a:srgbClr val="003088"/>
                </a:solidFill>
              </a:rPr>
              <a:t>thickness</a:t>
            </a:r>
            <a:r>
              <a:rPr lang="it-IT" sz="2000" dirty="0">
                <a:solidFill>
                  <a:srgbClr val="003088"/>
                </a:solidFill>
              </a:rPr>
              <a:t>: </a:t>
            </a:r>
            <a:r>
              <a:rPr lang="el-GR" sz="2000" dirty="0">
                <a:solidFill>
                  <a:srgbClr val="003088"/>
                </a:solidFill>
              </a:rPr>
              <a:t>3.</a:t>
            </a:r>
            <a:r>
              <a:rPr lang="it-IT" sz="2000" dirty="0">
                <a:solidFill>
                  <a:srgbClr val="003088"/>
                </a:solidFill>
              </a:rPr>
              <a:t>5 </a:t>
            </a:r>
            <a:r>
              <a:rPr lang="el-GR" sz="2000" dirty="0">
                <a:solidFill>
                  <a:srgbClr val="003088"/>
                </a:solidFill>
              </a:rPr>
              <a:t>± 0.</a:t>
            </a:r>
            <a:r>
              <a:rPr lang="it-IT" sz="2000" dirty="0">
                <a:solidFill>
                  <a:srgbClr val="003088"/>
                </a:solidFill>
              </a:rPr>
              <a:t>5</a:t>
            </a:r>
            <a:r>
              <a:rPr lang="el-GR" sz="2000" dirty="0">
                <a:solidFill>
                  <a:srgbClr val="003088"/>
                </a:solidFill>
              </a:rPr>
              <a:t> μ</a:t>
            </a:r>
            <a:r>
              <a:rPr lang="it-IT" sz="2000" dirty="0">
                <a:solidFill>
                  <a:srgbClr val="003088"/>
                </a:solidFill>
              </a:rPr>
              <a:t>m</a:t>
            </a:r>
          </a:p>
        </p:txBody>
      </p:sp>
      <p:pic>
        <p:nvPicPr>
          <p:cNvPr id="11" name="Immagine 10" descr="Immagine che contiene calligrafia, schermata, testo, marrone&#10;&#10;Descrizione generata automaticamente">
            <a:extLst>
              <a:ext uri="{FF2B5EF4-FFF2-40B4-BE49-F238E27FC236}">
                <a16:creationId xmlns:a16="http://schemas.microsoft.com/office/drawing/2014/main" id="{60D8B489-461E-A624-653B-A87F7F9249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6" t="8568" r="18260" b="10981"/>
          <a:stretch/>
        </p:blipFill>
        <p:spPr>
          <a:xfrm>
            <a:off x="10741307" y="5538867"/>
            <a:ext cx="1450694" cy="1323126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33FA2A65-D397-933F-1796-BE2806FBB219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13" name="Titolo 2">
            <a:extLst>
              <a:ext uri="{FF2B5EF4-FFF2-40B4-BE49-F238E27FC236}">
                <a16:creationId xmlns:a16="http://schemas.microsoft.com/office/drawing/2014/main" id="{77BE8C49-0293-03D5-73A6-3691DFC658EA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gildings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6167539-586B-7A97-E0E7-4432716B3933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17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F196B17-0B10-03F8-4E8F-3C5EAFF895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060914"/>
            <a:ext cx="5154016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13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>
            <a:extLst>
              <a:ext uri="{FF2B5EF4-FFF2-40B4-BE49-F238E27FC236}">
                <a16:creationId xmlns:a16="http://schemas.microsoft.com/office/drawing/2014/main" id="{EE7251A3-BCA4-2F69-917C-3D647C358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EE15FB5-E538-D174-0B2C-8AAC37B5B6DC}"/>
              </a:ext>
            </a:extLst>
          </p:cNvPr>
          <p:cNvSpPr txBox="1"/>
          <p:nvPr/>
        </p:nvSpPr>
        <p:spPr>
          <a:xfrm>
            <a:off x="3433047" y="5594270"/>
            <a:ext cx="5490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3088"/>
                </a:solidFill>
              </a:rPr>
              <a:t>Sample C</a:t>
            </a:r>
          </a:p>
          <a:p>
            <a:pPr algn="ctr"/>
            <a:r>
              <a:rPr lang="en-GB" dirty="0">
                <a:solidFill>
                  <a:srgbClr val="003088"/>
                </a:solidFill>
              </a:rPr>
              <a:t>Average gold thickness form SEM: 7</a:t>
            </a:r>
            <a:r>
              <a:rPr lang="el-GR" dirty="0">
                <a:solidFill>
                  <a:srgbClr val="003088"/>
                </a:solidFill>
              </a:rPr>
              <a:t>.3</a:t>
            </a:r>
            <a:r>
              <a:rPr lang="it-IT" dirty="0">
                <a:solidFill>
                  <a:srgbClr val="003088"/>
                </a:solidFill>
              </a:rPr>
              <a:t> </a:t>
            </a:r>
            <a:r>
              <a:rPr lang="el-GR" dirty="0">
                <a:solidFill>
                  <a:srgbClr val="003088"/>
                </a:solidFill>
              </a:rPr>
              <a:t>± 0.</a:t>
            </a:r>
            <a:r>
              <a:rPr lang="it-IT" dirty="0">
                <a:solidFill>
                  <a:srgbClr val="003088"/>
                </a:solidFill>
              </a:rPr>
              <a:t>8</a:t>
            </a:r>
            <a:r>
              <a:rPr lang="el-GR" dirty="0">
                <a:solidFill>
                  <a:srgbClr val="003088"/>
                </a:solidFill>
              </a:rPr>
              <a:t> μ</a:t>
            </a:r>
            <a:r>
              <a:rPr lang="it-IT" dirty="0">
                <a:solidFill>
                  <a:srgbClr val="003088"/>
                </a:solidFill>
              </a:rPr>
              <a:t>m</a:t>
            </a:r>
          </a:p>
          <a:p>
            <a:pPr algn="ctr"/>
            <a:r>
              <a:rPr lang="it-IT" dirty="0" err="1">
                <a:solidFill>
                  <a:srgbClr val="003088"/>
                </a:solidFill>
              </a:rPr>
              <a:t>Measured</a:t>
            </a:r>
            <a:r>
              <a:rPr lang="it-IT" dirty="0">
                <a:solidFill>
                  <a:srgbClr val="003088"/>
                </a:solidFill>
              </a:rPr>
              <a:t> </a:t>
            </a:r>
            <a:r>
              <a:rPr lang="it-IT" dirty="0" err="1">
                <a:solidFill>
                  <a:srgbClr val="003088"/>
                </a:solidFill>
              </a:rPr>
              <a:t>gold</a:t>
            </a:r>
            <a:r>
              <a:rPr lang="it-IT" dirty="0">
                <a:solidFill>
                  <a:srgbClr val="003088"/>
                </a:solidFill>
              </a:rPr>
              <a:t> </a:t>
            </a:r>
            <a:r>
              <a:rPr lang="it-IT" dirty="0" err="1">
                <a:solidFill>
                  <a:srgbClr val="003088"/>
                </a:solidFill>
              </a:rPr>
              <a:t>thickness</a:t>
            </a:r>
            <a:r>
              <a:rPr lang="it-IT" dirty="0">
                <a:solidFill>
                  <a:srgbClr val="003088"/>
                </a:solidFill>
              </a:rPr>
              <a:t>: 7</a:t>
            </a:r>
            <a:r>
              <a:rPr lang="el-GR" dirty="0">
                <a:solidFill>
                  <a:srgbClr val="003088"/>
                </a:solidFill>
              </a:rPr>
              <a:t>.</a:t>
            </a:r>
            <a:r>
              <a:rPr lang="it-IT" dirty="0">
                <a:solidFill>
                  <a:srgbClr val="003088"/>
                </a:solidFill>
              </a:rPr>
              <a:t>5 </a:t>
            </a:r>
            <a:r>
              <a:rPr lang="el-GR" dirty="0">
                <a:solidFill>
                  <a:srgbClr val="003088"/>
                </a:solidFill>
              </a:rPr>
              <a:t>± 0.</a:t>
            </a:r>
            <a:r>
              <a:rPr lang="it-IT" dirty="0">
                <a:solidFill>
                  <a:srgbClr val="003088"/>
                </a:solidFill>
              </a:rPr>
              <a:t>5</a:t>
            </a:r>
            <a:r>
              <a:rPr lang="el-GR" dirty="0">
                <a:solidFill>
                  <a:srgbClr val="003088"/>
                </a:solidFill>
              </a:rPr>
              <a:t> μ</a:t>
            </a:r>
            <a:r>
              <a:rPr lang="it-IT" dirty="0">
                <a:solidFill>
                  <a:srgbClr val="003088"/>
                </a:solidFill>
              </a:rPr>
              <a:t>m</a:t>
            </a:r>
          </a:p>
        </p:txBody>
      </p:sp>
      <p:pic>
        <p:nvPicPr>
          <p:cNvPr id="6" name="Immagine 5" descr="Immagine che contiene testo, diagramma, linea, schermata&#10;&#10;Descrizione generata automaticamente">
            <a:extLst>
              <a:ext uri="{FF2B5EF4-FFF2-40B4-BE49-F238E27FC236}">
                <a16:creationId xmlns:a16="http://schemas.microsoft.com/office/drawing/2014/main" id="{D00AAB72-B558-E6C1-5E31-93735B8CD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195" y="1018390"/>
            <a:ext cx="5288459" cy="4520477"/>
          </a:xfrm>
          <a:prstGeom prst="rect">
            <a:avLst/>
          </a:prstGeom>
        </p:spPr>
      </p:pic>
      <p:pic>
        <p:nvPicPr>
          <p:cNvPr id="7" name="Immagine 6" descr="Immagine che contiene testo, schermata, diagramma, linea&#10;&#10;Descrizione generata automaticamente">
            <a:extLst>
              <a:ext uri="{FF2B5EF4-FFF2-40B4-BE49-F238E27FC236}">
                <a16:creationId xmlns:a16="http://schemas.microsoft.com/office/drawing/2014/main" id="{A1AE63F2-4EF7-B870-3E79-47EA000F5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41" y="1035428"/>
            <a:ext cx="5288459" cy="4482343"/>
          </a:xfrm>
          <a:prstGeom prst="rect">
            <a:avLst/>
          </a:prstGeom>
        </p:spPr>
      </p:pic>
      <p:pic>
        <p:nvPicPr>
          <p:cNvPr id="9" name="Immagine 8" descr="Immagine che contiene calligrafia, schermata, testo, marrone&#10;&#10;Descrizione generata automaticamente">
            <a:extLst>
              <a:ext uri="{FF2B5EF4-FFF2-40B4-BE49-F238E27FC236}">
                <a16:creationId xmlns:a16="http://schemas.microsoft.com/office/drawing/2014/main" id="{73AFFD36-4061-9B8D-3E0F-E0A74BA2F1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6" t="8568" r="18260" b="10981"/>
          <a:stretch/>
        </p:blipFill>
        <p:spPr>
          <a:xfrm>
            <a:off x="10741307" y="5538867"/>
            <a:ext cx="1450694" cy="1323126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48E0A476-FB53-8102-E49D-A7C77DFB8C29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F0210FB9-E565-6615-B3CA-2EE248F37C06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gildings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D2B7844-EDF1-7D6C-69F2-12C3EEE8AA39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6192574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>
            <a:extLst>
              <a:ext uri="{FF2B5EF4-FFF2-40B4-BE49-F238E27FC236}">
                <a16:creationId xmlns:a16="http://schemas.microsoft.com/office/drawing/2014/main" id="{EE7251A3-BCA4-2F69-917C-3D647C358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8252" y="38188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534B486-D378-A995-43A6-AA84A36691AD}"/>
              </a:ext>
            </a:extLst>
          </p:cNvPr>
          <p:cNvSpPr txBox="1"/>
          <p:nvPr/>
        </p:nvSpPr>
        <p:spPr>
          <a:xfrm>
            <a:off x="659222" y="4999463"/>
            <a:ext cx="3002931" cy="646331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Angel body: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gold thickness of 16 </a:t>
            </a:r>
            <a:r>
              <a:rPr lang="el-GR" b="1" dirty="0">
                <a:solidFill>
                  <a:schemeClr val="accent1">
                    <a:lumMod val="50000"/>
                  </a:schemeClr>
                </a:solidFill>
              </a:rPr>
              <a:t>± 0.</a:t>
            </a:r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5</a:t>
            </a:r>
            <a:r>
              <a:rPr lang="el-GR" b="1" dirty="0">
                <a:solidFill>
                  <a:schemeClr val="accent1">
                    <a:lumMod val="50000"/>
                  </a:schemeClr>
                </a:solidFill>
              </a:rPr>
              <a:t> μ</a:t>
            </a:r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m 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631ABCB-7397-A381-D92C-00D3104C2470}"/>
              </a:ext>
            </a:extLst>
          </p:cNvPr>
          <p:cNvSpPr txBox="1"/>
          <p:nvPr/>
        </p:nvSpPr>
        <p:spPr>
          <a:xfrm>
            <a:off x="4831765" y="4999463"/>
            <a:ext cx="2811066" cy="646331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Zachary body: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gold thickness of 15 </a:t>
            </a:r>
            <a:r>
              <a:rPr lang="el-GR" b="1" dirty="0">
                <a:solidFill>
                  <a:schemeClr val="accent1">
                    <a:lumMod val="50000"/>
                  </a:schemeClr>
                </a:solidFill>
              </a:rPr>
              <a:t>± 0.</a:t>
            </a:r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5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µm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8325E71-1F16-D26D-A42B-9D1126AC50FB}"/>
              </a:ext>
            </a:extLst>
          </p:cNvPr>
          <p:cNvSpPr txBox="1"/>
          <p:nvPr/>
        </p:nvSpPr>
        <p:spPr>
          <a:xfrm>
            <a:off x="9042155" y="5026748"/>
            <a:ext cx="2494897" cy="646331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Lion: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gold thickness of 15 </a:t>
            </a:r>
            <a:r>
              <a:rPr lang="el-GR" b="1" dirty="0">
                <a:solidFill>
                  <a:schemeClr val="accent1">
                    <a:lumMod val="50000"/>
                  </a:schemeClr>
                </a:solidFill>
              </a:rPr>
              <a:t>± 0.</a:t>
            </a:r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5</a:t>
            </a:r>
            <a:r>
              <a:rPr lang="el-GR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µm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B5BE75F-FFE9-76AD-7730-0107A569A60D}"/>
              </a:ext>
            </a:extLst>
          </p:cNvPr>
          <p:cNvSpPr txBox="1"/>
          <p:nvPr/>
        </p:nvSpPr>
        <p:spPr>
          <a:xfrm>
            <a:off x="3541710" y="5826253"/>
            <a:ext cx="5017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accent1">
                    <a:lumMod val="50000"/>
                  </a:schemeClr>
                </a:solidFill>
              </a:rPr>
              <a:t>Good control of the process gilding process</a:t>
            </a:r>
            <a:endParaRPr lang="en-GB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Immagine 10" descr="Immagine che contiene testo, linea, schermata, diagramma&#10;&#10;Descrizione generata automaticamente">
            <a:extLst>
              <a:ext uri="{FF2B5EF4-FFF2-40B4-BE49-F238E27FC236}">
                <a16:creationId xmlns:a16="http://schemas.microsoft.com/office/drawing/2014/main" id="{F4936DD1-AD9E-9801-27A7-AB277983F6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5" y="1461841"/>
            <a:ext cx="4037169" cy="3410657"/>
          </a:xfrm>
          <a:prstGeom prst="rect">
            <a:avLst/>
          </a:prstGeom>
        </p:spPr>
      </p:pic>
      <p:pic>
        <p:nvPicPr>
          <p:cNvPr id="12" name="Immagine 11" descr="Immagine che contiene testo, diagramma, linea, Diagramma&#10;&#10;Descrizione generata automaticamente">
            <a:extLst>
              <a:ext uri="{FF2B5EF4-FFF2-40B4-BE49-F238E27FC236}">
                <a16:creationId xmlns:a16="http://schemas.microsoft.com/office/drawing/2014/main" id="{85AA0D6B-017C-6B9B-0304-859CC8D5D2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454" y="1431430"/>
            <a:ext cx="4114801" cy="3499723"/>
          </a:xfrm>
          <a:prstGeom prst="rect">
            <a:avLst/>
          </a:prstGeom>
        </p:spPr>
      </p:pic>
      <p:pic>
        <p:nvPicPr>
          <p:cNvPr id="13" name="Immagine 12" descr="Immagine che contiene testo, linea, diagramma, schermata&#10;&#10;Descrizione generata automaticamente">
            <a:extLst>
              <a:ext uri="{FF2B5EF4-FFF2-40B4-BE49-F238E27FC236}">
                <a16:creationId xmlns:a16="http://schemas.microsoft.com/office/drawing/2014/main" id="{6BDEE9BD-89F0-0CDC-EF64-8B2B046465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256" y="1484935"/>
            <a:ext cx="3972396" cy="3410658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5289E2F8-4F25-A69E-68AA-E5DB167978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6000"/>
                    </a14:imgEffect>
                    <a14:imgEffect>
                      <a14:brightnessContrast bright="6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419" y="101735"/>
            <a:ext cx="1244581" cy="1480221"/>
          </a:xfrm>
          <a:prstGeom prst="rect">
            <a:avLst/>
          </a:prstGeom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965F34C1-A5A2-A699-7D82-E2862E410EAA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388F68FE-6B72-3BE5-2CE6-DB27253A3993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gildings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5329BF8-5277-2814-34E0-DDE338EF0359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993771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8A55F1C-047A-6D15-9D62-E50175C411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7817" b="7817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609224D5-7DDC-79B8-A433-764566562218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09379B-E7C6-2F49-B950-26805E1FC48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410" y="5653324"/>
            <a:ext cx="1473693" cy="1099602"/>
          </a:xfrm>
          <a:prstGeom prst="rect">
            <a:avLst/>
          </a:prstGeom>
        </p:spPr>
      </p:pic>
      <p:pic>
        <p:nvPicPr>
          <p:cNvPr id="10" name="Picture 2" descr="AP-RMTtjYl5wHqab0ZEqSUing9mFyZfAwYFONdiYgE3REW-t1vrW3ekeQzZHAWPmWfYl8479qy13xIr2kiOpUl6wt4SLmGJaDPhCRm6PUdFUpMnrCUy0nljw5e1g3mKs2Uvn5j2XJHZRG_xwS2GKoI4ztnaoIi_AwlcHFu-RW4_3Csx3cIqn6ZkHOxmGN42FexPfZr2gGzV7l_a_dEEGahTVwGsRdcbCKkayWRvtfsU8qdGy6khhDfYwpHrdofVI8RXRuwWPkkckMOhuwy-F80K_W9eXT1-rY_lKd4aMHEs3ZaDp6MH5lmzI1KddVt72IA=w512 (512×170)">
            <a:extLst>
              <a:ext uri="{FF2B5EF4-FFF2-40B4-BE49-F238E27FC236}">
                <a16:creationId xmlns:a16="http://schemas.microsoft.com/office/drawing/2014/main" id="{ECCBE569-C433-A881-BC7D-C664BBF41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914" y="5770485"/>
            <a:ext cx="2456414" cy="81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olo 2">
            <a:extLst>
              <a:ext uri="{FF2B5EF4-FFF2-40B4-BE49-F238E27FC236}">
                <a16:creationId xmlns:a16="http://schemas.microsoft.com/office/drawing/2014/main" id="{02C915FD-1B31-323F-5552-ECCAFC510A67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0890929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i="1" dirty="0">
                <a:solidFill>
                  <a:schemeClr val="accent1">
                    <a:lumMod val="50000"/>
                  </a:schemeClr>
                </a:solidFill>
              </a:rPr>
              <a:t>Agenda</a:t>
            </a:r>
          </a:p>
        </p:txBody>
      </p:sp>
      <p:sp>
        <p:nvSpPr>
          <p:cNvPr id="3" name="Segnaposto contenuto 3">
            <a:extLst>
              <a:ext uri="{FF2B5EF4-FFF2-40B4-BE49-F238E27FC236}">
                <a16:creationId xmlns:a16="http://schemas.microsoft.com/office/drawing/2014/main" id="{197B1997-1559-561B-F6A5-4585065B4287}"/>
              </a:ext>
            </a:extLst>
          </p:cNvPr>
          <p:cNvSpPr txBox="1">
            <a:spLocks/>
          </p:cNvSpPr>
          <p:nvPr/>
        </p:nvSpPr>
        <p:spPr>
          <a:xfrm>
            <a:off x="17978" y="1291228"/>
            <a:ext cx="584494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10000"/>
              </a:lnSpc>
            </a:pPr>
            <a:r>
              <a:rPr lang="en-GB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Introduction: scientific background</a:t>
            </a:r>
          </a:p>
          <a:p>
            <a:pPr marL="285750" indent="-285750">
              <a:lnSpc>
                <a:spcPct val="110000"/>
              </a:lnSpc>
            </a:pPr>
            <a:r>
              <a:rPr lang="en-GB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Research with negative muons: activities @ Milano Bicocca</a:t>
            </a:r>
          </a:p>
          <a:p>
            <a:pPr marL="285750" indent="-285750">
              <a:lnSpc>
                <a:spcPct val="110000"/>
              </a:lnSpc>
            </a:pPr>
            <a:r>
              <a:rPr lang="en-GB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Conclusions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C82A574-9E3F-7CCF-7E31-DD05C04F4DD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656272" y="5770485"/>
            <a:ext cx="874515" cy="91855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46292282-2A19-6EDD-79EF-57F340157AC7}"/>
              </a:ext>
            </a:extLst>
          </p:cNvPr>
          <p:cNvSpPr txBox="1"/>
          <p:nvPr/>
        </p:nvSpPr>
        <p:spPr>
          <a:xfrm>
            <a:off x="11988800" y="-36764"/>
            <a:ext cx="20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83982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>
            <a:extLst>
              <a:ext uri="{FF2B5EF4-FFF2-40B4-BE49-F238E27FC236}">
                <a16:creationId xmlns:a16="http://schemas.microsoft.com/office/drawing/2014/main" id="{EE7251A3-BCA4-2F69-917C-3D647C358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" name="Immagine 5" descr="Immagine che contiene arte, Rettangolo&#10;&#10;Descrizione generata automaticamente">
            <a:extLst>
              <a:ext uri="{FF2B5EF4-FFF2-40B4-BE49-F238E27FC236}">
                <a16:creationId xmlns:a16="http://schemas.microsoft.com/office/drawing/2014/main" id="{F80F5FB1-46DD-813C-A8B5-C2AB8E964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47" y="1987080"/>
            <a:ext cx="6098823" cy="3925263"/>
          </a:xfrm>
          <a:prstGeom prst="rect">
            <a:avLst/>
          </a:prstGeom>
        </p:spPr>
      </p:pic>
      <p:pic>
        <p:nvPicPr>
          <p:cNvPr id="16" name="Immagine 15" descr="Immagine che contiene cavallo, smalto, arte&#10;&#10;Descrizione generata automaticamente">
            <a:extLst>
              <a:ext uri="{FF2B5EF4-FFF2-40B4-BE49-F238E27FC236}">
                <a16:creationId xmlns:a16="http://schemas.microsoft.com/office/drawing/2014/main" id="{6B2DF429-AC80-EFD9-0EFE-37D87259A5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8" t="11546" r="3282" b="13091"/>
          <a:stretch/>
        </p:blipFill>
        <p:spPr>
          <a:xfrm>
            <a:off x="7864161" y="1987080"/>
            <a:ext cx="3873140" cy="398789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C5FD1C-D3ED-9950-2DFB-E03D18FF929C}"/>
              </a:ext>
            </a:extLst>
          </p:cNvPr>
          <p:cNvSpPr txBox="1"/>
          <p:nvPr/>
        </p:nvSpPr>
        <p:spPr>
          <a:xfrm>
            <a:off x="0" y="1089971"/>
            <a:ext cx="11727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Painted enamels: preliminary study on </a:t>
            </a:r>
            <a:r>
              <a:rPr lang="en-GB" sz="20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mockup</a:t>
            </a:r>
            <a:r>
              <a:rPr lang="en-GB" sz="20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samples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3069DAEC-4639-45C0-2E95-D0FB61A10371}"/>
              </a:ext>
            </a:extLst>
          </p:cNvPr>
          <p:cNvCxnSpPr/>
          <p:nvPr/>
        </p:nvCxnSpPr>
        <p:spPr>
          <a:xfrm>
            <a:off x="6892065" y="4101815"/>
            <a:ext cx="655701" cy="0"/>
          </a:xfrm>
          <a:prstGeom prst="straightConnector1">
            <a:avLst/>
          </a:prstGeom>
          <a:ln w="57150">
            <a:solidFill>
              <a:srgbClr val="203864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672C782A-8E25-4DF9-A8CB-06A14931C215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7911C4B6-B519-BADF-6B2F-4D8D3D0F1386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Enamels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D64E7EF-4778-9B0D-F320-700151C042CB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4238526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>
            <a:extLst>
              <a:ext uri="{FF2B5EF4-FFF2-40B4-BE49-F238E27FC236}">
                <a16:creationId xmlns:a16="http://schemas.microsoft.com/office/drawing/2014/main" id="{EE7251A3-BCA4-2F69-917C-3D647C358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0D83860-055C-42C0-0A01-F99EA05F1BCA}"/>
              </a:ext>
            </a:extLst>
          </p:cNvPr>
          <p:cNvSpPr txBox="1"/>
          <p:nvPr/>
        </p:nvSpPr>
        <p:spPr>
          <a:xfrm>
            <a:off x="373586" y="4829694"/>
            <a:ext cx="10756338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GB" sz="1000" u="sng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1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u="sng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µXES could be one of the only techniques that can probe beneath the surface and perform a non-destructive quantitative analysis of painted glasses. </a:t>
            </a:r>
            <a:endParaRPr lang="it-IT" sz="2400" b="1" u="sng" kern="0" dirty="0">
              <a:solidFill>
                <a:srgbClr val="499797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276C825-829E-597D-5060-14526DC4B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546" y="1230610"/>
            <a:ext cx="4027752" cy="3157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39F8AEA-4B98-54CE-0004-D044973218C3}"/>
              </a:ext>
            </a:extLst>
          </p:cNvPr>
          <p:cNvSpPr txBox="1"/>
          <p:nvPr/>
        </p:nvSpPr>
        <p:spPr>
          <a:xfrm>
            <a:off x="115410" y="1222553"/>
            <a:ext cx="7562646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 err="1">
                <a:solidFill>
                  <a:srgbClr val="003088"/>
                </a:solidFill>
              </a:rPr>
              <a:t>Enamels</a:t>
            </a:r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represent</a:t>
            </a:r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 </a:t>
            </a:r>
            <a:r>
              <a:rPr lang="it-IT" sz="20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challenge for </a:t>
            </a:r>
            <a:r>
              <a:rPr lang="it-IT" sz="20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conservation</a:t>
            </a:r>
            <a:r>
              <a:rPr lang="it-IT" sz="20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scientists:</a:t>
            </a:r>
          </a:p>
          <a:p>
            <a:endParaRPr lang="it-IT" sz="2400" b="1" dirty="0"/>
          </a:p>
          <a:p>
            <a:pPr marL="285750" indent="-285750">
              <a:buFontTx/>
              <a:buChar char="-"/>
            </a:pPr>
            <a:r>
              <a:rPr lang="it-IT" sz="20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Very</a:t>
            </a:r>
            <a:r>
              <a:rPr lang="it-IT" sz="20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fragile </a:t>
            </a:r>
            <a:r>
              <a:rPr lang="it-IT" sz="20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artefacts</a:t>
            </a:r>
            <a:r>
              <a:rPr lang="it-IT" sz="20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</a:t>
            </a:r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sampling </a:t>
            </a:r>
            <a:r>
              <a:rPr lang="it-IT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could</a:t>
            </a:r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cause </a:t>
            </a:r>
            <a:r>
              <a:rPr lang="it-IT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damage</a:t>
            </a:r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and </a:t>
            </a:r>
            <a:r>
              <a:rPr lang="it-IT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should</a:t>
            </a:r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be </a:t>
            </a:r>
            <a:r>
              <a:rPr lang="it-IT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avoided</a:t>
            </a:r>
            <a:endParaRPr lang="it-IT" kern="0" dirty="0">
              <a:solidFill>
                <a:srgbClr val="676767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it-IT" sz="2000" dirty="0"/>
          </a:p>
          <a:p>
            <a:pPr marL="285750" indent="-285750">
              <a:buFontTx/>
              <a:buChar char="-"/>
            </a:pPr>
            <a:r>
              <a:rPr lang="it-IT" sz="20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Layers</a:t>
            </a:r>
            <a:r>
              <a:rPr lang="it-IT" sz="20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can be in the </a:t>
            </a:r>
            <a:r>
              <a:rPr lang="it-IT" sz="20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order</a:t>
            </a:r>
            <a:r>
              <a:rPr lang="it-IT" sz="20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of the </a:t>
            </a:r>
            <a:r>
              <a:rPr lang="it-IT" sz="20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hundreds</a:t>
            </a:r>
            <a:r>
              <a:rPr lang="it-IT" sz="20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of </a:t>
            </a:r>
            <a:r>
              <a:rPr lang="it-IT" sz="2000" b="1" kern="0" dirty="0" err="1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microns</a:t>
            </a:r>
            <a:endParaRPr lang="it-IT" sz="2000" b="1" kern="0" dirty="0">
              <a:solidFill>
                <a:srgbClr val="499797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it-IT" sz="2000" dirty="0"/>
          </a:p>
          <a:p>
            <a:pPr marL="285750" indent="-285750">
              <a:buFontTx/>
              <a:buChar char="-"/>
            </a:pPr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glass can be </a:t>
            </a:r>
            <a:r>
              <a:rPr lang="it-IT" sz="2400" b="1" dirty="0" err="1">
                <a:solidFill>
                  <a:srgbClr val="003088"/>
                </a:solidFill>
              </a:rPr>
              <a:t>altered</a:t>
            </a:r>
            <a:r>
              <a:rPr lang="it-IT" sz="2400" b="1" dirty="0">
                <a:solidFill>
                  <a:srgbClr val="003088"/>
                </a:solidFill>
              </a:rPr>
              <a:t> on the </a:t>
            </a:r>
            <a:r>
              <a:rPr lang="it-IT" sz="2400" b="1" dirty="0" err="1">
                <a:solidFill>
                  <a:srgbClr val="003088"/>
                </a:solidFill>
              </a:rPr>
              <a:t>surface</a:t>
            </a:r>
            <a:r>
              <a:rPr lang="it-IT" sz="2400" b="1" dirty="0">
                <a:solidFill>
                  <a:srgbClr val="003088"/>
                </a:solidFill>
              </a:rPr>
              <a:t>:</a:t>
            </a:r>
            <a:r>
              <a:rPr lang="it-IT" sz="2000" dirty="0"/>
              <a:t> </a:t>
            </a:r>
            <a:r>
              <a:rPr lang="it-IT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muons</a:t>
            </a:r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could</a:t>
            </a:r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provide</a:t>
            </a:r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quantitative information from the bulk of the </a:t>
            </a:r>
            <a:r>
              <a:rPr lang="it-IT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material</a:t>
            </a:r>
            <a:endParaRPr lang="it-IT" kern="0" dirty="0">
              <a:solidFill>
                <a:srgbClr val="676767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it-IT" sz="2000" dirty="0"/>
          </a:p>
        </p:txBody>
      </p:sp>
      <p:sp>
        <p:nvSpPr>
          <p:cNvPr id="13" name="Down Arrow 9">
            <a:extLst>
              <a:ext uri="{FF2B5EF4-FFF2-40B4-BE49-F238E27FC236}">
                <a16:creationId xmlns:a16="http://schemas.microsoft.com/office/drawing/2014/main" id="{E98B67D9-2ABC-C1C7-A365-260DBCE77F46}"/>
              </a:ext>
            </a:extLst>
          </p:cNvPr>
          <p:cNvSpPr/>
          <p:nvPr/>
        </p:nvSpPr>
        <p:spPr>
          <a:xfrm>
            <a:off x="253773" y="4388300"/>
            <a:ext cx="1381760" cy="468982"/>
          </a:xfrm>
          <a:prstGeom prst="downArrow">
            <a:avLst/>
          </a:prstGeom>
          <a:solidFill>
            <a:srgbClr val="20386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795895D-5039-F088-C2FC-5FF7423F840C}"/>
              </a:ext>
            </a:extLst>
          </p:cNvPr>
          <p:cNvSpPr txBox="1"/>
          <p:nvPr/>
        </p:nvSpPr>
        <p:spPr>
          <a:xfrm rot="21247087">
            <a:off x="8275899" y="1868032"/>
            <a:ext cx="12984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 err="1">
                <a:solidFill>
                  <a:schemeClr val="bg1"/>
                </a:solidFill>
              </a:rPr>
              <a:t>Alteration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986EBA-5ED4-29DB-4784-E9499A7098A8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C1E57253-AB4B-6820-3F98-3430CC13DBBB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Enamels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1761D5E-CDE4-F5ED-3D13-BC2282A37E24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475225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>
            <a:extLst>
              <a:ext uri="{FF2B5EF4-FFF2-40B4-BE49-F238E27FC236}">
                <a16:creationId xmlns:a16="http://schemas.microsoft.com/office/drawing/2014/main" id="{EE7251A3-BCA4-2F69-917C-3D647C358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4" name="Immagine 13" descr="Immagine che contiene testo, diagramma, schermata, linea&#10;&#10;Descrizione generata automaticamente">
            <a:extLst>
              <a:ext uri="{FF2B5EF4-FFF2-40B4-BE49-F238E27FC236}">
                <a16:creationId xmlns:a16="http://schemas.microsoft.com/office/drawing/2014/main" id="{F8C8A6C4-3CE3-3469-5CF8-910632F51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06" y="1187868"/>
            <a:ext cx="5760146" cy="4408768"/>
          </a:xfrm>
          <a:prstGeom prst="rect">
            <a:avLst/>
          </a:prstGeom>
        </p:spPr>
      </p:pic>
      <p:pic>
        <p:nvPicPr>
          <p:cNvPr id="12" name="Immagine 11" descr="Immagine che contiene testo, schermata, diagramma, linea&#10;&#10;Descrizione generata automaticamente">
            <a:extLst>
              <a:ext uri="{FF2B5EF4-FFF2-40B4-BE49-F238E27FC236}">
                <a16:creationId xmlns:a16="http://schemas.microsoft.com/office/drawing/2014/main" id="{C36236A6-81C9-ACBD-4A9D-AB08374E8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467" y="1222553"/>
            <a:ext cx="5760146" cy="440876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150B5EA-0D5A-F2B1-A695-40758E1F6D14}"/>
              </a:ext>
            </a:extLst>
          </p:cNvPr>
          <p:cNvSpPr txBox="1"/>
          <p:nvPr/>
        </p:nvSpPr>
        <p:spPr>
          <a:xfrm>
            <a:off x="3254360" y="1003202"/>
            <a:ext cx="6223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Preliminary results (beamtime @ISIS </a:t>
            </a:r>
            <a:r>
              <a:rPr lang="en-GB" dirty="0"/>
              <a:t>in October 2024</a:t>
            </a:r>
            <a:r>
              <a:rPr lang="en-GB" sz="1800" dirty="0"/>
              <a:t>)</a:t>
            </a:r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F00538C-C03B-957B-C6ED-9C51E2383286}"/>
              </a:ext>
            </a:extLst>
          </p:cNvPr>
          <p:cNvSpPr txBox="1"/>
          <p:nvPr/>
        </p:nvSpPr>
        <p:spPr>
          <a:xfrm rot="19488137">
            <a:off x="7773670" y="3459777"/>
            <a:ext cx="17297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chemeClr val="accent1">
                    <a:lumMod val="50000"/>
                  </a:schemeClr>
                </a:solidFill>
              </a:rPr>
              <a:t>PRELIMINARY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D0FA9A2-2D26-5F60-ECB9-E2656BAF863F}"/>
              </a:ext>
            </a:extLst>
          </p:cNvPr>
          <p:cNvSpPr txBox="1"/>
          <p:nvPr/>
        </p:nvSpPr>
        <p:spPr>
          <a:xfrm rot="19488137">
            <a:off x="2218509" y="3378245"/>
            <a:ext cx="17297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accent1">
                    <a:lumMod val="50000"/>
                  </a:schemeClr>
                </a:solidFill>
              </a:rPr>
              <a:t>PRELIMINARY</a:t>
            </a:r>
            <a:endParaRPr lang="it-IT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98489204-A87B-7C91-CE21-D07B8DFEF0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749" y="5326630"/>
            <a:ext cx="1681251" cy="1524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A95253B-3D69-CB03-B527-7325948CB0CC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1EAC8EE1-3216-227B-8931-8B0553A8443D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Enamels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ADB5200-9B60-F7B2-0201-B3C116609554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362989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CD37EB46-6E60-EB3C-D9BD-EA7DBC4013AB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B30DE26-35E5-21D0-72CB-5BF33D00D93C}"/>
              </a:ext>
            </a:extLst>
          </p:cNvPr>
          <p:cNvSpPr txBox="1">
            <a:spLocks/>
          </p:cNvSpPr>
          <p:nvPr/>
        </p:nvSpPr>
        <p:spPr>
          <a:xfrm>
            <a:off x="395202" y="1146242"/>
            <a:ext cx="11459725" cy="10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b="1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CHNet</a:t>
            </a:r>
            <a:r>
              <a:rPr lang="it-IT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-MAXI 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</a:t>
            </a:r>
            <a:r>
              <a:rPr lang="it-IT" b="1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uonic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b="1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tom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X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-ray 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spectroscopy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for </a:t>
            </a:r>
            <a:r>
              <a:rPr lang="it-IT" b="1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sotopic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analysis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r>
              <a:rPr lang="it-IT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project: 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aims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developing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 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reliable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system for 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isotopic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analysis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with µ-XES for cultural 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heritage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(2023-2025 </a:t>
            </a:r>
            <a:r>
              <a:rPr lang="it-IT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purposes</a:t>
            </a:r>
            <a:r>
              <a:rPr lang="it-IT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itolo 2">
            <a:extLst>
              <a:ext uri="{FF2B5EF4-FFF2-40B4-BE49-F238E27FC236}">
                <a16:creationId xmlns:a16="http://schemas.microsoft.com/office/drawing/2014/main" id="{1025637B-7FE5-F731-7827-634E2A4D1598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011025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0" i="1" dirty="0">
                <a:solidFill>
                  <a:schemeClr val="accent1">
                    <a:lumMod val="50000"/>
                  </a:schemeClr>
                </a:solidFill>
              </a:rPr>
              <a:t>Research activities at Milano: facility development </a:t>
            </a:r>
            <a:endParaRPr lang="en-GB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magine 7" descr="Immagine che contiene interno, muro, macchina, Attrezzature mediche&#10;&#10;Descrizione generata automaticamente">
            <a:extLst>
              <a:ext uri="{FF2B5EF4-FFF2-40B4-BE49-F238E27FC236}">
                <a16:creationId xmlns:a16="http://schemas.microsoft.com/office/drawing/2014/main" id="{55468F03-FA76-BCB6-5245-7C9FA792E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29" y="2254160"/>
            <a:ext cx="4140170" cy="3105128"/>
          </a:xfrm>
          <a:prstGeom prst="rect">
            <a:avLst/>
          </a:prstGeom>
        </p:spPr>
      </p:pic>
      <p:pic>
        <p:nvPicPr>
          <p:cNvPr id="9" name="Immagine 8" descr="Immagine che contiene schermata, testo, Policromia, modello&#10;&#10;Descrizione generata automaticamente">
            <a:extLst>
              <a:ext uri="{FF2B5EF4-FFF2-40B4-BE49-F238E27FC236}">
                <a16:creationId xmlns:a16="http://schemas.microsoft.com/office/drawing/2014/main" id="{6723F14D-2AE4-065D-3B9F-7F9119E930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849" y="4087906"/>
            <a:ext cx="3147557" cy="2770094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58554E3-792B-1BD2-8152-5944F46CC723}"/>
              </a:ext>
            </a:extLst>
          </p:cNvPr>
          <p:cNvSpPr txBox="1">
            <a:spLocks/>
          </p:cNvSpPr>
          <p:nvPr/>
        </p:nvSpPr>
        <p:spPr>
          <a:xfrm>
            <a:off x="6682029" y="2157320"/>
            <a:ext cx="3918347" cy="10996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it-IT" sz="1800" b="1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muon</a:t>
            </a:r>
            <a:r>
              <a:rPr lang="it-IT" sz="1800" b="1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beam</a:t>
            </a:r>
            <a:r>
              <a:rPr lang="it-IT" sz="1800" b="1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1800" b="1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hodoscope</a:t>
            </a:r>
            <a:r>
              <a:rPr lang="it-IT" sz="1800" b="1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to be </a:t>
            </a:r>
            <a:r>
              <a:rPr lang="it-IT" sz="18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used</a:t>
            </a: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18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as</a:t>
            </a: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 </a:t>
            </a:r>
            <a:r>
              <a:rPr lang="it-IT" sz="18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beam</a:t>
            </a: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x/y profiler and a </a:t>
            </a:r>
            <a:r>
              <a:rPr lang="it-IT" sz="18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beam</a:t>
            </a: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18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intensity</a:t>
            </a: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monitor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AE4BE9E-C7FD-9C6B-7EFC-5569493D5C44}"/>
              </a:ext>
            </a:extLst>
          </p:cNvPr>
          <p:cNvSpPr txBox="1">
            <a:spLocks/>
          </p:cNvSpPr>
          <p:nvPr/>
        </p:nvSpPr>
        <p:spPr>
          <a:xfrm>
            <a:off x="6682029" y="3256923"/>
            <a:ext cx="4258282" cy="109960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set of </a:t>
            </a:r>
            <a:r>
              <a:rPr lang="it-IT" sz="1800" b="1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scintillating</a:t>
            </a:r>
            <a:r>
              <a:rPr lang="it-IT" sz="1800" b="1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detectors </a:t>
            </a:r>
            <a:r>
              <a:rPr lang="it-IT" sz="18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read</a:t>
            </a: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by SiPM for a compact </a:t>
            </a:r>
            <a:r>
              <a:rPr lang="it-IT" sz="18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detection</a:t>
            </a: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system (GAGG and CLLB) 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BB84BF7-8AA4-DCC6-31A8-A53260F92C97}"/>
              </a:ext>
            </a:extLst>
          </p:cNvPr>
          <p:cNvSpPr txBox="1">
            <a:spLocks/>
          </p:cNvSpPr>
          <p:nvPr/>
        </p:nvSpPr>
        <p:spPr>
          <a:xfrm>
            <a:off x="6682029" y="4486635"/>
            <a:ext cx="3918347" cy="109960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it-IT" sz="1800" b="1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Array of 9 </a:t>
            </a:r>
            <a:r>
              <a:rPr lang="it-IT" sz="1800" b="1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Hpge</a:t>
            </a:r>
            <a:r>
              <a:rPr lang="it-IT" sz="1800" b="1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and </a:t>
            </a:r>
            <a:r>
              <a:rPr lang="it-IT" sz="18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customized</a:t>
            </a: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18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acquisition</a:t>
            </a: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system </a:t>
            </a:r>
            <a:r>
              <a:rPr lang="it-IT" sz="18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based</a:t>
            </a:r>
            <a:r>
              <a:rPr lang="it-IT" sz="1800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on CAEN </a:t>
            </a:r>
            <a:r>
              <a:rPr lang="it-IT" sz="1800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Digitizers</a:t>
            </a:r>
            <a:endParaRPr lang="it-IT" sz="1800" kern="0" dirty="0">
              <a:solidFill>
                <a:srgbClr val="676767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C3284DDC-A10E-80C5-EA27-68062EA1B0A3}"/>
              </a:ext>
            </a:extLst>
          </p:cNvPr>
          <p:cNvSpPr txBox="1"/>
          <p:nvPr/>
        </p:nvSpPr>
        <p:spPr>
          <a:xfrm>
            <a:off x="4727409" y="2160731"/>
            <a:ext cx="18314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kern="0" dirty="0" err="1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Main</a:t>
            </a:r>
            <a:r>
              <a:rPr lang="it-IT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features:</a:t>
            </a:r>
            <a:endParaRPr lang="it-IT" dirty="0"/>
          </a:p>
        </p:txBody>
      </p:sp>
      <p:pic>
        <p:nvPicPr>
          <p:cNvPr id="22" name="Picture 2" descr="AP-RMTtjYl5wHqab0ZEqSUing9mFyZfAwYFONdiYgE3REW-t1vrW3ekeQzZHAWPmWfYl8479qy13xIr2kiOpUl6wt4SLmGJaDPhCRm6PUdFUpMnrCUy0nljw5e1g3mKs2Uvn5j2XJHZRG_xwS2GKoI4ztnaoIi_AwlcHFu-RW4_3Csx3cIqn6ZkHOxmGN42FexPfZr2gGzV7l_a_dEEGahTVwGsRdcbCKkayWRvtfsU8qdGy6khhDfYwpHrdofVI8RXRuwWPkkckMOhuwy-F80K_W9eXT1-rY_lKd4aMHEs3ZaDp6MH5lmzI1KddVt72IA=w512 (512×170)">
            <a:extLst>
              <a:ext uri="{FF2B5EF4-FFF2-40B4-BE49-F238E27FC236}">
                <a16:creationId xmlns:a16="http://schemas.microsoft.com/office/drawing/2014/main" id="{FB2210C1-434C-6BFA-EE98-6B90D7228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29" y="5711758"/>
            <a:ext cx="3029676" cy="100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D1C1108-2BC8-D9B9-AD16-1A03A313F307}"/>
              </a:ext>
            </a:extLst>
          </p:cNvPr>
          <p:cNvSpPr txBox="1"/>
          <p:nvPr/>
        </p:nvSpPr>
        <p:spPr>
          <a:xfrm>
            <a:off x="11849100" y="-36764"/>
            <a:ext cx="34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3007339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33F422E3-F8FF-5BC9-3924-CA8086BBD5B3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0890929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Conclusions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&amp; future work</a:t>
            </a:r>
          </a:p>
        </p:txBody>
      </p:sp>
      <p:sp>
        <p:nvSpPr>
          <p:cNvPr id="4" name="Titolo 2">
            <a:extLst>
              <a:ext uri="{FF2B5EF4-FFF2-40B4-BE49-F238E27FC236}">
                <a16:creationId xmlns:a16="http://schemas.microsoft.com/office/drawing/2014/main" id="{FD9B4E91-BECA-8A5D-D7B9-393B8436E625}"/>
              </a:ext>
            </a:extLst>
          </p:cNvPr>
          <p:cNvSpPr txBox="1">
            <a:spLocks/>
          </p:cNvSpPr>
          <p:nvPr/>
        </p:nvSpPr>
        <p:spPr>
          <a:xfrm>
            <a:off x="650535" y="5594296"/>
            <a:ext cx="10890929" cy="8309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it-IT" sz="6000" dirty="0">
                <a:solidFill>
                  <a:schemeClr val="accent1">
                    <a:lumMod val="50000"/>
                  </a:schemeClr>
                </a:solidFill>
              </a:rPr>
              <a:t>谢谢各位的聆听</a:t>
            </a:r>
            <a:r>
              <a:rPr lang="it-IT" altLang="zh-CN" sz="6000" dirty="0">
                <a:solidFill>
                  <a:schemeClr val="accent1">
                    <a:lumMod val="50000"/>
                  </a:schemeClr>
                </a:solidFill>
              </a:rPr>
              <a:t>!</a:t>
            </a:r>
            <a:endParaRPr lang="it-IT" sz="6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E3116E2-792E-D760-1FB2-587E5AEB83EC}"/>
              </a:ext>
            </a:extLst>
          </p:cNvPr>
          <p:cNvSpPr/>
          <p:nvPr/>
        </p:nvSpPr>
        <p:spPr>
          <a:xfrm>
            <a:off x="0" y="952198"/>
            <a:ext cx="121920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200" i="1" dirty="0">
              <a:solidFill>
                <a:srgbClr val="003088"/>
              </a:solidFill>
            </a:endParaRPr>
          </a:p>
          <a:p>
            <a:r>
              <a:rPr lang="en-GB" sz="2400" b="1" dirty="0">
                <a:solidFill>
                  <a:srgbClr val="003088"/>
                </a:solidFill>
              </a:rPr>
              <a:t>µ-XES has unique characteristics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among the many other elemental technique in the field of cultural heritage: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3088"/>
                </a:solidFill>
              </a:rPr>
              <a:t>Sensitive to (almost) all elements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3088"/>
                </a:solidFill>
              </a:rPr>
              <a:t>Depth selective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3088"/>
                </a:solidFill>
              </a:rPr>
              <a:t>Non-destructive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20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Combined with Monte Carlo simulations, Muonic X-ray spectroscopy can be used to address the size of thin layers in materials. </a:t>
            </a:r>
          </a:p>
          <a:p>
            <a:endParaRPr lang="en-GB" sz="2000" b="1" kern="0" dirty="0">
              <a:solidFill>
                <a:srgbClr val="499797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rgbClr val="003088"/>
                </a:solidFill>
              </a:rPr>
              <a:t>This approach is still a work in progress,</a:t>
            </a:r>
            <a:r>
              <a:rPr lang="en-GB" sz="20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but results are promising. 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In the future I will continue the work with enamels and to improve the capabilities of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thesimulation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software 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556D867-C386-2515-FB10-BA192C048B44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</p:spTree>
    <p:extLst>
      <p:ext uri="{BB962C8B-B14F-4D97-AF65-F5344CB8AC3E}">
        <p14:creationId xmlns:p14="http://schemas.microsoft.com/office/powerpoint/2010/main" val="1354658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>
            <a:extLst>
              <a:ext uri="{FF2B5EF4-FFF2-40B4-BE49-F238E27FC236}">
                <a16:creationId xmlns:a16="http://schemas.microsoft.com/office/drawing/2014/main" id="{EE7251A3-BCA4-2F69-917C-3D647C3588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" name="Immagine 3" descr="Immagine che contiene grafico&#10;&#10;Descrizione generata automaticamente">
            <a:extLst>
              <a:ext uri="{FF2B5EF4-FFF2-40B4-BE49-F238E27FC236}">
                <a16:creationId xmlns:a16="http://schemas.microsoft.com/office/drawing/2014/main" id="{4B516A5F-2C28-92E1-54C4-3BDE49933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94" y="943583"/>
            <a:ext cx="5585785" cy="4413510"/>
          </a:xfrm>
          <a:prstGeom prst="rect">
            <a:avLst/>
          </a:prstGeom>
        </p:spPr>
      </p:pic>
      <p:pic>
        <p:nvPicPr>
          <p:cNvPr id="6" name="Immagine 5" descr="Immagine che contiene grafico&#10;&#10;Descrizione generata automaticamente">
            <a:extLst>
              <a:ext uri="{FF2B5EF4-FFF2-40B4-BE49-F238E27FC236}">
                <a16:creationId xmlns:a16="http://schemas.microsoft.com/office/drawing/2014/main" id="{E05205AF-AED8-332F-F23E-FFDB89B2F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523" y="909941"/>
            <a:ext cx="5705864" cy="448079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39F53413-DCF7-6ABB-4DF7-604B0678EF82}"/>
              </a:ext>
            </a:extLst>
          </p:cNvPr>
          <p:cNvSpPr txBox="1"/>
          <p:nvPr/>
        </p:nvSpPr>
        <p:spPr>
          <a:xfrm>
            <a:off x="2644843" y="5545368"/>
            <a:ext cx="6902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3088"/>
                </a:solidFill>
              </a:rPr>
              <a:t>For the SM3 sample, the results are in agreement with the measurements but also with the SEM results (11</a:t>
            </a:r>
            <a:r>
              <a:rPr lang="el-GR" dirty="0">
                <a:solidFill>
                  <a:srgbClr val="003088"/>
                </a:solidFill>
              </a:rPr>
              <a:t> ± 0.</a:t>
            </a:r>
            <a:r>
              <a:rPr lang="it-IT" dirty="0">
                <a:solidFill>
                  <a:srgbClr val="003088"/>
                </a:solidFill>
              </a:rPr>
              <a:t>5</a:t>
            </a:r>
            <a:r>
              <a:rPr lang="el-GR" dirty="0">
                <a:solidFill>
                  <a:srgbClr val="003088"/>
                </a:solidFill>
              </a:rPr>
              <a:t> μ</a:t>
            </a:r>
            <a:r>
              <a:rPr lang="it-IT" dirty="0">
                <a:solidFill>
                  <a:srgbClr val="003088"/>
                </a:solidFill>
              </a:rPr>
              <a:t>m</a:t>
            </a:r>
            <a:r>
              <a:rPr lang="en-GB" dirty="0">
                <a:solidFill>
                  <a:srgbClr val="003088"/>
                </a:solidFill>
              </a:rPr>
              <a:t>). While for the EM2 sample, a different thickness has been evaluated (5</a:t>
            </a:r>
            <a:r>
              <a:rPr lang="el-GR" dirty="0">
                <a:solidFill>
                  <a:srgbClr val="003088"/>
                </a:solidFill>
              </a:rPr>
              <a:t> ± 0.</a:t>
            </a:r>
            <a:r>
              <a:rPr lang="it-IT" dirty="0">
                <a:solidFill>
                  <a:srgbClr val="003088"/>
                </a:solidFill>
              </a:rPr>
              <a:t>5</a:t>
            </a:r>
            <a:r>
              <a:rPr lang="el-GR" dirty="0">
                <a:solidFill>
                  <a:srgbClr val="003088"/>
                </a:solidFill>
              </a:rPr>
              <a:t> μ</a:t>
            </a:r>
            <a:r>
              <a:rPr lang="it-IT" dirty="0">
                <a:solidFill>
                  <a:srgbClr val="003088"/>
                </a:solidFill>
              </a:rPr>
              <a:t>m</a:t>
            </a:r>
            <a:r>
              <a:rPr lang="en-GB" dirty="0">
                <a:solidFill>
                  <a:srgbClr val="003088"/>
                </a:solidFill>
              </a:rPr>
              <a:t>).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1E12B5B-4BB7-CF78-503E-014631263F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784" t="11086" r="36603" b="53478"/>
          <a:stretch/>
        </p:blipFill>
        <p:spPr>
          <a:xfrm>
            <a:off x="11246077" y="261423"/>
            <a:ext cx="806310" cy="5486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66D78FA0-E1D8-3A26-1A52-447B14111940}"/>
                  </a:ext>
                </a:extLst>
              </p:cNvPr>
              <p:cNvSpPr txBox="1"/>
              <p:nvPr/>
            </p:nvSpPr>
            <p:spPr>
              <a:xfrm>
                <a:off x="3986211" y="1902776"/>
                <a:ext cx="12459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1400" i="1" smtClean="0">
                              <a:solidFill>
                                <a:srgbClr val="00308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1400" i="1">
                              <a:solidFill>
                                <a:srgbClr val="00308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it-IT" sz="1400" i="1">
                              <a:solidFill>
                                <a:srgbClr val="003088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it-IT" sz="1400" i="1">
                              <a:solidFill>
                                <a:srgbClr val="003088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it-IT" sz="1400">
                          <a:solidFill>
                            <a:srgbClr val="003088"/>
                          </a:solidFill>
                          <a:latin typeface="Cambria Math" panose="02040503050406030204" pitchFamily="18" charset="0"/>
                        </a:rPr>
                        <m:t>=2.60</m:t>
                      </m:r>
                    </m:oMath>
                  </m:oMathPara>
                </a14:m>
                <a:endParaRPr lang="en-GB" sz="1400" dirty="0">
                  <a:solidFill>
                    <a:srgbClr val="003088"/>
                  </a:solidFill>
                </a:endParaRPr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66D78FA0-E1D8-3A26-1A52-447B14111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211" y="1902776"/>
                <a:ext cx="1245902" cy="307777"/>
              </a:xfrm>
              <a:prstGeom prst="rect">
                <a:avLst/>
              </a:prstGeom>
              <a:blipFill>
                <a:blip r:embed="rId8"/>
                <a:stretch>
                  <a:fillRect b="-392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CD7ADD1D-2563-B22C-EE17-81F8068D4C40}"/>
              </a:ext>
            </a:extLst>
          </p:cNvPr>
          <p:cNvSpPr/>
          <p:nvPr/>
        </p:nvSpPr>
        <p:spPr>
          <a:xfrm>
            <a:off x="3968006" y="2027469"/>
            <a:ext cx="136237" cy="121389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B4A6199D-BB3F-7518-6402-A7D04DC6B408}"/>
              </a:ext>
            </a:extLst>
          </p:cNvPr>
          <p:cNvSpPr/>
          <p:nvPr/>
        </p:nvSpPr>
        <p:spPr>
          <a:xfrm>
            <a:off x="3821004" y="2036712"/>
            <a:ext cx="102901" cy="1029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C3A9F19D-2FB6-3E08-46AE-2A0BF6650E14}"/>
                  </a:ext>
                </a:extLst>
              </p:cNvPr>
              <p:cNvSpPr txBox="1"/>
              <p:nvPr/>
            </p:nvSpPr>
            <p:spPr>
              <a:xfrm>
                <a:off x="9811641" y="1934276"/>
                <a:ext cx="12459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1400" i="1" smtClean="0">
                              <a:solidFill>
                                <a:srgbClr val="00308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1400" i="1">
                              <a:solidFill>
                                <a:srgbClr val="00308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it-IT" sz="1400" i="1">
                              <a:solidFill>
                                <a:srgbClr val="003088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it-IT" sz="1400" i="1">
                              <a:solidFill>
                                <a:srgbClr val="003088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it-IT" sz="1400">
                          <a:solidFill>
                            <a:srgbClr val="003088"/>
                          </a:solidFill>
                          <a:latin typeface="Cambria Math" panose="02040503050406030204" pitchFamily="18" charset="0"/>
                        </a:rPr>
                        <m:t>=2.</m:t>
                      </m:r>
                      <m:r>
                        <a:rPr lang="it-IT" sz="1400" b="0" i="0" smtClean="0">
                          <a:solidFill>
                            <a:srgbClr val="003088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it-IT" sz="1400">
                          <a:solidFill>
                            <a:srgbClr val="003088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dirty="0">
                  <a:solidFill>
                    <a:srgbClr val="003088"/>
                  </a:solidFill>
                </a:endParaRPr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C3A9F19D-2FB6-3E08-46AE-2A0BF6650E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1641" y="1934276"/>
                <a:ext cx="1245902" cy="307777"/>
              </a:xfrm>
              <a:prstGeom prst="rect">
                <a:avLst/>
              </a:prstGeom>
              <a:blipFill>
                <a:blip r:embed="rId9"/>
                <a:stretch>
                  <a:fillRect b="-392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66F727BB-81A5-097C-BCD8-6322B56A5B95}"/>
                  </a:ext>
                </a:extLst>
              </p:cNvPr>
              <p:cNvSpPr txBox="1"/>
              <p:nvPr/>
            </p:nvSpPr>
            <p:spPr>
              <a:xfrm>
                <a:off x="9811641" y="2243564"/>
                <a:ext cx="12459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1400" i="1" smtClean="0">
                              <a:solidFill>
                                <a:srgbClr val="00308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1400" i="1">
                              <a:solidFill>
                                <a:srgbClr val="003088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it-IT" sz="1400" i="1">
                              <a:solidFill>
                                <a:srgbClr val="003088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it-IT" sz="1400" i="1">
                              <a:solidFill>
                                <a:srgbClr val="003088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it-IT" sz="1400">
                          <a:solidFill>
                            <a:srgbClr val="003088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1400" i="1" smtClean="0">
                          <a:solidFill>
                            <a:srgbClr val="003088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it-IT" sz="1400" b="0" i="1" smtClean="0">
                          <a:solidFill>
                            <a:srgbClr val="003088"/>
                          </a:solidFill>
                          <a:latin typeface="Cambria Math" panose="02040503050406030204" pitchFamily="18" charset="0"/>
                        </a:rPr>
                        <m:t>.23</m:t>
                      </m:r>
                    </m:oMath>
                  </m:oMathPara>
                </a14:m>
                <a:endParaRPr lang="en-GB" dirty="0">
                  <a:solidFill>
                    <a:srgbClr val="003088"/>
                  </a:solidFill>
                </a:endParaRPr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66F727BB-81A5-097C-BCD8-6322B56A5B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1641" y="2243564"/>
                <a:ext cx="1245902" cy="307777"/>
              </a:xfrm>
              <a:prstGeom prst="rect">
                <a:avLst/>
              </a:prstGeom>
              <a:blipFill>
                <a:blip r:embed="rId10"/>
                <a:stretch>
                  <a:fillRect b="-392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riangolo isoscele 15">
            <a:extLst>
              <a:ext uri="{FF2B5EF4-FFF2-40B4-BE49-F238E27FC236}">
                <a16:creationId xmlns:a16="http://schemas.microsoft.com/office/drawing/2014/main" id="{4D0C703F-9E18-6666-DA43-70974066DDB9}"/>
              </a:ext>
            </a:extLst>
          </p:cNvPr>
          <p:cNvSpPr/>
          <p:nvPr/>
        </p:nvSpPr>
        <p:spPr>
          <a:xfrm>
            <a:off x="9811641" y="2346822"/>
            <a:ext cx="136237" cy="121389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43D61433-3E5E-B5FF-5823-CA0978F9474E}"/>
              </a:ext>
            </a:extLst>
          </p:cNvPr>
          <p:cNvSpPr/>
          <p:nvPr/>
        </p:nvSpPr>
        <p:spPr>
          <a:xfrm>
            <a:off x="9828308" y="2047422"/>
            <a:ext cx="102901" cy="1029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317EBFFC-331B-F429-48F7-FE5F3DB11FBA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5" name="Titolo 2">
            <a:extLst>
              <a:ext uri="{FF2B5EF4-FFF2-40B4-BE49-F238E27FC236}">
                <a16:creationId xmlns:a16="http://schemas.microsoft.com/office/drawing/2014/main" id="{503C3EFE-0564-603A-6EED-7AC888D39C45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192000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Characterization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of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thin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layers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gildings</a:t>
            </a:r>
            <a:endParaRPr lang="it-IT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747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Immagine 159">
            <a:extLst>
              <a:ext uri="{FF2B5EF4-FFF2-40B4-BE49-F238E27FC236}">
                <a16:creationId xmlns:a16="http://schemas.microsoft.com/office/drawing/2014/main" id="{DE0E86E0-FC5E-CF28-433F-87700E10A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8" y="880337"/>
            <a:ext cx="10112824" cy="5667715"/>
          </a:xfrm>
          <a:prstGeom prst="rect">
            <a:avLst/>
          </a:prstGeom>
        </p:spPr>
      </p:pic>
      <p:sp>
        <p:nvSpPr>
          <p:cNvPr id="161" name="Rettangolo 160">
            <a:extLst>
              <a:ext uri="{FF2B5EF4-FFF2-40B4-BE49-F238E27FC236}">
                <a16:creationId xmlns:a16="http://schemas.microsoft.com/office/drawing/2014/main" id="{CF016F80-DABC-0659-396F-2770CD193EE0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162" name="Titolo 2">
            <a:extLst>
              <a:ext uri="{FF2B5EF4-FFF2-40B4-BE49-F238E27FC236}">
                <a16:creationId xmlns:a16="http://schemas.microsoft.com/office/drawing/2014/main" id="{ECF1A6F5-07EB-8CD8-42C5-C4B9A929B111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2011025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0" i="1" dirty="0">
                <a:solidFill>
                  <a:schemeClr val="accent1">
                    <a:lumMod val="50000"/>
                  </a:schemeClr>
                </a:solidFill>
              </a:rPr>
              <a:t>Research activities at Milano: facility development </a:t>
            </a:r>
            <a:endParaRPr lang="en-GB" sz="44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4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09379B-E7C6-2F49-B950-26805E1FC48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410" y="5653324"/>
            <a:ext cx="1473693" cy="1099602"/>
          </a:xfrm>
          <a:prstGeom prst="rect">
            <a:avLst/>
          </a:prstGeom>
        </p:spPr>
      </p:pic>
      <p:pic>
        <p:nvPicPr>
          <p:cNvPr id="10" name="Picture 2" descr="AP-RMTtjYl5wHqab0ZEqSUing9mFyZfAwYFONdiYgE3REW-t1vrW3ekeQzZHAWPmWfYl8479qy13xIr2kiOpUl6wt4SLmGJaDPhCRm6PUdFUpMnrCUy0nljw5e1g3mKs2Uvn5j2XJHZRG_xwS2GKoI4ztnaoIi_AwlcHFu-RW4_3Csx3cIqn6ZkHOxmGN42FexPfZr2gGzV7l_a_dEEGahTVwGsRdcbCKkayWRvtfsU8qdGy6khhDfYwpHrdofVI8RXRuwWPkkckMOhuwy-F80K_W9eXT1-rY_lKd4aMHEs3ZaDp6MH5lmzI1KddVt72IA=w512 (512×170)">
            <a:extLst>
              <a:ext uri="{FF2B5EF4-FFF2-40B4-BE49-F238E27FC236}">
                <a16:creationId xmlns:a16="http://schemas.microsoft.com/office/drawing/2014/main" id="{ECCBE569-C433-A881-BC7D-C664BBF41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914" y="5770485"/>
            <a:ext cx="2456414" cy="81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511B5F16-9B86-D910-CC75-75EA5E28AD67}"/>
              </a:ext>
            </a:extLst>
          </p:cNvPr>
          <p:cNvSpPr txBox="1">
            <a:spLocks/>
          </p:cNvSpPr>
          <p:nvPr/>
        </p:nvSpPr>
        <p:spPr>
          <a:xfrm>
            <a:off x="0" y="203473"/>
            <a:ext cx="10890929" cy="8156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About me: </a:t>
            </a:r>
            <a:r>
              <a:rPr lang="it-IT" sz="4400" b="0" i="1" dirty="0" err="1">
                <a:solidFill>
                  <a:schemeClr val="accent1">
                    <a:lumMod val="50000"/>
                  </a:schemeClr>
                </a:solidFill>
              </a:rPr>
              <a:t>research</a:t>
            </a:r>
            <a:r>
              <a:rPr lang="it-IT" sz="4400" b="0" i="1" dirty="0">
                <a:solidFill>
                  <a:schemeClr val="accent1">
                    <a:lumMod val="50000"/>
                  </a:schemeClr>
                </a:solidFill>
              </a:rPr>
              <a:t> fellow @ Milano Bicocca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15F6C6A-D503-23F5-7E5B-0FE6443419E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23" r="25563"/>
          <a:stretch/>
        </p:blipFill>
        <p:spPr>
          <a:xfrm>
            <a:off x="2805344" y="3343524"/>
            <a:ext cx="2570991" cy="21261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30B1D18-3066-6B14-74B7-ABAC4D0BB3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02" y="1319923"/>
            <a:ext cx="3003105" cy="225056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magine 6" descr="Immagine che contiene vestiti, uomo, persona, Viso umano&#10;&#10;Descrizione generata automaticamente">
            <a:extLst>
              <a:ext uri="{FF2B5EF4-FFF2-40B4-BE49-F238E27FC236}">
                <a16:creationId xmlns:a16="http://schemas.microsoft.com/office/drawing/2014/main" id="{301BEB08-A0A6-9FBB-C14E-BC02A6EB88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490" y="2024109"/>
            <a:ext cx="5098409" cy="339893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4AB8862-11CF-C4C8-8297-87C0C0B6215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656272" y="5770485"/>
            <a:ext cx="874515" cy="918554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11" name="Connettore curvo 10">
            <a:extLst>
              <a:ext uri="{FF2B5EF4-FFF2-40B4-BE49-F238E27FC236}">
                <a16:creationId xmlns:a16="http://schemas.microsoft.com/office/drawing/2014/main" id="{27AE7260-87F3-9D25-BA88-CA5F3E97E06D}"/>
              </a:ext>
            </a:extLst>
          </p:cNvPr>
          <p:cNvCxnSpPr/>
          <p:nvPr/>
        </p:nvCxnSpPr>
        <p:spPr>
          <a:xfrm flipV="1">
            <a:off x="2272683" y="1402672"/>
            <a:ext cx="1633492" cy="62143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E8CB155-9D78-502F-C7A8-14F20981B4B0}"/>
              </a:ext>
            </a:extLst>
          </p:cNvPr>
          <p:cNvSpPr txBox="1"/>
          <p:nvPr/>
        </p:nvSpPr>
        <p:spPr>
          <a:xfrm>
            <a:off x="3957469" y="1019080"/>
            <a:ext cx="1976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University of Milano Bicocca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4809283-F1E8-413F-A0A4-5AAEE3DFB798}"/>
              </a:ext>
            </a:extLst>
          </p:cNvPr>
          <p:cNvSpPr txBox="1"/>
          <p:nvPr/>
        </p:nvSpPr>
        <p:spPr>
          <a:xfrm>
            <a:off x="253265" y="4191386"/>
            <a:ext cx="2270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ISIS </a:t>
            </a:r>
            <a:r>
              <a:rPr lang="it-IT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Neutron</a:t>
            </a:r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and </a:t>
            </a:r>
            <a:r>
              <a:rPr lang="it-IT" kern="0" dirty="0" err="1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Muon</a:t>
            </a:r>
            <a:r>
              <a:rPr lang="it-IT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Source</a:t>
            </a:r>
          </a:p>
        </p:txBody>
      </p:sp>
      <p:cxnSp>
        <p:nvCxnSpPr>
          <p:cNvPr id="15" name="Connettore curvo 14">
            <a:extLst>
              <a:ext uri="{FF2B5EF4-FFF2-40B4-BE49-F238E27FC236}">
                <a16:creationId xmlns:a16="http://schemas.microsoft.com/office/drawing/2014/main" id="{BF1372E2-2988-B16E-1A23-9F957FA89584}"/>
              </a:ext>
            </a:extLst>
          </p:cNvPr>
          <p:cNvCxnSpPr>
            <a:endCxn id="13" idx="2"/>
          </p:cNvCxnSpPr>
          <p:nvPr/>
        </p:nvCxnSpPr>
        <p:spPr>
          <a:xfrm rot="10800000">
            <a:off x="1388687" y="4837718"/>
            <a:ext cx="1640434" cy="26694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curvo 16">
            <a:extLst>
              <a:ext uri="{FF2B5EF4-FFF2-40B4-BE49-F238E27FC236}">
                <a16:creationId xmlns:a16="http://schemas.microsoft.com/office/drawing/2014/main" id="{2EEE494F-073E-9109-5645-C718BB4FA62F}"/>
              </a:ext>
            </a:extLst>
          </p:cNvPr>
          <p:cNvCxnSpPr>
            <a:cxnSpLocks/>
          </p:cNvCxnSpPr>
          <p:nvPr/>
        </p:nvCxnSpPr>
        <p:spPr>
          <a:xfrm rot="16200000" flipV="1">
            <a:off x="6146644" y="2700074"/>
            <a:ext cx="2464915" cy="28760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curvo 18">
            <a:extLst>
              <a:ext uri="{FF2B5EF4-FFF2-40B4-BE49-F238E27FC236}">
                <a16:creationId xmlns:a16="http://schemas.microsoft.com/office/drawing/2014/main" id="{17C188E3-F5AA-8A4B-3385-B334570B0936}"/>
              </a:ext>
            </a:extLst>
          </p:cNvPr>
          <p:cNvCxnSpPr>
            <a:cxnSpLocks/>
          </p:cNvCxnSpPr>
          <p:nvPr/>
        </p:nvCxnSpPr>
        <p:spPr>
          <a:xfrm rot="5400000">
            <a:off x="7828631" y="5225353"/>
            <a:ext cx="1556235" cy="45258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D807A2A-3418-D4C2-B0BB-5E82B551FE59}"/>
              </a:ext>
            </a:extLst>
          </p:cNvPr>
          <p:cNvSpPr txBox="1"/>
          <p:nvPr/>
        </p:nvSpPr>
        <p:spPr>
          <a:xfrm>
            <a:off x="6948534" y="1235628"/>
            <a:ext cx="861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kern="0" dirty="0">
                <a:solidFill>
                  <a:srgbClr val="203864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Max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7DEF4E7-55E4-F446-52FC-30A616186E12}"/>
              </a:ext>
            </a:extLst>
          </p:cNvPr>
          <p:cNvSpPr txBox="1"/>
          <p:nvPr/>
        </p:nvSpPr>
        <p:spPr>
          <a:xfrm>
            <a:off x="8068600" y="6243411"/>
            <a:ext cx="861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kern="0" dirty="0" err="1">
                <a:solidFill>
                  <a:srgbClr val="203864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Aidy</a:t>
            </a:r>
            <a:endParaRPr lang="it-IT" sz="2000" b="1" kern="0" dirty="0">
              <a:solidFill>
                <a:srgbClr val="203864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A252C91F-C7EE-CFCB-78DC-C5E88E39A617}"/>
              </a:ext>
            </a:extLst>
          </p:cNvPr>
          <p:cNvSpPr txBox="1"/>
          <p:nvPr/>
        </p:nvSpPr>
        <p:spPr>
          <a:xfrm>
            <a:off x="10200085" y="1076834"/>
            <a:ext cx="861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kern="0" dirty="0">
                <a:solidFill>
                  <a:srgbClr val="203864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Me!</a:t>
            </a:r>
          </a:p>
        </p:txBody>
      </p:sp>
      <p:cxnSp>
        <p:nvCxnSpPr>
          <p:cNvPr id="24" name="Connettore curvo 23">
            <a:extLst>
              <a:ext uri="{FF2B5EF4-FFF2-40B4-BE49-F238E27FC236}">
                <a16:creationId xmlns:a16="http://schemas.microsoft.com/office/drawing/2014/main" id="{38F1F499-34C0-10CF-F709-4468A1B6FD85}"/>
              </a:ext>
            </a:extLst>
          </p:cNvPr>
          <p:cNvCxnSpPr>
            <a:cxnSpLocks/>
            <a:endCxn id="23" idx="2"/>
          </p:cNvCxnSpPr>
          <p:nvPr/>
        </p:nvCxnSpPr>
        <p:spPr>
          <a:xfrm rot="5400000" flipH="1" flipV="1">
            <a:off x="9351152" y="2006268"/>
            <a:ext cx="1808824" cy="750176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6507390B-3759-739C-E8E8-B0164691B910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26988FD-2C14-11B3-0A8C-0DDEB3CBCF2F}"/>
              </a:ext>
            </a:extLst>
          </p:cNvPr>
          <p:cNvSpPr txBox="1"/>
          <p:nvPr/>
        </p:nvSpPr>
        <p:spPr>
          <a:xfrm>
            <a:off x="11988800" y="-36764"/>
            <a:ext cx="20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68275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D3C8F-80EE-E84F-5B91-2A9066653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566220F8-E340-C3E1-6F58-D137C9D12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1951"/>
            <a:ext cx="12192000" cy="663403"/>
          </a:xfrm>
        </p:spPr>
        <p:txBody>
          <a:bodyPr>
            <a:noAutofit/>
          </a:bodyPr>
          <a:lstStyle/>
          <a:p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</a:rPr>
              <a:t>Introduction: negative muon interaction with matter</a:t>
            </a:r>
            <a:endParaRPr lang="en-GB" sz="4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017FE499-44B8-2E05-A386-023A58D37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22089"/>
            <a:ext cx="2743200" cy="247650"/>
          </a:xfrm>
        </p:spPr>
        <p:txBody>
          <a:bodyPr/>
          <a:lstStyle/>
          <a:p>
            <a:fld id="{94601B8E-4C5D-4D9E-8821-9696CA0E0E3F}" type="slidenum">
              <a:rPr lang="en-GB" smtClean="0"/>
              <a:t>4</a:t>
            </a:fld>
            <a:endParaRPr lang="en-GB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590495A-EB89-6108-B636-577B8F0DB1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963" y="789157"/>
            <a:ext cx="4167647" cy="516709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5096062-516A-75D7-CA09-F3D32F4DB0B3}"/>
              </a:ext>
            </a:extLst>
          </p:cNvPr>
          <p:cNvSpPr txBox="1"/>
          <p:nvPr/>
        </p:nvSpPr>
        <p:spPr>
          <a:xfrm>
            <a:off x="4632015" y="2087602"/>
            <a:ext cx="6774499" cy="2739211"/>
          </a:xfrm>
          <a:prstGeom prst="rect">
            <a:avLst/>
          </a:prstGeom>
          <a:noFill/>
          <a:ln>
            <a:solidFill>
              <a:srgbClr val="042A87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000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Capture </a:t>
            </a:r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generally</a:t>
            </a:r>
            <a:r>
              <a:rPr lang="en-GB" sz="2000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occurs at </a:t>
            </a:r>
            <a:r>
              <a:rPr lang="en-GB" i="1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 </a:t>
            </a:r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≈ 14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+mj-lt"/>
              <a:buAutoNum type="arabicPeriod"/>
            </a:pPr>
            <a:endParaRPr lang="en-GB" kern="0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First part of the cascade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</a:t>
            </a:r>
            <a:r>
              <a:rPr lang="en-GB" sz="2000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Auger emission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+mj-lt"/>
              <a:buAutoNum type="arabicPeriod"/>
            </a:pPr>
            <a:endParaRPr lang="en-GB" kern="0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From</a:t>
            </a:r>
            <a:r>
              <a:rPr lang="en-GB" i="1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n ≈ </a:t>
            </a:r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6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GB" sz="2000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characteristic radiative X-ray emission becomes dominant (</a:t>
            </a:r>
            <a:r>
              <a:rPr lang="en-GB" sz="2000" b="1" u="sng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elemental analysis</a:t>
            </a:r>
            <a:r>
              <a:rPr lang="en-GB" sz="2000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+mj-lt"/>
              <a:buAutoNum type="arabicPeriod"/>
            </a:pPr>
            <a:endParaRPr lang="en-GB" kern="0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muon reaches the 1s state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: </a:t>
            </a:r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decay or capture by the nucleus;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3DE22682-7DFE-1038-9068-E2CC53D5D894}"/>
              </a:ext>
            </a:extLst>
          </p:cNvPr>
          <p:cNvSpPr txBox="1"/>
          <p:nvPr/>
        </p:nvSpPr>
        <p:spPr>
          <a:xfrm>
            <a:off x="4632015" y="1245696"/>
            <a:ext cx="6774499" cy="400110"/>
          </a:xfrm>
          <a:prstGeom prst="rect">
            <a:avLst/>
          </a:prstGeom>
          <a:noFill/>
          <a:ln>
            <a:solidFill>
              <a:srgbClr val="042A8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When a </a:t>
            </a:r>
            <a:r>
              <a:rPr lang="en-GB" sz="2000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µ</a:t>
            </a:r>
            <a:r>
              <a:rPr lang="en-GB" sz="2000" b="1" kern="0" baseline="3000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interacts with matter, a 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“</a:t>
            </a:r>
            <a:r>
              <a:rPr lang="en-GB" sz="2000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Muonic atom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” </a:t>
            </a:r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is formed</a:t>
            </a:r>
            <a:r>
              <a:rPr lang="en-GB" kern="0" baseline="3000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</a:t>
            </a:r>
            <a:endParaRPr lang="en-GB" kern="0" baseline="30000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ADFC0A0-06A3-2020-07A9-00336FB8C58F}"/>
              </a:ext>
            </a:extLst>
          </p:cNvPr>
          <p:cNvSpPr txBox="1"/>
          <p:nvPr/>
        </p:nvSpPr>
        <p:spPr>
          <a:xfrm>
            <a:off x="4215050" y="5106268"/>
            <a:ext cx="76084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u="sng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Muonic atom X-ray Emission spectroscopy (µ-XES) </a:t>
            </a:r>
          </a:p>
          <a:p>
            <a:pPr algn="ctr"/>
            <a:r>
              <a:rPr lang="en-US" sz="2400" b="1" u="sng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is the technique based on the detection of these high energy radiation</a:t>
            </a:r>
            <a:endParaRPr lang="en-US" sz="2000" u="sng" dirty="0">
              <a:solidFill>
                <a:srgbClr val="2E2D62"/>
              </a:solidFill>
            </a:endParaRP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3C589E63-F9D8-9ACC-14DB-1DFE798EE955}"/>
              </a:ext>
            </a:extLst>
          </p:cNvPr>
          <p:cNvSpPr/>
          <p:nvPr/>
        </p:nvSpPr>
        <p:spPr>
          <a:xfrm>
            <a:off x="4534621" y="3225275"/>
            <a:ext cx="488017" cy="500743"/>
          </a:xfrm>
          <a:prstGeom prst="ellipse">
            <a:avLst/>
          </a:prstGeom>
          <a:noFill/>
          <a:ln w="28575">
            <a:solidFill>
              <a:srgbClr val="FF9D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4" name="Connettore curvo 13">
            <a:extLst>
              <a:ext uri="{FF2B5EF4-FFF2-40B4-BE49-F238E27FC236}">
                <a16:creationId xmlns:a16="http://schemas.microsoft.com/office/drawing/2014/main" id="{967BC5A9-D7D6-3C14-4B29-2842AEC6E98D}"/>
              </a:ext>
            </a:extLst>
          </p:cNvPr>
          <p:cNvCxnSpPr>
            <a:cxnSpLocks/>
            <a:stCxn id="12" idx="2"/>
            <a:endCxn id="3" idx="1"/>
          </p:cNvCxnSpPr>
          <p:nvPr/>
        </p:nvCxnSpPr>
        <p:spPr>
          <a:xfrm rot="10800000" flipV="1">
            <a:off x="4215051" y="3475647"/>
            <a:ext cx="319571" cy="2230786"/>
          </a:xfrm>
          <a:prstGeom prst="curvedConnector3">
            <a:avLst>
              <a:gd name="adj1" fmla="val 171533"/>
            </a:avLst>
          </a:prstGeom>
          <a:ln w="28575">
            <a:solidFill>
              <a:srgbClr val="FF9D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D51E2A3-283E-BB2A-C3D2-91C2E7F76D8F}"/>
              </a:ext>
            </a:extLst>
          </p:cNvPr>
          <p:cNvSpPr txBox="1"/>
          <p:nvPr/>
        </p:nvSpPr>
        <p:spPr>
          <a:xfrm>
            <a:off x="4827521" y="6623881"/>
            <a:ext cx="74024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kern="0" baseline="30000" dirty="0">
                <a:solidFill>
                  <a:srgbClr val="676767"/>
                </a:solidFill>
                <a:ea typeface="Verdana" panose="020B0604030504040204" pitchFamily="34" charset="0"/>
              </a:rPr>
              <a:t>1</a:t>
            </a:r>
            <a:r>
              <a:rPr lang="en-US" sz="1200" kern="0" dirty="0">
                <a:solidFill>
                  <a:srgbClr val="676767"/>
                </a:solidFill>
                <a:ea typeface="Verdana" panose="020B0604030504040204" pitchFamily="34" charset="0"/>
              </a:rPr>
              <a:t> Hillier, A.D., Blundell, S.J. et al. </a:t>
            </a:r>
            <a:r>
              <a:rPr lang="en-US" sz="1200" i="1" kern="0" dirty="0">
                <a:solidFill>
                  <a:srgbClr val="676767"/>
                </a:solidFill>
                <a:ea typeface="Verdana" panose="020B0604030504040204" pitchFamily="34" charset="0"/>
              </a:rPr>
              <a:t>Nat Rev Methods Primers</a:t>
            </a:r>
            <a:r>
              <a:rPr lang="en-US" sz="1200" kern="0" dirty="0">
                <a:solidFill>
                  <a:srgbClr val="676767"/>
                </a:solidFill>
                <a:ea typeface="Verdana" panose="020B0604030504040204" pitchFamily="34" charset="0"/>
              </a:rPr>
              <a:t> 2, 4 (2022). https://doi.org/10.1038/s43586-021-00089-0</a:t>
            </a:r>
            <a:endParaRPr lang="it-IT" sz="2000" kern="0" dirty="0">
              <a:solidFill>
                <a:srgbClr val="676767"/>
              </a:solidFill>
              <a:ea typeface="Verdana" panose="020B0604030504040204" pitchFamily="34" charset="0"/>
            </a:endParaRP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F2867360-EAD3-286C-E0C0-997AF37DA624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4" t="54930" r="57092" b="24496"/>
          <a:stretch/>
        </p:blipFill>
        <p:spPr bwMode="auto">
          <a:xfrm>
            <a:off x="0" y="901745"/>
            <a:ext cx="1091821" cy="974822"/>
          </a:xfrm>
          <a:prstGeom prst="rect">
            <a:avLst/>
          </a:prstGeom>
          <a:noFill/>
        </p:spPr>
      </p:pic>
      <p:sp>
        <p:nvSpPr>
          <p:cNvPr id="16" name="Rettangolo 15">
            <a:extLst>
              <a:ext uri="{FF2B5EF4-FFF2-40B4-BE49-F238E27FC236}">
                <a16:creationId xmlns:a16="http://schemas.microsoft.com/office/drawing/2014/main" id="{AFA31FDC-3D22-00EC-0CBF-B06B112456E2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BE40A90-3355-40FF-BE7E-1E232B79FF30}"/>
              </a:ext>
            </a:extLst>
          </p:cNvPr>
          <p:cNvSpPr txBox="1"/>
          <p:nvPr/>
        </p:nvSpPr>
        <p:spPr>
          <a:xfrm>
            <a:off x="11988800" y="-36764"/>
            <a:ext cx="20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79757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B5E43E78-65F6-C41B-4E6C-F15F443A6FD1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4" name="Titolo 4">
            <a:extLst>
              <a:ext uri="{FF2B5EF4-FFF2-40B4-BE49-F238E27FC236}">
                <a16:creationId xmlns:a16="http://schemas.microsoft.com/office/drawing/2014/main" id="{808D606D-ADF7-4BDF-9EF7-B83682F75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1951"/>
            <a:ext cx="12192000" cy="663403"/>
          </a:xfrm>
        </p:spPr>
        <p:txBody>
          <a:bodyPr>
            <a:noAutofit/>
          </a:bodyPr>
          <a:lstStyle/>
          <a:p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</a:rPr>
              <a:t>Introduction: negative muon interaction with matter</a:t>
            </a:r>
            <a:endParaRPr lang="en-GB" sz="4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6C30123-CF52-C8AB-A6EC-6FCB5E48BA4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166" y="895354"/>
            <a:ext cx="7651596" cy="541176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F16D8A7-7AE1-85B5-E65E-C82E18AFB50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051" y="633310"/>
            <a:ext cx="7452884" cy="559138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32EE20F-0F0E-E640-CA50-122BE3D2534C}"/>
              </a:ext>
            </a:extLst>
          </p:cNvPr>
          <p:cNvSpPr txBox="1"/>
          <p:nvPr/>
        </p:nvSpPr>
        <p:spPr>
          <a:xfrm>
            <a:off x="11988800" y="-36764"/>
            <a:ext cx="20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55151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AF6D3-B52A-2950-7749-88BA90D69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5">
            <a:extLst>
              <a:ext uri="{FF2B5EF4-FFF2-40B4-BE49-F238E27FC236}">
                <a16:creationId xmlns:a16="http://schemas.microsoft.com/office/drawing/2014/main" id="{8F13CFEA-35C2-42C0-6AC4-567E6778BC0C}"/>
              </a:ext>
            </a:extLst>
          </p:cNvPr>
          <p:cNvSpPr txBox="1"/>
          <p:nvPr/>
        </p:nvSpPr>
        <p:spPr>
          <a:xfrm>
            <a:off x="4375610" y="1057915"/>
            <a:ext cx="7459199" cy="400110"/>
          </a:xfrm>
          <a:prstGeom prst="rect">
            <a:avLst/>
          </a:prstGeom>
          <a:noFill/>
          <a:ln>
            <a:solidFill>
              <a:srgbClr val="042A8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When a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000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µ</a:t>
            </a:r>
            <a:r>
              <a:rPr lang="en-GB" sz="2000" b="1" kern="0" baseline="3000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interacts with matter, a 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“</a:t>
            </a:r>
            <a:r>
              <a:rPr lang="en-GB" sz="2000" b="1" kern="0" dirty="0">
                <a:solidFill>
                  <a:srgbClr val="042A8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Muonic atom</a:t>
            </a:r>
            <a:r>
              <a:rPr lang="en-GB" kern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” </a:t>
            </a:r>
            <a:r>
              <a:rPr lang="en-GB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is formed</a:t>
            </a:r>
            <a:r>
              <a:rPr lang="en-GB" kern="0" baseline="3000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</a:t>
            </a:r>
            <a:endParaRPr lang="en-GB" kern="0" baseline="30000" dirty="0">
              <a:solidFill>
                <a:schemeClr val="tx2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olo 4">
            <a:extLst>
              <a:ext uri="{FF2B5EF4-FFF2-40B4-BE49-F238E27FC236}">
                <a16:creationId xmlns:a16="http://schemas.microsoft.com/office/drawing/2014/main" id="{CE1A66B3-05DE-6EB6-F779-A9CCF1C7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1951"/>
            <a:ext cx="11087100" cy="663403"/>
          </a:xfrm>
        </p:spPr>
        <p:txBody>
          <a:bodyPr/>
          <a:lstStyle/>
          <a:p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</a:rPr>
              <a:t>Introduction: negative muon interaction with matter</a:t>
            </a:r>
            <a:endParaRPr lang="en-GB" sz="4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26D49FB0-712B-EE86-DBC1-B7E6CCC8E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01B8E-4C5D-4D9E-8821-9696CA0E0E3F}" type="slidenum">
              <a:rPr lang="en-GB" smtClean="0"/>
              <a:t>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6D429A9D-08CB-5050-7243-8352A3B05BD6}"/>
                  </a:ext>
                </a:extLst>
              </p:cNvPr>
              <p:cNvSpPr txBox="1"/>
              <p:nvPr/>
            </p:nvSpPr>
            <p:spPr>
              <a:xfrm>
                <a:off x="4375610" y="1734193"/>
                <a:ext cx="7459199" cy="44012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42A87"/>
                </a:solidFill>
              </a:ln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+mj-lt"/>
                  <a:buAutoNum type="arabicPeriod" startAt="5"/>
                </a:pPr>
                <a:r>
                  <a:rPr lang="en-GB" b="1" kern="0" dirty="0">
                    <a:solidFill>
                      <a:srgbClr val="042A87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If captured</a:t>
                </a:r>
                <a:r>
                  <a:rPr lang="en-GB" kern="0" dirty="0">
                    <a:solidFill>
                      <a:schemeClr val="tx2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1" i="1" kern="0" smtClean="0">
                            <a:solidFill>
                              <a:srgbClr val="042A8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1" i="1" kern="0">
                            <a:solidFill>
                              <a:srgbClr val="042A87"/>
                            </a:solidFill>
                            <a:latin typeface="Cambria Math" panose="02040503050406030204" pitchFamily="18" charset="0"/>
                          </a:rPr>
                          <m:t>𝝁</m:t>
                        </m:r>
                      </m:e>
                      <m:sup>
                        <m:r>
                          <a:rPr lang="it-IT" sz="2400" b="1" kern="0">
                            <a:solidFill>
                              <a:srgbClr val="042A87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it-IT" sz="2400" b="1" kern="0">
                        <a:solidFill>
                          <a:srgbClr val="042A87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it-IT" sz="2400" b="1" i="1" kern="0">
                        <a:solidFill>
                          <a:srgbClr val="042A87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it-IT" sz="2400" b="1" kern="0">
                        <a:solidFill>
                          <a:srgbClr val="042A87"/>
                        </a:solidFill>
                        <a:latin typeface="Cambria Math" panose="02040503050406030204" pitchFamily="18" charset="0"/>
                      </a:rPr>
                      <m:t> →</m:t>
                    </m:r>
                    <m:r>
                      <a:rPr lang="it-IT" sz="2400" b="1" i="1" kern="0">
                        <a:solidFill>
                          <a:srgbClr val="042A87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it-IT" sz="2400" b="1" kern="0">
                        <a:solidFill>
                          <a:srgbClr val="042A87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it-IT" sz="2400" b="1" i="1" kern="0">
                        <a:solidFill>
                          <a:srgbClr val="042A87"/>
                        </a:solidFill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GB" sz="2400" b="1" kern="0" dirty="0">
                    <a:solidFill>
                      <a:srgbClr val="042A87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GB" sz="2000" kern="0" dirty="0">
                  <a:solidFill>
                    <a:schemeClr val="tx2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GB" kern="0" dirty="0">
                    <a:solidFill>
                      <a:srgbClr val="676767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The daughter will be an exited Z-1 nuclei;</a:t>
                </a:r>
              </a:p>
              <a:p>
                <a:pPr marL="0" indent="0">
                  <a:buNone/>
                </a:pPr>
                <a:endParaRPr lang="en-GB" kern="0" dirty="0">
                  <a:solidFill>
                    <a:schemeClr val="tx2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  <a:p>
                <a:r>
                  <a:rPr lang="en-GB" sz="2000" b="1" u="sng" kern="0" dirty="0">
                    <a:solidFill>
                      <a:srgbClr val="042A87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De-excitation via the emission of neutrons and gamma rays</a:t>
                </a:r>
                <a:r>
                  <a:rPr lang="en-GB" kern="0" dirty="0">
                    <a:solidFill>
                      <a:schemeClr val="tx2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endParaRPr lang="en-GB" kern="0" dirty="0">
                  <a:solidFill>
                    <a:schemeClr val="tx2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  <a:p>
                <a:r>
                  <a:rPr lang="en-GB" b="1" u="sng" kern="0" dirty="0">
                    <a:solidFill>
                      <a:srgbClr val="676767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In addition, during the cascade</a:t>
                </a:r>
                <a:r>
                  <a:rPr lang="en-GB" kern="0" dirty="0">
                    <a:solidFill>
                      <a:srgbClr val="676767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GB" kern="0" dirty="0">
                  <a:solidFill>
                    <a:schemeClr val="tx2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  <a:p>
                <a:r>
                  <a:rPr lang="en-GB" kern="0" dirty="0">
                    <a:solidFill>
                      <a:srgbClr val="676767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6</a:t>
                </a:r>
                <a:r>
                  <a:rPr lang="en-GB" sz="1800" kern="0" dirty="0">
                    <a:solidFill>
                      <a:srgbClr val="676767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.    Due to the rearrangement of the structure, electronic X-ray close to the Z-1 species can be observed</a:t>
                </a:r>
              </a:p>
              <a:p>
                <a:pPr indent="-457200">
                  <a:buFont typeface="+mj-lt"/>
                  <a:buAutoNum type="arabicPeriod" startAt="8"/>
                </a:pPr>
                <a:endParaRPr lang="en-GB" sz="1800" kern="0" dirty="0">
                  <a:solidFill>
                    <a:srgbClr val="676767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endParaRPr>
              </a:p>
              <a:p>
                <a:r>
                  <a:rPr lang="en-GB" kern="0" dirty="0">
                    <a:solidFill>
                      <a:srgbClr val="676767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7</a:t>
                </a:r>
                <a:r>
                  <a:rPr lang="en-GB" sz="1800" kern="0" dirty="0">
                    <a:solidFill>
                      <a:srgbClr val="676767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rPr>
                  <a:t>.  After capture, delayed electronic X-ray of the Z-1 species</a:t>
                </a:r>
              </a:p>
              <a:p>
                <a:endParaRPr lang="en-GB" sz="1800" dirty="0"/>
              </a:p>
              <a:p>
                <a:r>
                  <a:rPr lang="en-GB" sz="1800" b="1" dirty="0">
                    <a:solidFill>
                      <a:srgbClr val="003088"/>
                    </a:solidFill>
                  </a:rPr>
                  <a:t>Used to understand the cascade process dynamics.</a:t>
                </a:r>
              </a:p>
            </p:txBody>
          </p:sp>
        </mc:Choice>
        <mc:Fallback xmlns="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6D429A9D-08CB-5050-7243-8352A3B05B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610" y="1734193"/>
                <a:ext cx="7459199" cy="4401205"/>
              </a:xfrm>
              <a:prstGeom prst="rect">
                <a:avLst/>
              </a:prstGeom>
              <a:blipFill>
                <a:blip r:embed="rId3"/>
                <a:stretch>
                  <a:fillRect l="-816" t="-552" r="-980" b="-1105"/>
                </a:stretch>
              </a:blipFill>
              <a:ln>
                <a:solidFill>
                  <a:srgbClr val="042A87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magine 7">
            <a:extLst>
              <a:ext uri="{FF2B5EF4-FFF2-40B4-BE49-F238E27FC236}">
                <a16:creationId xmlns:a16="http://schemas.microsoft.com/office/drawing/2014/main" id="{02D3A674-2144-4254-178B-2FE4F2A80CE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963" y="789157"/>
            <a:ext cx="4167647" cy="5167098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83DEFA0B-7AA8-A155-7002-D3A64C790D79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6EDD39E-FEFD-D52E-42F8-E9978EF847EE}"/>
              </a:ext>
            </a:extLst>
          </p:cNvPr>
          <p:cNvSpPr txBox="1"/>
          <p:nvPr/>
        </p:nvSpPr>
        <p:spPr>
          <a:xfrm>
            <a:off x="11988800" y="-36764"/>
            <a:ext cx="20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6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2323EE5-3473-5540-3A8D-2B04F7397CAB}"/>
              </a:ext>
            </a:extLst>
          </p:cNvPr>
          <p:cNvSpPr txBox="1"/>
          <p:nvPr/>
        </p:nvSpPr>
        <p:spPr>
          <a:xfrm>
            <a:off x="4827521" y="6623881"/>
            <a:ext cx="74024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kern="0" baseline="30000" dirty="0">
                <a:solidFill>
                  <a:srgbClr val="676767"/>
                </a:solidFill>
                <a:ea typeface="Verdana" panose="020B0604030504040204" pitchFamily="34" charset="0"/>
              </a:rPr>
              <a:t>1</a:t>
            </a:r>
            <a:r>
              <a:rPr lang="en-US" sz="1200" kern="0" dirty="0">
                <a:solidFill>
                  <a:srgbClr val="676767"/>
                </a:solidFill>
                <a:ea typeface="Verdana" panose="020B0604030504040204" pitchFamily="34" charset="0"/>
              </a:rPr>
              <a:t> Hillier, A.D., Blundell, S.J. et al. </a:t>
            </a:r>
            <a:r>
              <a:rPr lang="en-US" sz="1200" i="1" kern="0" dirty="0">
                <a:solidFill>
                  <a:srgbClr val="676767"/>
                </a:solidFill>
                <a:ea typeface="Verdana" panose="020B0604030504040204" pitchFamily="34" charset="0"/>
              </a:rPr>
              <a:t>Nat Rev Methods Primers</a:t>
            </a:r>
            <a:r>
              <a:rPr lang="en-US" sz="1200" kern="0" dirty="0">
                <a:solidFill>
                  <a:srgbClr val="676767"/>
                </a:solidFill>
                <a:ea typeface="Verdana" panose="020B0604030504040204" pitchFamily="34" charset="0"/>
              </a:rPr>
              <a:t> 2, 4 (2022). https://doi.org/10.1038/s43586-021-00089-0</a:t>
            </a:r>
            <a:endParaRPr lang="it-IT" sz="2000" kern="0" dirty="0">
              <a:solidFill>
                <a:srgbClr val="676767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619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E6D6-D882-288A-C2D5-CC883145E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9491A748-2EF1-8EB7-B1E9-4F2ABA381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1951"/>
            <a:ext cx="11087100" cy="663403"/>
          </a:xfrm>
        </p:spPr>
        <p:txBody>
          <a:bodyPr/>
          <a:lstStyle/>
          <a:p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</a:rPr>
              <a:t>Introduction: µ-XES – Why? 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2241F0AC-DBEF-9A79-6A06-CD39F439F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22089"/>
            <a:ext cx="2743200" cy="247650"/>
          </a:xfrm>
        </p:spPr>
        <p:txBody>
          <a:bodyPr/>
          <a:lstStyle/>
          <a:p>
            <a:fld id="{94601B8E-4C5D-4D9E-8821-9696CA0E0E3F}" type="slidenum">
              <a:rPr lang="en-GB" smtClean="0"/>
              <a:t>7</a:t>
            </a:fld>
            <a:endParaRPr lang="en-GB" dirty="0"/>
          </a:p>
        </p:txBody>
      </p:sp>
      <p:sp>
        <p:nvSpPr>
          <p:cNvPr id="8" name="TextBox 36">
            <a:extLst>
              <a:ext uri="{FF2B5EF4-FFF2-40B4-BE49-F238E27FC236}">
                <a16:creationId xmlns:a16="http://schemas.microsoft.com/office/drawing/2014/main" id="{3502359C-06B8-693A-05DA-05BAC383D6BB}"/>
              </a:ext>
            </a:extLst>
          </p:cNvPr>
          <p:cNvSpPr txBox="1"/>
          <p:nvPr/>
        </p:nvSpPr>
        <p:spPr>
          <a:xfrm>
            <a:off x="1980648" y="3072983"/>
            <a:ext cx="1128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m = 105.7 MeV/c</a:t>
            </a:r>
            <a:r>
              <a:rPr lang="en-GB" sz="1600" baseline="30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28C4150-E9C3-663A-B5A4-E58DEA5D1E44}"/>
              </a:ext>
            </a:extLst>
          </p:cNvPr>
          <p:cNvSpPr txBox="1"/>
          <p:nvPr/>
        </p:nvSpPr>
        <p:spPr>
          <a:xfrm>
            <a:off x="1009736" y="984645"/>
            <a:ext cx="33115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3088"/>
              </a:buClr>
            </a:pPr>
            <a:r>
              <a:rPr lang="en-GB" sz="32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Multi-elemental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3E478B4-2A94-8600-5866-A6C08858714A}"/>
              </a:ext>
            </a:extLst>
          </p:cNvPr>
          <p:cNvSpPr txBox="1"/>
          <p:nvPr/>
        </p:nvSpPr>
        <p:spPr>
          <a:xfrm>
            <a:off x="129583" y="1956930"/>
            <a:ext cx="50718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3088"/>
              </a:buClr>
            </a:pPr>
            <a:r>
              <a:rPr lang="en-GB" sz="2800" b="1" dirty="0">
                <a:solidFill>
                  <a:srgbClr val="003088"/>
                </a:solidFill>
              </a:rPr>
              <a:t>Remarkable penetration depth</a:t>
            </a:r>
            <a:r>
              <a:rPr lang="en-GB" sz="2000" dirty="0">
                <a:solidFill>
                  <a:srgbClr val="003088"/>
                </a:solidFill>
              </a:rPr>
              <a:t> </a:t>
            </a:r>
            <a:r>
              <a:rPr lang="en-GB" u="sng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Momentum &amp; Density dependent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877A1F9-B521-E6BC-76AC-762966A606A1}"/>
              </a:ext>
            </a:extLst>
          </p:cNvPr>
          <p:cNvSpPr txBox="1"/>
          <p:nvPr/>
        </p:nvSpPr>
        <p:spPr>
          <a:xfrm>
            <a:off x="875900" y="3158143"/>
            <a:ext cx="357917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3088"/>
              </a:buClr>
            </a:pPr>
            <a:r>
              <a:rPr lang="en-GB" sz="2800" b="1" kern="0" dirty="0">
                <a:solidFill>
                  <a:srgbClr val="49979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Non-invasive probe</a:t>
            </a:r>
          </a:p>
          <a:p>
            <a:pPr algn="ctr">
              <a:buClr>
                <a:srgbClr val="003088"/>
              </a:buClr>
            </a:pPr>
            <a:r>
              <a:rPr lang="en-GB" b="1" u="sng" kern="0" dirty="0">
                <a:solidFill>
                  <a:srgbClr val="67676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 activation of samples </a:t>
            </a:r>
          </a:p>
          <a:p>
            <a:pPr algn="ctr">
              <a:buClr>
                <a:srgbClr val="003088"/>
              </a:buClr>
            </a:pPr>
            <a:endParaRPr lang="en-GB" sz="2400" b="1" dirty="0">
              <a:solidFill>
                <a:srgbClr val="7DE2AE"/>
              </a:solidFill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A1265051-FFA1-D9CE-569B-B490AB820CEB}"/>
              </a:ext>
            </a:extLst>
          </p:cNvPr>
          <p:cNvSpPr txBox="1"/>
          <p:nvPr/>
        </p:nvSpPr>
        <p:spPr>
          <a:xfrm>
            <a:off x="275773" y="4433772"/>
            <a:ext cx="469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3088"/>
              </a:buClr>
            </a:pPr>
            <a:r>
              <a:rPr lang="en-GB" sz="2400" b="1" dirty="0">
                <a:solidFill>
                  <a:srgbClr val="003088"/>
                </a:solidFill>
              </a:rPr>
              <a:t>Negligible self-absorption effect</a:t>
            </a:r>
          </a:p>
        </p:txBody>
      </p:sp>
      <p:sp>
        <p:nvSpPr>
          <p:cNvPr id="22" name="Freccia in su 21">
            <a:extLst>
              <a:ext uri="{FF2B5EF4-FFF2-40B4-BE49-F238E27FC236}">
                <a16:creationId xmlns:a16="http://schemas.microsoft.com/office/drawing/2014/main" id="{30613F4A-B9BF-7DC8-8F4B-AD47CA3EE9D4}"/>
              </a:ext>
            </a:extLst>
          </p:cNvPr>
          <p:cNvSpPr/>
          <p:nvPr/>
        </p:nvSpPr>
        <p:spPr>
          <a:xfrm rot="10800000">
            <a:off x="2462414" y="1641490"/>
            <a:ext cx="406158" cy="315439"/>
          </a:xfrm>
          <a:prstGeom prst="upArrow">
            <a:avLst/>
          </a:prstGeom>
          <a:solidFill>
            <a:srgbClr val="042A87"/>
          </a:solidFill>
          <a:ln>
            <a:solidFill>
              <a:srgbClr val="042A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reccia in su 25">
            <a:extLst>
              <a:ext uri="{FF2B5EF4-FFF2-40B4-BE49-F238E27FC236}">
                <a16:creationId xmlns:a16="http://schemas.microsoft.com/office/drawing/2014/main" id="{4158D522-08CD-A447-CFB0-6849F431DA72}"/>
              </a:ext>
            </a:extLst>
          </p:cNvPr>
          <p:cNvSpPr/>
          <p:nvPr/>
        </p:nvSpPr>
        <p:spPr>
          <a:xfrm rot="10800000">
            <a:off x="2462414" y="2799926"/>
            <a:ext cx="406158" cy="315439"/>
          </a:xfrm>
          <a:prstGeom prst="upArrow">
            <a:avLst/>
          </a:prstGeom>
          <a:solidFill>
            <a:srgbClr val="042A87"/>
          </a:solidFill>
          <a:ln>
            <a:solidFill>
              <a:srgbClr val="042A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ccia in su 26">
            <a:extLst>
              <a:ext uri="{FF2B5EF4-FFF2-40B4-BE49-F238E27FC236}">
                <a16:creationId xmlns:a16="http://schemas.microsoft.com/office/drawing/2014/main" id="{2FE4EA11-5BCE-D9B0-6A9D-BF6504157A05}"/>
              </a:ext>
            </a:extLst>
          </p:cNvPr>
          <p:cNvSpPr/>
          <p:nvPr/>
        </p:nvSpPr>
        <p:spPr>
          <a:xfrm rot="10800000">
            <a:off x="2462410" y="4003462"/>
            <a:ext cx="406158" cy="315439"/>
          </a:xfrm>
          <a:prstGeom prst="upArrow">
            <a:avLst/>
          </a:prstGeom>
          <a:solidFill>
            <a:srgbClr val="042A87"/>
          </a:solidFill>
          <a:ln>
            <a:solidFill>
              <a:srgbClr val="042A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Immagine 2" descr="Immagine che contiene testo, schermata, diagramma, Carattere&#10;&#10;Descrizione generata automaticamente">
            <a:extLst>
              <a:ext uri="{FF2B5EF4-FFF2-40B4-BE49-F238E27FC236}">
                <a16:creationId xmlns:a16="http://schemas.microsoft.com/office/drawing/2014/main" id="{722569B1-6DA8-A7F5-05B1-FDED517247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1" t="8652" r="10872" b="4539"/>
          <a:stretch/>
        </p:blipFill>
        <p:spPr>
          <a:xfrm>
            <a:off x="6368897" y="583483"/>
            <a:ext cx="5661123" cy="447623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D1621F9-2788-51C6-CA44-9CF9CDE0AF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768" r="4406"/>
          <a:stretch/>
        </p:blipFill>
        <p:spPr>
          <a:xfrm>
            <a:off x="3950972" y="5126295"/>
            <a:ext cx="3673148" cy="1756044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6C78C51D-A0CC-65C9-0D8B-85855955B51D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cxnSp>
        <p:nvCxnSpPr>
          <p:cNvPr id="6" name="Connettore a gomito 5">
            <a:extLst>
              <a:ext uri="{FF2B5EF4-FFF2-40B4-BE49-F238E27FC236}">
                <a16:creationId xmlns:a16="http://schemas.microsoft.com/office/drawing/2014/main" id="{828C6C9F-23F8-0E82-F14B-6FC0424B0A0A}"/>
              </a:ext>
            </a:extLst>
          </p:cNvPr>
          <p:cNvCxnSpPr>
            <a:cxnSpLocks/>
            <a:stCxn id="16" idx="2"/>
            <a:endCxn id="9" idx="1"/>
          </p:cNvCxnSpPr>
          <p:nvPr/>
        </p:nvCxnSpPr>
        <p:spPr>
          <a:xfrm rot="16200000" flipH="1">
            <a:off x="2732162" y="4785507"/>
            <a:ext cx="1108880" cy="132874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a gomito 16">
            <a:extLst>
              <a:ext uri="{FF2B5EF4-FFF2-40B4-BE49-F238E27FC236}">
                <a16:creationId xmlns:a16="http://schemas.microsoft.com/office/drawing/2014/main" id="{D99A3427-F592-2278-29B8-B9256DAC4CCC}"/>
              </a:ext>
            </a:extLst>
          </p:cNvPr>
          <p:cNvCxnSpPr>
            <a:stCxn id="3" idx="2"/>
            <a:endCxn id="9" idx="3"/>
          </p:cNvCxnSpPr>
          <p:nvPr/>
        </p:nvCxnSpPr>
        <p:spPr>
          <a:xfrm rot="5400000">
            <a:off x="7939492" y="4744350"/>
            <a:ext cx="944596" cy="157533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ACD76C7-3593-D58D-B935-209DD6992632}"/>
              </a:ext>
            </a:extLst>
          </p:cNvPr>
          <p:cNvSpPr txBox="1"/>
          <p:nvPr/>
        </p:nvSpPr>
        <p:spPr>
          <a:xfrm>
            <a:off x="11988800" y="-36764"/>
            <a:ext cx="20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73344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987922C7-C19E-40AA-9AF4-8CF44F52A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396" y="2098436"/>
            <a:ext cx="3608110" cy="12438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B85A2CED-9962-4639-8FA8-5B2FF9B310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418" y="3842426"/>
            <a:ext cx="3564437" cy="10445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C19AFF52-448F-4F36-8F5A-FE3B6A6A45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273" r="72273" b="39393"/>
          <a:stretch/>
        </p:blipFill>
        <p:spPr>
          <a:xfrm>
            <a:off x="8656506" y="4307190"/>
            <a:ext cx="3515636" cy="845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BD6219-2463-49A3-88AC-8DFA278F8F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994" t="38977" r="62861" b="22791"/>
          <a:stretch/>
        </p:blipFill>
        <p:spPr>
          <a:xfrm>
            <a:off x="9305694" y="877630"/>
            <a:ext cx="2769056" cy="13702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0D5611B9-DFCF-426E-815A-849B335536B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053" t="26139" r="57180" b="40889"/>
          <a:stretch/>
        </p:blipFill>
        <p:spPr>
          <a:xfrm>
            <a:off x="9616644" y="5702603"/>
            <a:ext cx="2458106" cy="10226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DC3E4E4D-9318-4E5D-8A65-5B76044FFE0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175" t="32279" r="54128" b="38140"/>
          <a:stretch/>
        </p:blipFill>
        <p:spPr>
          <a:xfrm>
            <a:off x="8256525" y="2636514"/>
            <a:ext cx="3840015" cy="1156371"/>
          </a:xfrm>
          <a:prstGeom prst="rect">
            <a:avLst/>
          </a:prstGeom>
          <a:ln w="57150"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6CDAC58A-CD48-4BA0-9F2F-94AB08D724D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618" t="38758" r="57517" b="44306"/>
          <a:stretch/>
        </p:blipFill>
        <p:spPr>
          <a:xfrm>
            <a:off x="4213099" y="3260858"/>
            <a:ext cx="2940032" cy="601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0104483A-7121-4B39-BA7D-2DF3988D35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2746" y="5320287"/>
            <a:ext cx="3168764" cy="1160618"/>
          </a:xfrm>
          <a:prstGeom prst="rect">
            <a:avLst/>
          </a:prstGeom>
          <a:ln w="57150"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59113E1-4BF4-9090-C3F3-905C2340EB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0" y="2440771"/>
            <a:ext cx="3856134" cy="2951587"/>
          </a:xfrm>
          <a:prstGeom prst="rect">
            <a:avLst/>
          </a:prstGeom>
        </p:spPr>
      </p:pic>
      <p:sp>
        <p:nvSpPr>
          <p:cNvPr id="19" name="Rettangolo 18">
            <a:extLst>
              <a:ext uri="{FF2B5EF4-FFF2-40B4-BE49-F238E27FC236}">
                <a16:creationId xmlns:a16="http://schemas.microsoft.com/office/drawing/2014/main" id="{324070FE-7BD0-2C26-479E-65E1887025C9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20" name="Titolo 4">
            <a:extLst>
              <a:ext uri="{FF2B5EF4-FFF2-40B4-BE49-F238E27FC236}">
                <a16:creationId xmlns:a16="http://schemas.microsoft.com/office/drawing/2014/main" id="{318AB83D-E8D1-39E1-7265-C5D8C8A514D1}"/>
              </a:ext>
            </a:extLst>
          </p:cNvPr>
          <p:cNvSpPr txBox="1">
            <a:spLocks/>
          </p:cNvSpPr>
          <p:nvPr/>
        </p:nvSpPr>
        <p:spPr>
          <a:xfrm>
            <a:off x="0" y="231951"/>
            <a:ext cx="11087100" cy="6634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</a:rPr>
              <a:t>Introduction: µ-XES – Literature (for Heritage Science) </a:t>
            </a:r>
            <a:endParaRPr lang="en-GB" sz="4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C30EA7A1-45A3-DEDC-434A-48941E8520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702" y="5643673"/>
            <a:ext cx="4323079" cy="1044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B3992C20-3E66-058F-B9BD-382B2D5CD4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32139" y="4966910"/>
            <a:ext cx="4101951" cy="940348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11E57EDC-949E-B429-D3EB-DF5AEDC4E4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976" y="958448"/>
            <a:ext cx="4095097" cy="106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5D31B84A-1000-74E0-BED4-886A660B8DB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60025" y="1461309"/>
            <a:ext cx="5210395" cy="869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BD044D44-F84B-41A3-94D5-83AF6C29A2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87578" y="877630"/>
            <a:ext cx="3401291" cy="10670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5" name="Rettangolo 24">
            <a:extLst>
              <a:ext uri="{FF2B5EF4-FFF2-40B4-BE49-F238E27FC236}">
                <a16:creationId xmlns:a16="http://schemas.microsoft.com/office/drawing/2014/main" id="{D96F3411-38F1-6A71-536D-6F38424E39C2}"/>
              </a:ext>
            </a:extLst>
          </p:cNvPr>
          <p:cNvSpPr/>
          <p:nvPr/>
        </p:nvSpPr>
        <p:spPr>
          <a:xfrm>
            <a:off x="545203" y="1770339"/>
            <a:ext cx="595108" cy="251315"/>
          </a:xfrm>
          <a:prstGeom prst="rect">
            <a:avLst/>
          </a:prstGeom>
          <a:solidFill>
            <a:srgbClr val="FFFF00">
              <a:alpha val="13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F200F142-F87E-BE54-0CBE-5C229152D825}"/>
              </a:ext>
            </a:extLst>
          </p:cNvPr>
          <p:cNvSpPr/>
          <p:nvPr/>
        </p:nvSpPr>
        <p:spPr>
          <a:xfrm>
            <a:off x="3403937" y="1527546"/>
            <a:ext cx="735135" cy="242793"/>
          </a:xfrm>
          <a:prstGeom prst="rect">
            <a:avLst/>
          </a:prstGeom>
          <a:solidFill>
            <a:srgbClr val="FFFF00">
              <a:alpha val="13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D94880D-2C95-C188-092B-4CD7E4EF2688}"/>
              </a:ext>
            </a:extLst>
          </p:cNvPr>
          <p:cNvSpPr txBox="1"/>
          <p:nvPr/>
        </p:nvSpPr>
        <p:spPr>
          <a:xfrm>
            <a:off x="11988800" y="-36764"/>
            <a:ext cx="20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968261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E14C1-6147-9A71-E859-BAEE81215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FDC3F01A-A3B6-FB9B-ABE2-668D002DFA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107"/>
          <a:stretch/>
        </p:blipFill>
        <p:spPr>
          <a:xfrm>
            <a:off x="553404" y="1115649"/>
            <a:ext cx="4385474" cy="420419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59E9202-63E0-8B9B-12DC-A993E6C343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018" y="987010"/>
            <a:ext cx="5429870" cy="4461476"/>
          </a:xfrm>
          <a:prstGeom prst="rect">
            <a:avLst/>
          </a:prstGeom>
        </p:spPr>
      </p:pic>
      <p:pic>
        <p:nvPicPr>
          <p:cNvPr id="8" name="Immagine 7" descr="Immagine che contiene macchina, ingegneria, interno, Locale degli attrezzi&#10;&#10;Descrizione generata automaticamente">
            <a:extLst>
              <a:ext uri="{FF2B5EF4-FFF2-40B4-BE49-F238E27FC236}">
                <a16:creationId xmlns:a16="http://schemas.microsoft.com/office/drawing/2014/main" id="{0D156A4A-9D3C-E6DE-6E80-A19EB0246A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21" y="1057915"/>
            <a:ext cx="5187316" cy="4416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itolo 4">
            <a:extLst>
              <a:ext uri="{FF2B5EF4-FFF2-40B4-BE49-F238E27FC236}">
                <a16:creationId xmlns:a16="http://schemas.microsoft.com/office/drawing/2014/main" id="{DD8734D3-CAC8-35F8-FE31-FE41DBF1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1951"/>
            <a:ext cx="11087100" cy="663403"/>
          </a:xfrm>
        </p:spPr>
        <p:txBody>
          <a:bodyPr/>
          <a:lstStyle/>
          <a:p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</a:rPr>
              <a:t>Introduction: µ-XES at ISIS</a:t>
            </a:r>
            <a:endParaRPr lang="en-GB" sz="4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E5025EF-3588-D404-1B5A-635BA6BEED31}"/>
              </a:ext>
            </a:extLst>
          </p:cNvPr>
          <p:cNvSpPr/>
          <p:nvPr/>
        </p:nvSpPr>
        <p:spPr>
          <a:xfrm>
            <a:off x="6948392" y="3384313"/>
            <a:ext cx="1169043" cy="1711005"/>
          </a:xfrm>
          <a:prstGeom prst="rect">
            <a:avLst/>
          </a:prstGeom>
          <a:noFill/>
          <a:ln w="38100">
            <a:solidFill>
              <a:srgbClr val="FF9D1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FECB8E4-5E20-D1AD-6FD8-D778F96B4923}"/>
              </a:ext>
            </a:extLst>
          </p:cNvPr>
          <p:cNvSpPr txBox="1"/>
          <p:nvPr/>
        </p:nvSpPr>
        <p:spPr>
          <a:xfrm>
            <a:off x="3367145" y="5922410"/>
            <a:ext cx="4798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0" dirty="0" err="1">
                <a:solidFill>
                  <a:srgbClr val="00308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MuX</a:t>
            </a:r>
            <a:r>
              <a:rPr lang="it-IT" sz="2400" b="1" kern="0" dirty="0">
                <a:solidFill>
                  <a:srgbClr val="00308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Port4 Setup @ RIKEN RAL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D9EA9F0D-F965-0324-8EDA-1ABF2BEAD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-22089"/>
            <a:ext cx="2743200" cy="247650"/>
          </a:xfrm>
        </p:spPr>
        <p:txBody>
          <a:bodyPr/>
          <a:lstStyle/>
          <a:p>
            <a:fld id="{94601B8E-4C5D-4D9E-8821-9696CA0E0E3F}" type="slidenum">
              <a:rPr lang="en-GB" smtClean="0"/>
              <a:t>9</a:t>
            </a:fld>
            <a:endParaRPr lang="en-GB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C022F1C7-D72C-2DB5-1D60-5B4DBB54AB75}"/>
              </a:ext>
            </a:extLst>
          </p:cNvPr>
          <p:cNvSpPr/>
          <p:nvPr/>
        </p:nvSpPr>
        <p:spPr>
          <a:xfrm>
            <a:off x="0" y="0"/>
            <a:ext cx="12192000" cy="203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i="1" dirty="0">
                <a:solidFill>
                  <a:srgbClr val="FFFEFE"/>
                </a:solidFill>
              </a:rPr>
              <a:t>M. Cataldo – Negative muons for Heritage Science: background and applications, MELODY, CSNS 11/01/2025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969B0AE-EBDE-C6C1-1949-C409363E3903}"/>
              </a:ext>
            </a:extLst>
          </p:cNvPr>
          <p:cNvSpPr txBox="1"/>
          <p:nvPr/>
        </p:nvSpPr>
        <p:spPr>
          <a:xfrm>
            <a:off x="11988800" y="-36764"/>
            <a:ext cx="20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solidFill>
                  <a:srgbClr val="FFFEFE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724600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2013 - Tema 2022">
  <a:themeElements>
    <a:clrScheme name="Office 2013 - Tema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979</TotalTime>
  <Words>1956</Words>
  <Application>Microsoft Office PowerPoint</Application>
  <PresentationFormat>Widescreen</PresentationFormat>
  <Paragraphs>207</Paragraphs>
  <Slides>26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5" baseType="lpstr">
      <vt:lpstr>NimbusRomNo9L-Regu</vt:lpstr>
      <vt:lpstr>Aptos</vt:lpstr>
      <vt:lpstr>Arial</vt:lpstr>
      <vt:lpstr>Calibri</vt:lpstr>
      <vt:lpstr>Calibri Light</vt:lpstr>
      <vt:lpstr>Cambria Math</vt:lpstr>
      <vt:lpstr>Times New Roman</vt:lpstr>
      <vt:lpstr>Verdana</vt:lpstr>
      <vt:lpstr>Office 2013 - Tema 2022</vt:lpstr>
      <vt:lpstr>Negative muons for Heritage Science: background and applications</vt:lpstr>
      <vt:lpstr>Presentazione standard di PowerPoint</vt:lpstr>
      <vt:lpstr>Presentazione standard di PowerPoint</vt:lpstr>
      <vt:lpstr>Introduction: negative muon interaction with matter</vt:lpstr>
      <vt:lpstr>Introduction: negative muon interaction with matter</vt:lpstr>
      <vt:lpstr>Introduction: negative muon interaction with matter</vt:lpstr>
      <vt:lpstr>Introduction: µ-XES – Why? </vt:lpstr>
      <vt:lpstr>Presentazione standard di PowerPoint</vt:lpstr>
      <vt:lpstr>Introduction: µ-XES at ISIS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m.cataldo6@campus.unimib.it</dc:creator>
  <cp:lastModifiedBy>m.cataldo6@campus.unimib.it</cp:lastModifiedBy>
  <cp:revision>74</cp:revision>
  <dcterms:created xsi:type="dcterms:W3CDTF">2024-10-17T11:15:45Z</dcterms:created>
  <dcterms:modified xsi:type="dcterms:W3CDTF">2025-01-10T14:33:20Z</dcterms:modified>
</cp:coreProperties>
</file>