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48" r:id="rId1"/>
  </p:sldMasterIdLst>
  <p:notesMasterIdLst>
    <p:notesMasterId r:id="rId36"/>
  </p:notesMasterIdLst>
  <p:handoutMasterIdLst>
    <p:handoutMasterId r:id="rId37"/>
  </p:handoutMasterIdLst>
  <p:sldIdLst>
    <p:sldId id="300" r:id="rId2"/>
    <p:sldId id="301" r:id="rId3"/>
    <p:sldId id="302" r:id="rId4"/>
    <p:sldId id="341" r:id="rId5"/>
    <p:sldId id="340" r:id="rId6"/>
    <p:sldId id="304" r:id="rId7"/>
    <p:sldId id="305" r:id="rId8"/>
    <p:sldId id="336" r:id="rId9"/>
    <p:sldId id="342" r:id="rId10"/>
    <p:sldId id="351" r:id="rId11"/>
    <p:sldId id="347" r:id="rId12"/>
    <p:sldId id="310" r:id="rId13"/>
    <p:sldId id="311" r:id="rId14"/>
    <p:sldId id="353" r:id="rId15"/>
    <p:sldId id="319" r:id="rId16"/>
    <p:sldId id="320" r:id="rId17"/>
    <p:sldId id="321" r:id="rId18"/>
    <p:sldId id="324" r:id="rId19"/>
    <p:sldId id="355" r:id="rId20"/>
    <p:sldId id="356" r:id="rId21"/>
    <p:sldId id="357" r:id="rId22"/>
    <p:sldId id="359" r:id="rId23"/>
    <p:sldId id="362" r:id="rId24"/>
    <p:sldId id="364" r:id="rId25"/>
    <p:sldId id="363" r:id="rId26"/>
    <p:sldId id="365" r:id="rId27"/>
    <p:sldId id="367" r:id="rId28"/>
    <p:sldId id="360" r:id="rId29"/>
    <p:sldId id="361" r:id="rId30"/>
    <p:sldId id="369" r:id="rId31"/>
    <p:sldId id="368" r:id="rId32"/>
    <p:sldId id="323" r:id="rId33"/>
    <p:sldId id="358" r:id="rId34"/>
    <p:sldId id="370" r:id="rId35"/>
  </p:sldIdLst>
  <p:sldSz cx="9144000" cy="6858000" type="screen4x3"/>
  <p:notesSz cx="9144000" cy="6858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3333FF"/>
    <a:srgbClr val="FFFFCC"/>
    <a:srgbClr val="FFFF00"/>
    <a:srgbClr val="FF9933"/>
    <a:srgbClr val="FF0000"/>
    <a:srgbClr val="D69D36"/>
    <a:srgbClr val="C745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2" autoAdjust="0"/>
    <p:restoredTop sz="94065" autoAdjust="0"/>
  </p:normalViewPr>
  <p:slideViewPr>
    <p:cSldViewPr>
      <p:cViewPr varScale="1">
        <p:scale>
          <a:sx n="69" d="100"/>
          <a:sy n="69" d="100"/>
        </p:scale>
        <p:origin x="-154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2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F9B437-4013-4DDB-8624-2536E57FA538}" type="datetimeFigureOut">
              <a:rPr lang="zh-CN" altLang="en-US" smtClean="0"/>
              <a:t>2018-07-30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86BC61-A911-4F41-8621-D328093B58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06815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A19874-A85E-4F60-9654-1289E20A4CC4}" type="datetimeFigureOut">
              <a:rPr lang="zh-CN" altLang="en-US" smtClean="0"/>
              <a:pPr/>
              <a:t>2018-07-30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85F57-9EF6-442F-888F-B80960A6016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2744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185F57-9EF6-442F-888F-B80960A60161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0251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9993A-ABFF-4369-AB76-6215CFE26A8F}" type="datetimeFigureOut">
              <a:rPr lang="zh-CN" altLang="en-US" smtClean="0"/>
              <a:pPr/>
              <a:t>2018-07-30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6755B-C4A3-462F-B86C-E7F30FFDAE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5514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9993A-ABFF-4369-AB76-6215CFE26A8F}" type="datetimeFigureOut">
              <a:rPr lang="zh-CN" altLang="en-US" smtClean="0"/>
              <a:pPr/>
              <a:t>2018-07-30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6755B-C4A3-462F-B86C-E7F30FFDAE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459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9993A-ABFF-4369-AB76-6215CFE26A8F}" type="datetimeFigureOut">
              <a:rPr lang="zh-CN" altLang="en-US" smtClean="0"/>
              <a:pPr/>
              <a:t>2018-07-30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6755B-C4A3-462F-B86C-E7F30FFDAE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253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9993A-ABFF-4369-AB76-6215CFE26A8F}" type="datetimeFigureOut">
              <a:rPr lang="zh-CN" altLang="en-US" smtClean="0"/>
              <a:pPr/>
              <a:t>2018-07-30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6755B-C4A3-462F-B86C-E7F30FFDAE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057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9993A-ABFF-4369-AB76-6215CFE26A8F}" type="datetimeFigureOut">
              <a:rPr lang="zh-CN" altLang="en-US" smtClean="0"/>
              <a:pPr/>
              <a:t>2018-07-30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6755B-C4A3-462F-B86C-E7F30FFDAE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2657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9993A-ABFF-4369-AB76-6215CFE26A8F}" type="datetimeFigureOut">
              <a:rPr lang="zh-CN" altLang="en-US" smtClean="0"/>
              <a:pPr/>
              <a:t>2018-07-30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6755B-C4A3-462F-B86C-E7F30FFDAE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486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9993A-ABFF-4369-AB76-6215CFE26A8F}" type="datetimeFigureOut">
              <a:rPr lang="zh-CN" altLang="en-US" smtClean="0"/>
              <a:pPr/>
              <a:t>2018-07-30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6755B-C4A3-462F-B86C-E7F30FFDAE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512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9993A-ABFF-4369-AB76-6215CFE26A8F}" type="datetimeFigureOut">
              <a:rPr lang="zh-CN" altLang="en-US" smtClean="0"/>
              <a:pPr/>
              <a:t>2018-07-30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6755B-C4A3-462F-B86C-E7F30FFDAE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0632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9993A-ABFF-4369-AB76-6215CFE26A8F}" type="datetimeFigureOut">
              <a:rPr lang="zh-CN" altLang="en-US" smtClean="0"/>
              <a:pPr/>
              <a:t>2018-07-30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6755B-C4A3-462F-B86C-E7F30FFDAE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93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9993A-ABFF-4369-AB76-6215CFE26A8F}" type="datetimeFigureOut">
              <a:rPr lang="zh-CN" altLang="en-US" smtClean="0"/>
              <a:pPr/>
              <a:t>2018-07-30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6755B-C4A3-462F-B86C-E7F30FFDAE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7863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9993A-ABFF-4369-AB76-6215CFE26A8F}" type="datetimeFigureOut">
              <a:rPr lang="zh-CN" altLang="en-US" smtClean="0"/>
              <a:pPr/>
              <a:t>2018-07-30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6755B-C4A3-462F-B86C-E7F30FFDAE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565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9993A-ABFF-4369-AB76-6215CFE26A8F}" type="datetimeFigureOut">
              <a:rPr lang="zh-CN" altLang="en-US" smtClean="0"/>
              <a:pPr/>
              <a:t>2018-07-30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6755B-C4A3-462F-B86C-E7F30FFDAE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1776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4.png"/><Relationship Id="rId18" Type="http://schemas.openxmlformats.org/officeDocument/2006/relationships/image" Target="../media/image67.png"/><Relationship Id="rId26" Type="http://schemas.openxmlformats.org/officeDocument/2006/relationships/image" Target="../media/image89.png"/><Relationship Id="rId3" Type="http://schemas.openxmlformats.org/officeDocument/2006/relationships/image" Target="../media/image360.png"/><Relationship Id="rId21" Type="http://schemas.openxmlformats.org/officeDocument/2006/relationships/image" Target="../media/image72.png"/><Relationship Id="rId7" Type="http://schemas.openxmlformats.org/officeDocument/2006/relationships/image" Target="../media/image45.png"/><Relationship Id="rId12" Type="http://schemas.openxmlformats.org/officeDocument/2006/relationships/image" Target="../media/image53.png"/><Relationship Id="rId17" Type="http://schemas.openxmlformats.org/officeDocument/2006/relationships/image" Target="../media/image58.png"/><Relationship Id="rId25" Type="http://schemas.openxmlformats.org/officeDocument/2006/relationships/image" Target="../media/image86.png"/><Relationship Id="rId2" Type="http://schemas.openxmlformats.org/officeDocument/2006/relationships/image" Target="../media/image31.png"/><Relationship Id="rId16" Type="http://schemas.openxmlformats.org/officeDocument/2006/relationships/image" Target="../media/image57.png"/><Relationship Id="rId20" Type="http://schemas.openxmlformats.org/officeDocument/2006/relationships/image" Target="../media/image71.png"/><Relationship Id="rId29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0.png"/><Relationship Id="rId11" Type="http://schemas.openxmlformats.org/officeDocument/2006/relationships/image" Target="../media/image52.png"/><Relationship Id="rId24" Type="http://schemas.openxmlformats.org/officeDocument/2006/relationships/image" Target="../media/image85.png"/><Relationship Id="rId5" Type="http://schemas.openxmlformats.org/officeDocument/2006/relationships/image" Target="../media/image38.png"/><Relationship Id="rId15" Type="http://schemas.openxmlformats.org/officeDocument/2006/relationships/image" Target="../media/image56.png"/><Relationship Id="rId23" Type="http://schemas.openxmlformats.org/officeDocument/2006/relationships/image" Target="../media/image80.png"/><Relationship Id="rId28" Type="http://schemas.openxmlformats.org/officeDocument/2006/relationships/image" Target="../media/image93.png"/><Relationship Id="rId10" Type="http://schemas.openxmlformats.org/officeDocument/2006/relationships/image" Target="../media/image51.png"/><Relationship Id="rId19" Type="http://schemas.openxmlformats.org/officeDocument/2006/relationships/image" Target="../media/image68.png"/><Relationship Id="rId4" Type="http://schemas.openxmlformats.org/officeDocument/2006/relationships/image" Target="../media/image37.png"/><Relationship Id="rId9" Type="http://schemas.openxmlformats.org/officeDocument/2006/relationships/image" Target="../media/image47.png"/><Relationship Id="rId14" Type="http://schemas.openxmlformats.org/officeDocument/2006/relationships/image" Target="../media/image55.png"/><Relationship Id="rId22" Type="http://schemas.openxmlformats.org/officeDocument/2006/relationships/image" Target="../media/image76.png"/><Relationship Id="rId27" Type="http://schemas.openxmlformats.org/officeDocument/2006/relationships/image" Target="../media/image91.png"/><Relationship Id="rId30" Type="http://schemas.openxmlformats.org/officeDocument/2006/relationships/image" Target="../media/image9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0.png"/><Relationship Id="rId13" Type="http://schemas.openxmlformats.org/officeDocument/2006/relationships/oleObject" Target="../embeddings/oleObject16.bin"/><Relationship Id="rId3" Type="http://schemas.openxmlformats.org/officeDocument/2006/relationships/image" Target="../media/image520.png"/><Relationship Id="rId7" Type="http://schemas.openxmlformats.org/officeDocument/2006/relationships/image" Target="../media/image17.wmf"/><Relationship Id="rId12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3.bin"/><Relationship Id="rId11" Type="http://schemas.openxmlformats.org/officeDocument/2006/relationships/oleObject" Target="../embeddings/oleObject15.bin"/><Relationship Id="rId5" Type="http://schemas.openxmlformats.org/officeDocument/2006/relationships/image" Target="../media/image2.wmf"/><Relationship Id="rId10" Type="http://schemas.openxmlformats.org/officeDocument/2006/relationships/image" Target="../media/image18.wmf"/><Relationship Id="rId4" Type="http://schemas.openxmlformats.org/officeDocument/2006/relationships/oleObject" Target="../embeddings/oleObject12.bin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2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0.png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7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oleObject" Target="../embeddings/oleObject19.bin"/><Relationship Id="rId7" Type="http://schemas.openxmlformats.org/officeDocument/2006/relationships/image" Target="../media/image5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100.png"/><Relationship Id="rId4" Type="http://schemas.openxmlformats.org/officeDocument/2006/relationships/image" Target="../media/image23.wmf"/><Relationship Id="rId9" Type="http://schemas.openxmlformats.org/officeDocument/2006/relationships/image" Target="../media/image9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5.png"/><Relationship Id="rId18" Type="http://schemas.openxmlformats.org/officeDocument/2006/relationships/image" Target="../media/image82.png"/><Relationship Id="rId3" Type="http://schemas.openxmlformats.org/officeDocument/2006/relationships/image" Target="../media/image1.jpeg"/><Relationship Id="rId21" Type="http://schemas.openxmlformats.org/officeDocument/2006/relationships/image" Target="../media/image87.png"/><Relationship Id="rId7" Type="http://schemas.openxmlformats.org/officeDocument/2006/relationships/image" Target="../media/image65.png"/><Relationship Id="rId12" Type="http://schemas.openxmlformats.org/officeDocument/2006/relationships/image" Target="../media/image74.png"/><Relationship Id="rId17" Type="http://schemas.openxmlformats.org/officeDocument/2006/relationships/image" Target="../media/image8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9.png"/><Relationship Id="rId20" Type="http://schemas.openxmlformats.org/officeDocument/2006/relationships/image" Target="../media/image84.png"/><Relationship Id="rId1" Type="http://schemas.openxmlformats.org/officeDocument/2006/relationships/vmlDrawing" Target="../drawings/vmlDrawing9.vml"/><Relationship Id="rId6" Type="http://schemas.openxmlformats.org/officeDocument/2006/relationships/image" Target="../media/image64.png"/><Relationship Id="rId11" Type="http://schemas.openxmlformats.org/officeDocument/2006/relationships/image" Target="../media/image73.png"/><Relationship Id="rId5" Type="http://schemas.openxmlformats.org/officeDocument/2006/relationships/image" Target="../media/image27.wmf"/><Relationship Id="rId15" Type="http://schemas.openxmlformats.org/officeDocument/2006/relationships/image" Target="../media/image78.png"/><Relationship Id="rId10" Type="http://schemas.openxmlformats.org/officeDocument/2006/relationships/image" Target="../media/image70.png"/><Relationship Id="rId19" Type="http://schemas.openxmlformats.org/officeDocument/2006/relationships/image" Target="../media/image83.png"/><Relationship Id="rId4" Type="http://schemas.openxmlformats.org/officeDocument/2006/relationships/oleObject" Target="../embeddings/oleObject21.bin"/><Relationship Id="rId9" Type="http://schemas.openxmlformats.org/officeDocument/2006/relationships/image" Target="../media/image69.png"/><Relationship Id="rId14" Type="http://schemas.openxmlformats.org/officeDocument/2006/relationships/image" Target="../media/image77.png"/></Relationships>
</file>

<file path=ppt/slides/_rels/slide17.xml.rels><?xml version="1.0" encoding="UTF-8" standalone="yes"?>
<Relationships xmlns="http://schemas.openxmlformats.org/package/2006/relationships"><Relationship Id="rId18" Type="http://schemas.openxmlformats.org/officeDocument/2006/relationships/image" Target="../media/image1260.png"/><Relationship Id="rId26" Type="http://schemas.openxmlformats.org/officeDocument/2006/relationships/image" Target="../media/image158.png"/><Relationship Id="rId21" Type="http://schemas.openxmlformats.org/officeDocument/2006/relationships/image" Target="../media/image1290.png"/><Relationship Id="rId25" Type="http://schemas.openxmlformats.org/officeDocument/2006/relationships/image" Target="../media/image1330.png"/><Relationship Id="rId2" Type="http://schemas.openxmlformats.org/officeDocument/2006/relationships/image" Target="../media/image88.png"/><Relationship Id="rId20" Type="http://schemas.openxmlformats.org/officeDocument/2006/relationships/image" Target="../media/image1280.png"/><Relationship Id="rId29" Type="http://schemas.openxmlformats.org/officeDocument/2006/relationships/image" Target="../media/image161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1320.png"/><Relationship Id="rId23" Type="http://schemas.openxmlformats.org/officeDocument/2006/relationships/image" Target="../media/image1310.png"/><Relationship Id="rId28" Type="http://schemas.openxmlformats.org/officeDocument/2006/relationships/image" Target="../media/image160.png"/><Relationship Id="rId19" Type="http://schemas.openxmlformats.org/officeDocument/2006/relationships/image" Target="../media/image1270.png"/><Relationship Id="rId31" Type="http://schemas.openxmlformats.org/officeDocument/2006/relationships/image" Target="../media/image163.png"/><Relationship Id="rId22" Type="http://schemas.openxmlformats.org/officeDocument/2006/relationships/image" Target="../media/image1300.png"/><Relationship Id="rId27" Type="http://schemas.openxmlformats.org/officeDocument/2006/relationships/image" Target="../media/image159.png"/><Relationship Id="rId30" Type="http://schemas.openxmlformats.org/officeDocument/2006/relationships/image" Target="../media/image16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101.png"/><Relationship Id="rId7" Type="http://schemas.openxmlformats.org/officeDocument/2006/relationships/image" Target="../media/image109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10" Type="http://schemas.openxmlformats.org/officeDocument/2006/relationships/image" Target="../media/image166.png"/><Relationship Id="rId4" Type="http://schemas.openxmlformats.org/officeDocument/2006/relationships/image" Target="../media/image103.png"/><Relationship Id="rId9" Type="http://schemas.openxmlformats.org/officeDocument/2006/relationships/image" Target="../media/image16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0.png"/><Relationship Id="rId3" Type="http://schemas.openxmlformats.org/officeDocument/2006/relationships/image" Target="../media/image1550.png"/><Relationship Id="rId7" Type="http://schemas.openxmlformats.org/officeDocument/2006/relationships/image" Target="../media/image34.png"/><Relationship Id="rId12" Type="http://schemas.openxmlformats.org/officeDocument/2006/relationships/image" Target="../media/image164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80.png"/><Relationship Id="rId11" Type="http://schemas.openxmlformats.org/officeDocument/2006/relationships/image" Target="../media/image1630.png"/><Relationship Id="rId5" Type="http://schemas.openxmlformats.org/officeDocument/2006/relationships/image" Target="../media/image1570.png"/><Relationship Id="rId10" Type="http://schemas.openxmlformats.org/officeDocument/2006/relationships/image" Target="../media/image1620.png"/><Relationship Id="rId4" Type="http://schemas.openxmlformats.org/officeDocument/2006/relationships/image" Target="../media/image1560.png"/><Relationship Id="rId9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44.png"/><Relationship Id="rId7" Type="http://schemas.openxmlformats.org/officeDocument/2006/relationships/image" Target="../media/image62.png"/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49.png"/><Relationship Id="rId10" Type="http://schemas.openxmlformats.org/officeDocument/2006/relationships/image" Target="../media/image92.png"/><Relationship Id="rId4" Type="http://schemas.openxmlformats.org/officeDocument/2006/relationships/image" Target="../media/image48.png"/><Relationship Id="rId9" Type="http://schemas.openxmlformats.org/officeDocument/2006/relationships/image" Target="../media/image9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7" Type="http://schemas.openxmlformats.org/officeDocument/2006/relationships/image" Target="../media/image33.wmf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wmf"/><Relationship Id="rId5" Type="http://schemas.openxmlformats.org/officeDocument/2006/relationships/image" Target="../media/image620.png"/><Relationship Id="rId4" Type="http://schemas.openxmlformats.org/officeDocument/2006/relationships/image" Target="../media/image6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7" Type="http://schemas.openxmlformats.org/officeDocument/2006/relationships/image" Target="../media/image480.png"/><Relationship Id="rId2" Type="http://schemas.openxmlformats.org/officeDocument/2006/relationships/image" Target="../media/image9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1.png"/><Relationship Id="rId5" Type="http://schemas.openxmlformats.org/officeDocument/2006/relationships/image" Target="../media/image421.png"/><Relationship Id="rId4" Type="http://schemas.openxmlformats.org/officeDocument/2006/relationships/image" Target="../media/image35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0.png"/><Relationship Id="rId7" Type="http://schemas.openxmlformats.org/officeDocument/2006/relationships/image" Target="../media/image39.wmf"/><Relationship Id="rId2" Type="http://schemas.openxmlformats.org/officeDocument/2006/relationships/image" Target="../media/image6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image" Target="../media/image106.png"/><Relationship Id="rId7" Type="http://schemas.openxmlformats.org/officeDocument/2006/relationships/image" Target="../media/image112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7" Type="http://schemas.openxmlformats.org/officeDocument/2006/relationships/image" Target="../media/image119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7" Type="http://schemas.openxmlformats.org/officeDocument/2006/relationships/image" Target="../media/image125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3" Type="http://schemas.openxmlformats.org/officeDocument/2006/relationships/image" Target="../media/image127.png"/><Relationship Id="rId7" Type="http://schemas.openxmlformats.org/officeDocument/2006/relationships/image" Target="../media/image131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5" Type="http://schemas.openxmlformats.org/officeDocument/2006/relationships/image" Target="../media/image129.png"/><Relationship Id="rId4" Type="http://schemas.openxmlformats.org/officeDocument/2006/relationships/image" Target="../media/image12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png"/><Relationship Id="rId3" Type="http://schemas.openxmlformats.org/officeDocument/2006/relationships/image" Target="../media/image134.png"/><Relationship Id="rId7" Type="http://schemas.openxmlformats.org/officeDocument/2006/relationships/image" Target="../media/image138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7.png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10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9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7" Type="http://schemas.openxmlformats.org/officeDocument/2006/relationships/image" Target="../media/image125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4" Type="http://schemas.openxmlformats.org/officeDocument/2006/relationships/image" Target="../media/image14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11.png"/><Relationship Id="rId4" Type="http://schemas.openxmlformats.org/officeDocument/2006/relationships/image" Target="../media/image130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9.png"/><Relationship Id="rId4" Type="http://schemas.openxmlformats.org/officeDocument/2006/relationships/image" Target="../media/image14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image" Target="../media/image22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oleObject" Target="../embeddings/oleObject6.bin"/><Relationship Id="rId3" Type="http://schemas.openxmlformats.org/officeDocument/2006/relationships/image" Target="../media/image26.png"/><Relationship Id="rId7" Type="http://schemas.openxmlformats.org/officeDocument/2006/relationships/image" Target="../media/image33.png"/><Relationship Id="rId12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340.png"/><Relationship Id="rId4" Type="http://schemas.openxmlformats.org/officeDocument/2006/relationships/image" Target="../media/image32.png"/><Relationship Id="rId9" Type="http://schemas.openxmlformats.org/officeDocument/2006/relationships/image" Target="../media/image7.wmf"/><Relationship Id="rId1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35.png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6.png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95536" y="980728"/>
                <a:ext cx="839967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 smtClean="0"/>
                  <a:t>Studys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altLang="zh-CN" sz="2800" b="0" i="1" smtClean="0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altLang="zh-CN" sz="2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sz="28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sz="2800" i="1">
                            <a:latin typeface="Cambria Math"/>
                            <a:ea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en-US" altLang="zh-CN" sz="28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sz="2800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altLang="zh-CN" sz="2800" b="0" i="1" smtClean="0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sz="28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zh-CN" altLang="en-US" sz="2800" i="1" smtClean="0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zh-CN" sz="2800" dirty="0" smtClean="0"/>
                  <a:t>in the light cone sum rules  </a:t>
                </a:r>
                <a:endParaRPr lang="zh-CN" altLang="en-US" sz="28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980728"/>
                <a:ext cx="8399676" cy="523220"/>
              </a:xfrm>
              <a:prstGeom prst="rect">
                <a:avLst/>
              </a:prstGeom>
              <a:blipFill rotWithShape="1">
                <a:blip r:embed="rId3"/>
                <a:stretch>
                  <a:fillRect l="-1089" t="-10465" r="-2975" b="-325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8433441"/>
              </p:ext>
            </p:extLst>
          </p:nvPr>
        </p:nvGraphicFramePr>
        <p:xfrm>
          <a:off x="4514850" y="3340100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74" name="Equation" r:id="rId4" imgW="114120" imgH="177480" progId="Equation.DSMT4">
                  <p:embed/>
                </p:oleObj>
              </mc:Choice>
              <mc:Fallback>
                <p:oleObj name="Equation" r:id="rId4" imgW="1141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14850" y="3340100"/>
                        <a:ext cx="1143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376247" y="2420888"/>
            <a:ext cx="26885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/>
              <a:t>Xiao-Dong Cheng</a:t>
            </a:r>
            <a:endParaRPr lang="zh-CN" alt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59251" y="3861048"/>
            <a:ext cx="31926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/>
              <a:t>In collaboration with</a:t>
            </a:r>
            <a:endParaRPr lang="zh-CN" alt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051720" y="4417948"/>
            <a:ext cx="69536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/>
              <a:t>Hai-Bo Li, </a:t>
            </a:r>
            <a:r>
              <a:rPr lang="en-US" altLang="zh-CN" sz="2800" dirty="0"/>
              <a:t>Bin Wei, Yuan-</a:t>
            </a:r>
            <a:r>
              <a:rPr lang="en-US" altLang="zh-CN" sz="2800" dirty="0" err="1"/>
              <a:t>Guo</a:t>
            </a:r>
            <a:r>
              <a:rPr lang="en-US" altLang="zh-CN" sz="2800" dirty="0"/>
              <a:t> </a:t>
            </a:r>
            <a:r>
              <a:rPr lang="en-US" altLang="zh-CN" sz="2800" dirty="0" smtClean="0"/>
              <a:t>Xu, Mao-</a:t>
            </a:r>
            <a:r>
              <a:rPr lang="en-US" altLang="zh-CN" sz="2800" dirty="0" err="1" smtClean="0"/>
              <a:t>Zhi</a:t>
            </a:r>
            <a:r>
              <a:rPr lang="en-US" altLang="zh-CN" sz="2800" dirty="0" smtClean="0"/>
              <a:t> Yang</a:t>
            </a:r>
            <a:endParaRPr lang="zh-CN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676575" y="5893138"/>
            <a:ext cx="41142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/>
              <a:t>Xinyang Normal  University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25357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3556" y="404664"/>
            <a:ext cx="1260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we require: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484903" y="2132856"/>
                <a:ext cx="8241808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The contributions from the higher excited resonances and continuum states (CON) </a:t>
                </a:r>
              </a:p>
              <a:p>
                <a:pPr>
                  <a:buSzPct val="70000"/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  hold the fraction less than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20%</m:t>
                    </m:r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in the total sum rules.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903" y="2132856"/>
                <a:ext cx="8241808" cy="646331"/>
              </a:xfrm>
              <a:prstGeom prst="rect">
                <a:avLst/>
              </a:prstGeom>
              <a:blipFill rotWithShape="1">
                <a:blip r:embed="rId2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484903" y="1052736"/>
                <a:ext cx="8027145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The contributions from the dimension-six condensate (SIX) hold</a:t>
                </a:r>
                <a:r>
                  <a:rPr lang="en-US" altLang="zh-CN" dirty="0"/>
                  <a:t> </a:t>
                </a:r>
                <a:r>
                  <a:rPr lang="en-US" altLang="zh-CN" dirty="0" smtClean="0"/>
                  <a:t>the fraction less     </a:t>
                </a:r>
              </a:p>
              <a:p>
                <a:r>
                  <a:rPr lang="en-US" altLang="zh-CN" dirty="0"/>
                  <a:t> </a:t>
                </a:r>
                <a:r>
                  <a:rPr lang="en-US" altLang="zh-CN" dirty="0" smtClean="0"/>
                  <a:t>       than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/>
                      </a:rPr>
                      <m:t>5</m:t>
                    </m:r>
                    <m:r>
                      <a:rPr lang="en-US" altLang="zh-CN" b="0" i="1" smtClean="0">
                        <a:latin typeface="Cambria Math"/>
                      </a:rPr>
                      <m:t>%</m:t>
                    </m:r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en-US" altLang="zh-CN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50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dirty="0" smtClean="0"/>
                  <a:t> in the total sum rules .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903" y="1052736"/>
                <a:ext cx="8027145" cy="646331"/>
              </a:xfrm>
              <a:prstGeom prst="rect">
                <a:avLst/>
              </a:prstGeom>
              <a:blipFill rotWithShape="1">
                <a:blip r:embed="rId3"/>
                <a:stretch>
                  <a:fillRect t="-4717" r="-2508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476223" y="3789040"/>
                <a:ext cx="8259167" cy="6533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The </a:t>
                </a:r>
                <a:r>
                  <a:rPr lang="en-US" altLang="zh-CN" dirty="0" err="1" smtClean="0"/>
                  <a:t>Borel</a:t>
                </a:r>
                <a:r>
                  <a:rPr lang="en-US" altLang="zh-CN" dirty="0" smtClean="0"/>
                  <a:t> platform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𝑀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[0.70,1.10]</m:t>
                    </m:r>
                  </m:oMath>
                </a14:m>
                <a:r>
                  <a:rPr lang="en-US" altLang="zh-CN" dirty="0" smtClean="0"/>
                  <a:t> and the </a:t>
                </a:r>
                <a:r>
                  <a:rPr lang="en-US" altLang="zh-CN" dirty="0"/>
                  <a:t>decay constant </a:t>
                </a:r>
                <a:r>
                  <a:rPr lang="en-US" altLang="zh-CN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𝑓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𝑆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Cambria Math"/>
                      </a:rPr>
                      <m:t>∈[0.2</m:t>
                    </m:r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1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,0.3</m:t>
                    </m:r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0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]</m:t>
                    </m:r>
                  </m:oMath>
                </a14:m>
                <a:r>
                  <a:rPr lang="en-US" altLang="zh-CN" dirty="0" smtClean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en-US" altLang="zh-CN" dirty="0" smtClean="0"/>
                  <a:t> are adopted.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223" y="3789040"/>
                <a:ext cx="8259167" cy="653384"/>
              </a:xfrm>
              <a:prstGeom prst="rect">
                <a:avLst/>
              </a:prstGeom>
              <a:blipFill rotWithShape="1">
                <a:blip r:embed="rId4"/>
                <a:stretch>
                  <a:fillRect t="-2804" b="-140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矩形 9"/>
          <p:cNvSpPr/>
          <p:nvPr/>
        </p:nvSpPr>
        <p:spPr>
          <a:xfrm>
            <a:off x="177562" y="3134046"/>
            <a:ext cx="1492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Subsequently,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484903" y="5002552"/>
                <a:ext cx="8259167" cy="6533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The </a:t>
                </a:r>
                <a:r>
                  <a:rPr lang="en-US" altLang="zh-CN" dirty="0" err="1" smtClean="0"/>
                  <a:t>Borel</a:t>
                </a:r>
                <a:r>
                  <a:rPr lang="en-US" altLang="zh-CN" dirty="0" smtClean="0"/>
                  <a:t> platform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𝑀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[0.85,1.10]</m:t>
                    </m:r>
                  </m:oMath>
                </a14:m>
                <a:r>
                  <a:rPr lang="en-US" altLang="zh-CN" dirty="0" smtClean="0"/>
                  <a:t> and the </a:t>
                </a:r>
                <a:r>
                  <a:rPr lang="en-US" altLang="zh-CN" dirty="0"/>
                  <a:t>decay constant </a:t>
                </a:r>
                <a:r>
                  <a:rPr lang="en-US" altLang="zh-CN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𝑓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𝑆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Cambria Math"/>
                      </a:rPr>
                      <m:t>∈[0.</m:t>
                    </m:r>
                    <m:r>
                      <a:rPr lang="en-US" altLang="zh-CN" i="1" smtClean="0">
                        <a:latin typeface="Cambria Math"/>
                        <a:ea typeface="Cambria Math"/>
                      </a:rPr>
                      <m:t>3</m:t>
                    </m:r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9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,0.</m:t>
                    </m:r>
                    <m:r>
                      <a:rPr lang="en-US" altLang="zh-CN" i="1" smtClean="0">
                        <a:latin typeface="Cambria Math"/>
                        <a:ea typeface="Cambria Math"/>
                      </a:rPr>
                      <m:t>4</m:t>
                    </m:r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9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]</m:t>
                    </m:r>
                  </m:oMath>
                </a14:m>
                <a:r>
                  <a:rPr lang="en-US" altLang="zh-CN" dirty="0" smtClean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50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dirty="0" smtClean="0"/>
                  <a:t> are adopted.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903" y="5002552"/>
                <a:ext cx="8259167" cy="653384"/>
              </a:xfrm>
              <a:prstGeom prst="rect">
                <a:avLst/>
              </a:prstGeom>
              <a:blipFill rotWithShape="1">
                <a:blip r:embed="rId5"/>
                <a:stretch>
                  <a:fillRect t="-2804" b="-140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386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377571" y="1198493"/>
                <a:ext cx="8241808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The contributions from the higher excited resonances and continuum states (CON) </a:t>
                </a:r>
              </a:p>
              <a:p>
                <a:pPr>
                  <a:buSzPct val="70000"/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  hold the fraction less than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25%</m:t>
                    </m:r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in the total sum rules.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571" y="1198493"/>
                <a:ext cx="8241808" cy="646331"/>
              </a:xfrm>
              <a:prstGeom prst="rect">
                <a:avLst/>
              </a:prstGeom>
              <a:blipFill rotWithShape="1">
                <a:blip r:embed="rId2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393909" y="622429"/>
                <a:ext cx="8027145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The contributions from the dimension-six condensate (SIX) hold</a:t>
                </a:r>
                <a:r>
                  <a:rPr lang="en-US" altLang="zh-CN" dirty="0"/>
                  <a:t> </a:t>
                </a:r>
                <a:r>
                  <a:rPr lang="en-US" altLang="zh-CN" dirty="0" smtClean="0"/>
                  <a:t>the fraction less     </a:t>
                </a:r>
              </a:p>
              <a:p>
                <a:pPr>
                  <a:buSzPct val="70000"/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  than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/>
                      </a:rPr>
                      <m:t>5</m:t>
                    </m:r>
                    <m:r>
                      <a:rPr lang="en-US" altLang="zh-CN" b="0" i="1" smtClean="0">
                        <a:latin typeface="Cambria Math"/>
                      </a:rPr>
                      <m:t>%</m:t>
                    </m:r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in the total sum rules.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909" y="622429"/>
                <a:ext cx="8027145" cy="646331"/>
              </a:xfrm>
              <a:prstGeom prst="rect">
                <a:avLst/>
              </a:prstGeom>
              <a:blipFill rotWithShape="1">
                <a:blip r:embed="rId3"/>
                <a:stretch>
                  <a:fillRect t="-4717" r="-2508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107504" y="44624"/>
                <a:ext cx="8515729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SzPct val="70000"/>
                  <a:buFont typeface="Wingdings" panose="05000000000000000000" pitchFamily="2" charset="2"/>
                  <a:buChar char="Ø"/>
                </a:pPr>
                <a:r>
                  <a:rPr lang="en-US" altLang="zh-CN" dirty="0" smtClean="0"/>
                  <a:t>As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</a:rPr>
                      <m:t>(980)</m:t>
                    </m:r>
                  </m:oMath>
                </a14:m>
                <a:r>
                  <a:rPr lang="en-US" altLang="zh-CN" dirty="0" smtClean="0"/>
                  <a:t>, the </a:t>
                </a:r>
                <a:r>
                  <a:rPr lang="en-US" altLang="zh-CN" dirty="0" err="1" smtClean="0"/>
                  <a:t>Borel</a:t>
                </a:r>
                <a:r>
                  <a:rPr lang="en-US" altLang="zh-CN" dirty="0" smtClean="0"/>
                  <a:t> windows for the sum rules of each moment are determined </a:t>
                </a:r>
              </a:p>
              <a:p>
                <a:r>
                  <a:rPr lang="en-US" altLang="zh-CN" dirty="0"/>
                  <a:t> </a:t>
                </a:r>
                <a:r>
                  <a:rPr lang="en-US" altLang="zh-CN" dirty="0" smtClean="0"/>
                  <a:t>      by setting: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4624"/>
                <a:ext cx="8515729" cy="646331"/>
              </a:xfrm>
              <a:prstGeom prst="rect">
                <a:avLst/>
              </a:prstGeom>
              <a:blipFill rotWithShape="1">
                <a:blip r:embed="rId4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/>
          <p:cNvSpPr/>
          <p:nvPr/>
        </p:nvSpPr>
        <p:spPr>
          <a:xfrm>
            <a:off x="395536" y="1772816"/>
            <a:ext cx="64101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SzPct val="70000"/>
              <a:buFont typeface="Wingdings" panose="05000000000000000000" pitchFamily="2" charset="2"/>
              <a:buChar char="l"/>
            </a:pPr>
            <a:r>
              <a:rPr lang="en-US" altLang="zh-CN" dirty="0"/>
              <a:t>t</a:t>
            </a:r>
            <a:r>
              <a:rPr lang="en-US" altLang="zh-CN" dirty="0" smtClean="0"/>
              <a:t>he moments mildly varies with respect to the </a:t>
            </a:r>
            <a:r>
              <a:rPr lang="en-US" altLang="zh-CN" dirty="0" err="1" smtClean="0"/>
              <a:t>Borel</a:t>
            </a:r>
            <a:r>
              <a:rPr lang="en-US" altLang="zh-CN" dirty="0" smtClean="0"/>
              <a:t> parameter.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31785" y="2060848"/>
            <a:ext cx="6768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the ranges of moments’ values </a:t>
            </a:r>
            <a:r>
              <a:rPr lang="en-US" altLang="zh-CN" dirty="0"/>
              <a:t> </a:t>
            </a:r>
            <a:r>
              <a:rPr lang="en-US" altLang="zh-CN" dirty="0" smtClean="0"/>
              <a:t>and </a:t>
            </a:r>
            <a:r>
              <a:rPr lang="en-US" altLang="zh-CN" dirty="0"/>
              <a:t>their </a:t>
            </a:r>
            <a:r>
              <a:rPr lang="en-US" altLang="zh-CN" dirty="0" err="1"/>
              <a:t>Borel</a:t>
            </a:r>
            <a:r>
              <a:rPr lang="en-US" altLang="zh-CN" dirty="0"/>
              <a:t> windows</a:t>
            </a:r>
            <a:r>
              <a:rPr lang="en-US" altLang="zh-CN" dirty="0" smtClean="0"/>
              <a:t> are obtained:</a:t>
            </a:r>
            <a:endParaRPr lang="zh-CN" altLang="en-US" dirty="0"/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355433" y="2354694"/>
            <a:ext cx="8364003" cy="429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55433" y="2393756"/>
            <a:ext cx="40103" cy="21943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403648" y="2392457"/>
            <a:ext cx="9886" cy="21634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779912" y="2945775"/>
            <a:ext cx="0" cy="15640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444123" y="2895916"/>
            <a:ext cx="0" cy="15988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8733291" y="2348880"/>
            <a:ext cx="0" cy="21458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355433" y="2895916"/>
            <a:ext cx="8364003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5071428" y="2376184"/>
            <a:ext cx="37822" cy="21419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1423421" y="3356992"/>
            <a:ext cx="7296015" cy="86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005595" y="2463868"/>
                <a:ext cx="6303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zh-CN" altLang="en-US" i="1" smtClean="0">
                                  <a:latin typeface="Cambria Math"/>
                                </a:rPr>
                                <m:t>𝜎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5595" y="2463868"/>
                <a:ext cx="630301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6678003" y="2463868"/>
                <a:ext cx="6011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8003" y="2463868"/>
                <a:ext cx="601190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直接连接符 36"/>
          <p:cNvCxnSpPr/>
          <p:nvPr/>
        </p:nvCxnSpPr>
        <p:spPr>
          <a:xfrm>
            <a:off x="1418162" y="3933056"/>
            <a:ext cx="727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V="1">
            <a:off x="391426" y="4480374"/>
            <a:ext cx="8312591" cy="755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391063" y="3457392"/>
                <a:ext cx="10125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altLang="zh-CN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altLang="zh-CN" i="1">
                          <a:latin typeface="Cambria Math"/>
                        </a:rPr>
                        <m:t>(980)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063" y="3457392"/>
                <a:ext cx="1012585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3861033" y="3066212"/>
                <a:ext cx="12241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𝑀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𝐺𝑒𝑉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1033" y="3066212"/>
                <a:ext cx="1224136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2411760" y="2996952"/>
            <a:ext cx="686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value</a:t>
            </a:r>
            <a:endParaRPr lang="zh-CN" alt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6012160" y="3010904"/>
            <a:ext cx="686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value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7524328" y="3039932"/>
                <a:ext cx="12241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𝑀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𝐺𝑒𝑉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4328" y="3039932"/>
                <a:ext cx="1224136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1604754" y="3514848"/>
                <a:ext cx="20754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zh-CN" altLang="en-US" i="1" smtClean="0">
                                  <a:latin typeface="Cambria Math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zh-CN" altLang="en-US" i="1" smtClean="0">
                                  <a:latin typeface="Cambria Math"/>
                                </a:rPr>
                                <m:t>𝜎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US" altLang="zh-CN" b="0" i="1" smtClean="0">
                          <a:latin typeface="Cambria Math"/>
                        </a:rPr>
                        <m:t>=</m:t>
                      </m:r>
                      <m:r>
                        <a:rPr lang="en-US" altLang="zh-CN" i="1">
                          <a:latin typeface="Cambria Math"/>
                        </a:rPr>
                        <m:t>0.</m:t>
                      </m:r>
                      <m:r>
                        <a:rPr lang="en-US" altLang="zh-CN" b="0" i="1" smtClean="0">
                          <a:latin typeface="Cambria Math"/>
                        </a:rPr>
                        <m:t>31</m:t>
                      </m:r>
                      <m:r>
                        <a:rPr lang="en-US" altLang="zh-CN" i="1">
                          <a:latin typeface="Cambria Math"/>
                          <a:ea typeface="Cambria Math"/>
                        </a:rPr>
                        <m:t>±0.0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1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4754" y="3514848"/>
                <a:ext cx="2075440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1616939" y="4033456"/>
                <a:ext cx="20754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zh-CN" altLang="en-US" i="1" smtClean="0">
                                  <a:latin typeface="Cambria Math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zh-CN" altLang="en-US" i="1" smtClean="0">
                                  <a:latin typeface="Cambria Math"/>
                                </a:rPr>
                                <m:t>𝜎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/>
                                </a:rPr>
                                <m:t>4</m:t>
                              </m:r>
                            </m:sup>
                          </m:sSubSup>
                        </m:e>
                      </m:d>
                      <m:r>
                        <a:rPr lang="en-US" altLang="zh-CN" b="0" i="1" smtClean="0">
                          <a:latin typeface="Cambria Math"/>
                        </a:rPr>
                        <m:t>=0.17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±0.01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6939" y="4033456"/>
                <a:ext cx="2075440" cy="369332"/>
              </a:xfrm>
              <a:prstGeom prst="rect">
                <a:avLst/>
              </a:prstGeom>
              <a:blipFill rotWithShape="1">
                <a:blip r:embed="rId11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3746719" y="3501690"/>
                <a:ext cx="14013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mtClean="0">
                          <a:latin typeface="Cambria Math"/>
                          <a:ea typeface="Cambria Math"/>
                        </a:rPr>
                        <m:t>1</m:t>
                      </m:r>
                      <m:r>
                        <a:rPr lang="en-US" altLang="zh-CN" b="0" i="0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00</m:t>
                      </m:r>
                      <m:r>
                        <a:rPr lang="en-US" altLang="zh-CN" i="1" smtClean="0">
                          <a:latin typeface="Cambria Math"/>
                          <a:ea typeface="Cambria Math"/>
                        </a:rPr>
                        <m:t>∽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1.60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6719" y="3501690"/>
                <a:ext cx="1401346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3763324" y="4047311"/>
                <a:ext cx="14013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mtClean="0">
                          <a:latin typeface="Cambria Math"/>
                          <a:ea typeface="Cambria Math"/>
                        </a:rPr>
                        <m:t>1</m:t>
                      </m:r>
                      <m:r>
                        <a:rPr lang="en-US" altLang="zh-CN" b="0" i="0" smtClean="0">
                          <a:latin typeface="Cambria Math"/>
                          <a:ea typeface="Cambria Math"/>
                        </a:rPr>
                        <m:t>.5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1</m:t>
                      </m:r>
                      <m:r>
                        <a:rPr lang="en-US" altLang="zh-CN" i="1" smtClean="0">
                          <a:latin typeface="Cambria Math"/>
                          <a:ea typeface="Cambria Math"/>
                        </a:rPr>
                        <m:t>∽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1.70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3324" y="4047311"/>
                <a:ext cx="1401346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5941391" y="3482575"/>
                <a:ext cx="13669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zh-CN" altLang="en-US" i="1" smtClean="0">
                                  <a:latin typeface="Cambria Math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US" altLang="zh-CN" b="0" i="1" smtClean="0">
                          <a:latin typeface="Cambria Math"/>
                        </a:rPr>
                        <m:t>=0.48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1391" y="3482575"/>
                <a:ext cx="1366913" cy="369332"/>
              </a:xfrm>
              <a:prstGeom prst="rect">
                <a:avLst/>
              </a:prstGeom>
              <a:blipFill rotWithShape="1">
                <a:blip r:embed="rId1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7419127" y="3522066"/>
                <a:ext cx="14013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mtClean="0">
                          <a:latin typeface="Cambria Math"/>
                          <a:ea typeface="Cambria Math"/>
                        </a:rPr>
                        <m:t>1</m:t>
                      </m:r>
                      <m:r>
                        <a:rPr lang="en-US" altLang="zh-CN" b="0" i="0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52</m:t>
                      </m:r>
                      <m:r>
                        <a:rPr lang="en-US" altLang="zh-CN" i="1" smtClean="0">
                          <a:latin typeface="Cambria Math"/>
                          <a:ea typeface="Cambria Math"/>
                        </a:rPr>
                        <m:t>∽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1.55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9127" y="3522066"/>
                <a:ext cx="1401346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5292080" y="4033456"/>
                <a:ext cx="20754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zh-CN" altLang="en-US" i="1" smtClean="0">
                                  <a:latin typeface="Cambria Math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/>
                                </a:rPr>
                                <m:t>4</m:t>
                              </m:r>
                            </m:sup>
                          </m:sSubSup>
                        </m:e>
                      </m:d>
                      <m:r>
                        <a:rPr lang="en-US" altLang="zh-CN" b="0" i="1" smtClean="0">
                          <a:latin typeface="Cambria Math"/>
                        </a:rPr>
                        <m:t>=0.32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±0.01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4033456"/>
                <a:ext cx="2075440" cy="369332"/>
              </a:xfrm>
              <a:prstGeom prst="rect">
                <a:avLst/>
              </a:prstGeom>
              <a:blipFill rotWithShape="1">
                <a:blip r:embed="rId1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7419127" y="4046614"/>
                <a:ext cx="14013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mtClean="0">
                          <a:latin typeface="Cambria Math"/>
                          <a:ea typeface="Cambria Math"/>
                        </a:rPr>
                        <m:t>1</m:t>
                      </m:r>
                      <m:r>
                        <a:rPr lang="en-US" altLang="zh-CN" b="0" i="0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24</m:t>
                      </m:r>
                      <m:r>
                        <a:rPr lang="en-US" altLang="zh-CN" i="1" smtClean="0">
                          <a:latin typeface="Cambria Math"/>
                          <a:ea typeface="Cambria Math"/>
                        </a:rPr>
                        <m:t>∽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1.59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9127" y="4046614"/>
                <a:ext cx="1401346" cy="369332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直接连接符 34"/>
          <p:cNvCxnSpPr/>
          <p:nvPr/>
        </p:nvCxnSpPr>
        <p:spPr>
          <a:xfrm flipV="1">
            <a:off x="385875" y="4501079"/>
            <a:ext cx="8364003" cy="429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399730" y="4526286"/>
            <a:ext cx="40103" cy="21943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1434090" y="4538842"/>
            <a:ext cx="9886" cy="21634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3810354" y="5092160"/>
            <a:ext cx="0" cy="15640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7474565" y="5042301"/>
            <a:ext cx="0" cy="15988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8736023" y="4495265"/>
            <a:ext cx="0" cy="21458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V="1">
            <a:off x="385875" y="5042301"/>
            <a:ext cx="8364003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5101870" y="4522569"/>
            <a:ext cx="37822" cy="21419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V="1">
            <a:off x="1453863" y="5503377"/>
            <a:ext cx="7296015" cy="86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3036037" y="4610253"/>
                <a:ext cx="6303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zh-CN" altLang="en-US" i="1" smtClean="0">
                                  <a:latin typeface="Cambria Math"/>
                                </a:rPr>
                                <m:t>𝜎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6037" y="4610253"/>
                <a:ext cx="630301" cy="369332"/>
              </a:xfrm>
              <a:prstGeom prst="rect">
                <a:avLst/>
              </a:prstGeom>
              <a:blipFill rotWithShape="1">
                <a:blip r:embed="rId18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6708445" y="4610253"/>
                <a:ext cx="6011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8445" y="4610253"/>
                <a:ext cx="601190" cy="369332"/>
              </a:xfrm>
              <a:prstGeom prst="rect">
                <a:avLst/>
              </a:prstGeom>
              <a:blipFill rotWithShape="1">
                <a:blip r:embed="rId19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1" name="直接连接符 60"/>
          <p:cNvCxnSpPr/>
          <p:nvPr/>
        </p:nvCxnSpPr>
        <p:spPr>
          <a:xfrm>
            <a:off x="1448604" y="6079441"/>
            <a:ext cx="727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V="1">
            <a:off x="421868" y="6626759"/>
            <a:ext cx="8312591" cy="755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421505" y="5603777"/>
                <a:ext cx="10125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altLang="zh-CN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altLang="zh-CN" i="1">
                          <a:latin typeface="Cambria Math"/>
                        </a:rPr>
                        <m:t>(</m:t>
                      </m:r>
                      <m:r>
                        <a:rPr lang="en-US" altLang="zh-CN" b="0" i="1" smtClean="0">
                          <a:latin typeface="Cambria Math"/>
                        </a:rPr>
                        <m:t>50</m:t>
                      </m:r>
                      <m:r>
                        <a:rPr lang="en-US" altLang="zh-CN" i="1">
                          <a:latin typeface="Cambria Math"/>
                        </a:rPr>
                        <m:t>0)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505" y="5603777"/>
                <a:ext cx="1012585" cy="369332"/>
              </a:xfrm>
              <a:prstGeom prst="rect">
                <a:avLst/>
              </a:prstGeom>
              <a:blipFill rotWithShape="1">
                <a:blip r:embed="rId20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3891475" y="5212597"/>
                <a:ext cx="12241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𝑀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𝐺𝑒𝑉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1475" y="5212597"/>
                <a:ext cx="1224136" cy="369332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TextBox 64"/>
          <p:cNvSpPr txBox="1"/>
          <p:nvPr/>
        </p:nvSpPr>
        <p:spPr>
          <a:xfrm>
            <a:off x="2442202" y="5143337"/>
            <a:ext cx="686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value</a:t>
            </a:r>
            <a:endParaRPr lang="zh-CN" alt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6042602" y="5157289"/>
            <a:ext cx="686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value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7554770" y="5186317"/>
                <a:ext cx="12241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𝑀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𝐺𝑒𝑉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4770" y="5186317"/>
                <a:ext cx="1224136" cy="369332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1635196" y="5661233"/>
                <a:ext cx="20754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zh-CN" altLang="en-US" i="1" smtClean="0">
                                  <a:latin typeface="Cambria Math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zh-CN" altLang="en-US" i="1" smtClean="0">
                                  <a:latin typeface="Cambria Math"/>
                                </a:rPr>
                                <m:t>𝜎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US" altLang="zh-CN" b="0" i="1" smtClean="0">
                          <a:latin typeface="Cambria Math"/>
                        </a:rPr>
                        <m:t>=</m:t>
                      </m:r>
                      <m:r>
                        <a:rPr lang="en-US" altLang="zh-CN" i="1">
                          <a:latin typeface="Cambria Math"/>
                        </a:rPr>
                        <m:t>0.</m:t>
                      </m:r>
                      <m:r>
                        <a:rPr lang="en-US" altLang="zh-CN" b="0" i="1" smtClean="0">
                          <a:latin typeface="Cambria Math"/>
                        </a:rPr>
                        <m:t>25</m:t>
                      </m:r>
                      <m:r>
                        <a:rPr lang="en-US" altLang="zh-CN" i="1">
                          <a:latin typeface="Cambria Math"/>
                          <a:ea typeface="Cambria Math"/>
                        </a:rPr>
                        <m:t>±0.0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4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5196" y="5661233"/>
                <a:ext cx="2075440" cy="369332"/>
              </a:xfrm>
              <a:prstGeom prst="rect">
                <a:avLst/>
              </a:prstGeom>
              <a:blipFill rotWithShape="1">
                <a:blip r:embed="rId2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1647381" y="6179841"/>
                <a:ext cx="20754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zh-CN" altLang="en-US" i="1" smtClean="0">
                                  <a:latin typeface="Cambria Math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zh-CN" altLang="en-US" i="1" smtClean="0">
                                  <a:latin typeface="Cambria Math"/>
                                </a:rPr>
                                <m:t>𝜎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/>
                                </a:rPr>
                                <m:t>4</m:t>
                              </m:r>
                            </m:sup>
                          </m:sSubSup>
                        </m:e>
                      </m:d>
                      <m:r>
                        <a:rPr lang="en-US" altLang="zh-CN" b="0" i="1" smtClean="0">
                          <a:latin typeface="Cambria Math"/>
                        </a:rPr>
                        <m:t>=0.16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±0.01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7381" y="6179841"/>
                <a:ext cx="2075440" cy="369332"/>
              </a:xfrm>
              <a:prstGeom prst="rect">
                <a:avLst/>
              </a:prstGeom>
              <a:blipFill rotWithShape="1">
                <a:blip r:embed="rId24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/>
              <p:cNvSpPr txBox="1"/>
              <p:nvPr/>
            </p:nvSpPr>
            <p:spPr>
              <a:xfrm>
                <a:off x="3777161" y="5648075"/>
                <a:ext cx="14013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mtClean="0">
                          <a:latin typeface="Cambria Math"/>
                          <a:ea typeface="Cambria Math"/>
                        </a:rPr>
                        <m:t>1</m:t>
                      </m:r>
                      <m:r>
                        <a:rPr lang="en-US" altLang="zh-CN" b="0" i="0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00</m:t>
                      </m:r>
                      <m:r>
                        <a:rPr lang="en-US" altLang="zh-CN" i="1" smtClean="0">
                          <a:latin typeface="Cambria Math"/>
                          <a:ea typeface="Cambria Math"/>
                        </a:rPr>
                        <m:t>∽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1.60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7161" y="5648075"/>
                <a:ext cx="1401346" cy="369332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/>
              <p:cNvSpPr txBox="1"/>
              <p:nvPr/>
            </p:nvSpPr>
            <p:spPr>
              <a:xfrm>
                <a:off x="3793766" y="6193696"/>
                <a:ext cx="14013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mtClean="0">
                          <a:latin typeface="Cambria Math"/>
                          <a:ea typeface="Cambria Math"/>
                        </a:rPr>
                        <m:t>1</m:t>
                      </m:r>
                      <m:r>
                        <a:rPr lang="en-US" altLang="zh-CN" b="0" i="0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30</m:t>
                      </m:r>
                      <m:r>
                        <a:rPr lang="en-US" altLang="zh-CN" i="1" smtClean="0">
                          <a:latin typeface="Cambria Math"/>
                          <a:ea typeface="Cambria Math"/>
                        </a:rPr>
                        <m:t>∽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1.70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3766" y="6193696"/>
                <a:ext cx="1401346" cy="369332"/>
              </a:xfrm>
              <a:prstGeom prst="rect">
                <a:avLst/>
              </a:prstGeom>
              <a:blipFill rotWithShape="1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/>
              <p:cNvSpPr txBox="1"/>
              <p:nvPr/>
            </p:nvSpPr>
            <p:spPr>
              <a:xfrm>
                <a:off x="5971833" y="5628960"/>
                <a:ext cx="13669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zh-CN" altLang="en-US" i="1" smtClean="0">
                                  <a:latin typeface="Cambria Math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US" altLang="zh-CN" b="0" i="1" smtClean="0">
                          <a:latin typeface="Cambria Math"/>
                        </a:rPr>
                        <m:t>=0.42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1833" y="5628960"/>
                <a:ext cx="1366913" cy="369332"/>
              </a:xfrm>
              <a:prstGeom prst="rect">
                <a:avLst/>
              </a:prstGeom>
              <a:blipFill rotWithShape="1">
                <a:blip r:embed="rId27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>
              <a:xfrm>
                <a:off x="7449569" y="5668451"/>
                <a:ext cx="14013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mtClean="0">
                          <a:latin typeface="Cambria Math"/>
                          <a:ea typeface="Cambria Math"/>
                        </a:rPr>
                        <m:t>1</m:t>
                      </m:r>
                      <m:r>
                        <a:rPr lang="en-US" altLang="zh-CN" b="0" i="0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52</m:t>
                      </m:r>
                      <m:r>
                        <a:rPr lang="en-US" altLang="zh-CN" i="1" smtClean="0">
                          <a:latin typeface="Cambria Math"/>
                          <a:ea typeface="Cambria Math"/>
                        </a:rPr>
                        <m:t>∽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1.55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9569" y="5668451"/>
                <a:ext cx="1401346" cy="369332"/>
              </a:xfrm>
              <a:prstGeom prst="rect">
                <a:avLst/>
              </a:prstGeom>
              <a:blipFill rotWithShape="1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5322522" y="6179841"/>
                <a:ext cx="20754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zh-CN" altLang="en-US" i="1" smtClean="0">
                                  <a:latin typeface="Cambria Math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/>
                                </a:rPr>
                                <m:t>4</m:t>
                              </m:r>
                            </m:sup>
                          </m:sSubSup>
                        </m:e>
                      </m:d>
                      <m:r>
                        <a:rPr lang="en-US" altLang="zh-CN" b="0" i="1" smtClean="0">
                          <a:latin typeface="Cambria Math"/>
                        </a:rPr>
                        <m:t>=0.27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±0.01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2522" y="6179841"/>
                <a:ext cx="2075440" cy="369332"/>
              </a:xfrm>
              <a:prstGeom prst="rect">
                <a:avLst/>
              </a:prstGeom>
              <a:blipFill rotWithShape="1">
                <a:blip r:embed="rId29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7449569" y="6192999"/>
                <a:ext cx="14013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mtClean="0">
                          <a:latin typeface="Cambria Math"/>
                          <a:ea typeface="Cambria Math"/>
                        </a:rPr>
                        <m:t>1</m:t>
                      </m:r>
                      <m:r>
                        <a:rPr lang="en-US" altLang="zh-CN" b="0" i="0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03</m:t>
                      </m:r>
                      <m:r>
                        <a:rPr lang="en-US" altLang="zh-CN" i="1" smtClean="0">
                          <a:latin typeface="Cambria Math"/>
                          <a:ea typeface="Cambria Math"/>
                        </a:rPr>
                        <m:t>∽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1.54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9569" y="6192999"/>
                <a:ext cx="1401346" cy="369332"/>
              </a:xfrm>
              <a:prstGeom prst="rect">
                <a:avLst/>
              </a:prstGeom>
              <a:blipFill rotWithShape="1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751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07504" y="87015"/>
                <a:ext cx="72471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/>
                  <a:t>5. Light cone sum rules for form factors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/>
                          </a:rPr>
                          <m:t>+</m:t>
                        </m:r>
                      </m:sub>
                    </m:sSub>
                    <m:d>
                      <m:dPr>
                        <m:ctrlPr>
                          <a:rPr lang="en-US" altLang="zh-CN" sz="240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4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sz="2400" b="0" i="1" smtClean="0">
                                <a:latin typeface="Cambria Math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24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/>
                          </a:rPr>
                          <m:t>−</m:t>
                        </m:r>
                      </m:sub>
                    </m:sSub>
                    <m:d>
                      <m:dPr>
                        <m:ctrlPr>
                          <a:rPr lang="en-US" altLang="zh-CN" sz="24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latin typeface="Cambria Math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2400" dirty="0" smtClean="0"/>
                  <a:t>  </a:t>
                </a:r>
                <a:endParaRPr lang="zh-CN" altLang="en-US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87015"/>
                <a:ext cx="7247112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1347" t="-10526" b="-289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63683" y="54868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70000"/>
            </a:pPr>
            <a:r>
              <a:rPr lang="en-US" altLang="zh-CN" dirty="0" smtClean="0"/>
              <a:t>We consider the following </a:t>
            </a:r>
            <a:r>
              <a:rPr lang="en-US" altLang="zh-CN" dirty="0" err="1" smtClean="0"/>
              <a:t>correlators</a:t>
            </a:r>
            <a:r>
              <a:rPr lang="en-US" altLang="zh-CN" dirty="0"/>
              <a:t>:</a:t>
            </a:r>
            <a:r>
              <a:rPr lang="en-US" altLang="zh-CN" dirty="0" smtClean="0"/>
              <a:t> </a:t>
            </a:r>
            <a:endParaRPr lang="en-US" altLang="zh-CN" dirty="0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3851162"/>
              </p:ext>
            </p:extLst>
          </p:nvPr>
        </p:nvGraphicFramePr>
        <p:xfrm>
          <a:off x="4114800" y="3328988"/>
          <a:ext cx="914400" cy="198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330" name="Equation" r:id="rId4" imgW="914400" imgH="198720" progId="Equation.DSMT4">
                  <p:embed/>
                </p:oleObj>
              </mc:Choice>
              <mc:Fallback>
                <p:oleObj name="Equation" r:id="rId4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14800" y="3328988"/>
                        <a:ext cx="914400" cy="198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9684894"/>
              </p:ext>
            </p:extLst>
          </p:nvPr>
        </p:nvGraphicFramePr>
        <p:xfrm>
          <a:off x="1549400" y="980728"/>
          <a:ext cx="6475413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331" name="Equation" r:id="rId6" imgW="4038480" imgH="279360" progId="Equation.DSMT4">
                  <p:embed/>
                </p:oleObj>
              </mc:Choice>
              <mc:Fallback>
                <p:oleObj name="Equation" r:id="rId6" imgW="403848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49400" y="980728"/>
                        <a:ext cx="6475413" cy="43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63683" y="1460932"/>
                <a:ext cx="8208912" cy="6701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SzPct val="70000"/>
                </a:pPr>
                <a:r>
                  <a:rPr lang="en-US" altLang="zh-CN" dirty="0" smtClean="0"/>
                  <a:t>Inserting the complete set of states between the currents with the same quantum </a:t>
                </a:r>
              </a:p>
              <a:p>
                <a:pPr>
                  <a:buSzPct val="70000"/>
                </a:pPr>
                <a:r>
                  <a:rPr lang="en-US" altLang="zh-CN" dirty="0" smtClean="0"/>
                  <a:t>numbers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𝐷</m:t>
                        </m:r>
                      </m:e>
                      <m:sub>
                        <m:sSub>
                          <m:sSubPr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zh-CN" dirty="0" smtClean="0"/>
                  <a:t>: 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683" y="1460932"/>
                <a:ext cx="8208912" cy="670120"/>
              </a:xfrm>
              <a:prstGeom prst="rect">
                <a:avLst/>
              </a:prstGeom>
              <a:blipFill rotWithShape="1">
                <a:blip r:embed="rId8"/>
                <a:stretch>
                  <a:fillRect l="-594" t="-4545" b="-109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2218069"/>
              </p:ext>
            </p:extLst>
          </p:nvPr>
        </p:nvGraphicFramePr>
        <p:xfrm>
          <a:off x="899592" y="2204864"/>
          <a:ext cx="7356475" cy="161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332" name="Equation" r:id="rId9" imgW="4749480" imgH="1091880" progId="Equation.DSMT4">
                  <p:embed/>
                </p:oleObj>
              </mc:Choice>
              <mc:Fallback>
                <p:oleObj name="Equation" r:id="rId9" imgW="4749480" imgH="1091880" progId="Equation.DSMT4">
                  <p:embed/>
                  <p:pic>
                    <p:nvPicPr>
                      <p:cNvPr id="0" name="对象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204864"/>
                        <a:ext cx="7356475" cy="1614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90535" y="4005064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70000"/>
            </a:pPr>
            <a:r>
              <a:rPr lang="en-US" altLang="zh-CN" dirty="0" smtClean="0"/>
              <a:t>here: </a:t>
            </a:r>
            <a:endParaRPr lang="en-US" altLang="zh-CN" dirty="0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3556650"/>
              </p:ext>
            </p:extLst>
          </p:nvPr>
        </p:nvGraphicFramePr>
        <p:xfrm>
          <a:off x="1635560" y="4077072"/>
          <a:ext cx="4191000" cy="1201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333" name="Equation" r:id="rId11" imgW="2705040" imgH="812520" progId="Equation.DSMT4">
                  <p:embed/>
                </p:oleObj>
              </mc:Choice>
              <mc:Fallback>
                <p:oleObj name="Equation" r:id="rId11" imgW="2705040" imgH="812520" progId="Equation.DSMT4">
                  <p:embed/>
                  <p:pic>
                    <p:nvPicPr>
                      <p:cNvPr id="0" name="对象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5560" y="4077072"/>
                        <a:ext cx="4191000" cy="1201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691680" y="6438078"/>
            <a:ext cx="6927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70000"/>
            </a:pPr>
            <a:r>
              <a:rPr lang="en-US" altLang="zh-CN" dirty="0" smtClean="0"/>
              <a:t>arXiv:0804.2204 [</a:t>
            </a:r>
            <a:r>
              <a:rPr lang="en-US" altLang="zh-CN" dirty="0" err="1" smtClean="0"/>
              <a:t>hep-ph</a:t>
            </a:r>
            <a:r>
              <a:rPr lang="en-US" altLang="zh-CN" dirty="0" smtClean="0"/>
              <a:t>] Yu-Ming Wang M. Jamil </a:t>
            </a:r>
            <a:r>
              <a:rPr lang="en-US" altLang="zh-CN" dirty="0" err="1" smtClean="0"/>
              <a:t>Aslam</a:t>
            </a:r>
            <a:r>
              <a:rPr lang="en-US" altLang="zh-CN" dirty="0" smtClean="0"/>
              <a:t> and </a:t>
            </a:r>
            <a:r>
              <a:rPr lang="en-US" altLang="zh-CN" dirty="0" err="1" smtClean="0"/>
              <a:t>Cai</a:t>
            </a:r>
            <a:r>
              <a:rPr lang="en-US" altLang="zh-CN" dirty="0" smtClean="0"/>
              <a:t>-Dian Lu</a:t>
            </a:r>
            <a:endParaRPr lang="en-US" altLang="zh-CN" dirty="0"/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0631127"/>
              </p:ext>
            </p:extLst>
          </p:nvPr>
        </p:nvGraphicFramePr>
        <p:xfrm>
          <a:off x="1619672" y="5229200"/>
          <a:ext cx="6737350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334" name="Equation" r:id="rId13" imgW="3949560" imgH="609480" progId="Equation.DSMT4">
                  <p:embed/>
                </p:oleObj>
              </mc:Choice>
              <mc:Fallback>
                <p:oleObj name="Equation" r:id="rId13" imgW="3949560" imgH="60948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5229200"/>
                        <a:ext cx="6737350" cy="1081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900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29366" y="332656"/>
            <a:ext cx="8735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C00000"/>
              </a:buClr>
              <a:buSzPct val="70000"/>
              <a:buFont typeface="Wingdings" panose="05000000000000000000" pitchFamily="2" charset="2"/>
              <a:buChar char="l"/>
            </a:pPr>
            <a:r>
              <a:rPr lang="en-US" altLang="zh-CN" dirty="0" smtClean="0"/>
              <a:t>Making use of the dispersion relation and the quark-hadron duality assumption.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29367" y="1126485"/>
                <a:ext cx="87351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C00000"/>
                  </a:buClr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/>
                  <a:t>P</a:t>
                </a:r>
                <a:r>
                  <a:rPr lang="en-US" altLang="zh-CN" dirty="0" smtClean="0"/>
                  <a:t>erforming the </a:t>
                </a:r>
                <a:r>
                  <a:rPr lang="en-US" altLang="zh-CN" dirty="0" err="1" smtClean="0"/>
                  <a:t>Borel</a:t>
                </a:r>
                <a:r>
                  <a:rPr lang="en-US" altLang="zh-CN" dirty="0" smtClean="0"/>
                  <a:t> transformation, we can arrive at the sum rules for form factors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+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zh-CN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−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dirty="0" smtClean="0"/>
                  <a:t> as 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367" y="1126485"/>
                <a:ext cx="8735121" cy="646331"/>
              </a:xfrm>
              <a:prstGeom prst="rect">
                <a:avLst/>
              </a:prstGeom>
              <a:blipFill rotWithShape="1">
                <a:blip r:embed="rId3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3936914"/>
              </p:ext>
            </p:extLst>
          </p:nvPr>
        </p:nvGraphicFramePr>
        <p:xfrm>
          <a:off x="683568" y="2420888"/>
          <a:ext cx="7616825" cy="1617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363" name="Equation" r:id="rId4" imgW="6413400" imgH="1346040" progId="Equation.DSMT4">
                  <p:embed/>
                </p:oleObj>
              </mc:Choice>
              <mc:Fallback>
                <p:oleObj name="Equation" r:id="rId4" imgW="6413400" imgH="1346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83568" y="2420888"/>
                        <a:ext cx="7616825" cy="1617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4800567"/>
              </p:ext>
            </p:extLst>
          </p:nvPr>
        </p:nvGraphicFramePr>
        <p:xfrm>
          <a:off x="467544" y="4725144"/>
          <a:ext cx="7931150" cy="183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364" name="Equation" r:id="rId6" imgW="5702040" imgH="1346040" progId="Equation.DSMT4">
                  <p:embed/>
                </p:oleObj>
              </mc:Choice>
              <mc:Fallback>
                <p:oleObj name="Equation" r:id="rId6" imgW="5702040" imgH="1346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4725144"/>
                        <a:ext cx="7931150" cy="1839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2473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76718" y="229290"/>
            <a:ext cx="694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Here,</a:t>
            </a:r>
            <a:endParaRPr lang="zh-CN" altLang="en-US" dirty="0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4143701"/>
              </p:ext>
            </p:extLst>
          </p:nvPr>
        </p:nvGraphicFramePr>
        <p:xfrm>
          <a:off x="652082" y="877362"/>
          <a:ext cx="5378290" cy="751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522" name="Equation" r:id="rId3" imgW="3340080" imgH="558720" progId="Equation.DSMT4">
                  <p:embed/>
                </p:oleObj>
              </mc:Choice>
              <mc:Fallback>
                <p:oleObj name="Equation" r:id="rId3" imgW="3340080" imgH="55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2082" y="877362"/>
                        <a:ext cx="5378290" cy="751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4212226"/>
              </p:ext>
            </p:extLst>
          </p:nvPr>
        </p:nvGraphicFramePr>
        <p:xfrm>
          <a:off x="6876256" y="1093386"/>
          <a:ext cx="879475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2523" name="Equation" r:id="rId5" imgW="545760" imgH="177480" progId="Equation.DSMT4">
                  <p:embed/>
                </p:oleObj>
              </mc:Choice>
              <mc:Fallback>
                <p:oleObj name="Equation" r:id="rId5" imgW="54576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6256" y="1093386"/>
                        <a:ext cx="879475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79512" y="2051998"/>
                <a:ext cx="8735121" cy="651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C00000"/>
                  </a:buClr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As for the values of the threshold parameter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altLang="zh-CN" b="0" i="1" smtClean="0">
                            <a:latin typeface="Cambria Math"/>
                          </a:rPr>
                          <m:t>𝐷</m:t>
                        </m:r>
                      </m:sup>
                    </m:sSubSup>
                  </m:oMath>
                </a14:m>
                <a:r>
                  <a:rPr lang="en-US" altLang="zh-CN" dirty="0" smtClean="0"/>
                  <a:t>, we adopt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𝐷</m:t>
                        </m:r>
                      </m:sup>
                    </m:sSubSup>
                    <m:r>
                      <a:rPr lang="en-US" altLang="zh-CN" i="1">
                        <a:latin typeface="Cambria Math"/>
                      </a:rPr>
                      <m:t>=(5.37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±0.</m:t>
                    </m:r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01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)</m:t>
                    </m:r>
                    <m:sSup>
                      <m:s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𝐺𝑒𝑉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dirty="0"/>
                  <a:t> corresponding to </a:t>
                </a:r>
                <a:r>
                  <a:rPr lang="en-US" altLang="zh-CN" dirty="0" smtClean="0"/>
                  <a:t>Ds channel. 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051998"/>
                <a:ext cx="8735121" cy="651910"/>
              </a:xfrm>
              <a:prstGeom prst="rect">
                <a:avLst/>
              </a:prstGeom>
              <a:blipFill rotWithShape="1">
                <a:blip r:embed="rId7"/>
                <a:stretch>
                  <a:fillRect t="-3738" b="-140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79511" y="2867816"/>
                <a:ext cx="87351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C00000"/>
                  </a:buClr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In order to determine the range of </a:t>
                </a:r>
                <a:r>
                  <a:rPr lang="en-US" altLang="zh-CN" dirty="0" err="1" smtClean="0"/>
                  <a:t>Borel</a:t>
                </a:r>
                <a:r>
                  <a:rPr lang="en-US" altLang="zh-CN" dirty="0" smtClean="0"/>
                  <a:t> parameter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𝑀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dirty="0" smtClean="0"/>
                  <a:t>, we consider the LCSR for form factors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+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dirty="0" smtClean="0"/>
                  <a:t>, and require that: 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1" y="2867816"/>
                <a:ext cx="8735121" cy="646331"/>
              </a:xfrm>
              <a:prstGeom prst="rect">
                <a:avLst/>
              </a:prstGeom>
              <a:blipFill rotWithShape="1">
                <a:blip r:embed="rId8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611560" y="3864160"/>
                <a:ext cx="8043484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Clr>
                    <a:srgbClr val="0070C0"/>
                  </a:buClr>
                  <a:buSzPct val="70000"/>
                  <a:buFont typeface="Wingdings" panose="05000000000000000000" pitchFamily="2" charset="2"/>
                  <a:buChar char="ü"/>
                </a:pPr>
                <a:r>
                  <a:rPr lang="en-US" altLang="zh-CN" dirty="0" smtClean="0"/>
                  <a:t>The contributions from the higher excited resonances and continuum states hold</a:t>
                </a:r>
              </a:p>
              <a:p>
                <a:pPr>
                  <a:buSzPct val="70000"/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 the fraction less than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20%</m:t>
                    </m:r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in the total sum rules.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3864160"/>
                <a:ext cx="8043484" cy="646331"/>
              </a:xfrm>
              <a:prstGeom prst="rect">
                <a:avLst/>
              </a:prstGeom>
              <a:blipFill rotWithShape="1">
                <a:blip r:embed="rId9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611560" y="4941168"/>
                <a:ext cx="842493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rgbClr val="7030A0"/>
                  </a:buClr>
                  <a:buSzPct val="70000"/>
                  <a:buFont typeface="Wingdings" panose="05000000000000000000" pitchFamily="2" charset="2"/>
                  <a:buChar char="ü"/>
                </a:pPr>
                <a:r>
                  <a:rPr lang="en-US" altLang="zh-CN" dirty="0" smtClean="0"/>
                  <a:t>The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+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does not vary drastically within the selected region for the </a:t>
                </a:r>
                <a:r>
                  <a:rPr lang="en-US" altLang="zh-CN" dirty="0" err="1" smtClean="0"/>
                  <a:t>Borel</a:t>
                </a:r>
                <a:r>
                  <a:rPr lang="en-US" altLang="zh-CN" dirty="0" smtClean="0"/>
                  <a:t> parameter 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941168"/>
                <a:ext cx="8424936" cy="646331"/>
              </a:xfrm>
              <a:prstGeom prst="rect">
                <a:avLst/>
              </a:prstGeom>
              <a:blipFill rotWithShape="1">
                <a:blip r:embed="rId10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54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79130" y="4222829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C00000"/>
              </a:buClr>
              <a:buSzPct val="70000"/>
              <a:buFont typeface="Wingdings" panose="05000000000000000000" pitchFamily="2" charset="2"/>
              <a:buChar char="l"/>
            </a:pPr>
            <a:r>
              <a:rPr lang="en-US" altLang="zh-CN" dirty="0" smtClean="0"/>
              <a:t>The black line is the ratio of the contribution from </a:t>
            </a:r>
            <a:r>
              <a:rPr lang="en-US" altLang="zh-CN" dirty="0"/>
              <a:t>the </a:t>
            </a:r>
            <a:r>
              <a:rPr lang="en-US" altLang="zh-CN" dirty="0" smtClean="0"/>
              <a:t>higher Excited resonances </a:t>
            </a:r>
            <a:r>
              <a:rPr lang="en-US" altLang="zh-CN" dirty="0"/>
              <a:t>and </a:t>
            </a:r>
            <a:r>
              <a:rPr lang="en-US" altLang="zh-CN" dirty="0" smtClean="0"/>
              <a:t>continuum states.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372328" y="3356992"/>
                <a:ext cx="724694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rgbClr val="C00000"/>
                  </a:buClr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The red line denote the values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+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</a:rPr>
                      <m:t>(0)</m:t>
                    </m:r>
                  </m:oMath>
                </a14:m>
                <a:r>
                  <a:rPr lang="en-US" altLang="zh-CN" dirty="0" smtClean="0"/>
                  <a:t>.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328" y="3356992"/>
                <a:ext cx="7246944" cy="369332"/>
              </a:xfrm>
              <a:prstGeom prst="rect">
                <a:avLst/>
              </a:prstGeom>
              <a:blipFill rotWithShape="1">
                <a:blip r:embed="rId2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矩形 13"/>
              <p:cNvSpPr/>
              <p:nvPr/>
            </p:nvSpPr>
            <p:spPr>
              <a:xfrm>
                <a:off x="379130" y="5229200"/>
                <a:ext cx="750705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Clr>
                    <a:srgbClr val="C00000"/>
                  </a:buClr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Subsequently, the </a:t>
                </a:r>
                <a:r>
                  <a:rPr lang="en-US" altLang="zh-CN" dirty="0" err="1" smtClean="0"/>
                  <a:t>Borel</a:t>
                </a:r>
                <a:r>
                  <a:rPr lang="en-US" altLang="zh-CN" dirty="0" smtClean="0"/>
                  <a:t> platform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𝑀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altLang="zh-CN" i="1">
                        <a:latin typeface="Cambria Math"/>
                        <a:ea typeface="Cambria Math"/>
                      </a:rPr>
                      <m:t>∈[</m:t>
                    </m:r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4.54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5.88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]</m:t>
                    </m:r>
                  </m:oMath>
                </a14:m>
                <a:r>
                  <a:rPr lang="en-US" altLang="zh-CN" dirty="0"/>
                  <a:t>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 smtClean="0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𝐷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𝑠</m:t>
                        </m:r>
                      </m:sub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bSup>
                    <m:r>
                      <a:rPr lang="en-US" altLang="zh-CN" i="1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980</m:t>
                        </m:r>
                      </m:e>
                    </m:d>
                    <m:sSup>
                      <m:s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endParaRPr lang="en-US" altLang="zh-CN" dirty="0" smtClean="0"/>
              </a:p>
              <a:p>
                <a:pPr>
                  <a:buSzPct val="70000"/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𝑀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altLang="zh-CN" i="1">
                        <a:latin typeface="Cambria Math"/>
                        <a:ea typeface="Cambria Math"/>
                      </a:rPr>
                      <m:t>∈[4.</m:t>
                    </m:r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43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,5.</m:t>
                    </m:r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41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]</m:t>
                    </m:r>
                  </m:oMath>
                </a14:m>
                <a:r>
                  <a:rPr lang="en-US" altLang="zh-CN" dirty="0"/>
                  <a:t>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𝐷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𝑠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bSup>
                    <m:r>
                      <a:rPr lang="en-US" altLang="zh-CN" i="1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50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e>
                    </m:d>
                    <m:sSup>
                      <m:s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altLang="zh-CN" dirty="0" smtClean="0"/>
                  <a:t>are adopted.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4" name="矩形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130" y="5229200"/>
                <a:ext cx="7507055" cy="646331"/>
              </a:xfrm>
              <a:prstGeom prst="rect">
                <a:avLst/>
              </a:prstGeom>
              <a:blipFill rotWithShape="1">
                <a:blip r:embed="rId3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663" y="260648"/>
            <a:ext cx="3672408" cy="25443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30" y="260648"/>
            <a:ext cx="3567870" cy="25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7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39741" y="44624"/>
            <a:ext cx="5700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Clr>
                <a:srgbClr val="C00000"/>
              </a:buClr>
              <a:buSzPct val="70000"/>
              <a:buFont typeface="Wingdings" panose="05000000000000000000" pitchFamily="2" charset="2"/>
              <a:buChar char="l"/>
            </a:pPr>
            <a:r>
              <a:rPr lang="en-US" altLang="zh-CN" dirty="0" smtClean="0"/>
              <a:t>The parameterized form factor in the double-pole form:</a:t>
            </a:r>
            <a:endParaRPr lang="zh-CN" altLang="en-US" dirty="0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6461314"/>
              </p:ext>
            </p:extLst>
          </p:nvPr>
        </p:nvGraphicFramePr>
        <p:xfrm>
          <a:off x="1802269" y="789012"/>
          <a:ext cx="4841875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227" name="Equation" r:id="rId4" imgW="4076640" imgH="698400" progId="Equation.DSMT4">
                  <p:embed/>
                </p:oleObj>
              </mc:Choice>
              <mc:Fallback>
                <p:oleObj name="Equation" r:id="rId4" imgW="4076640" imgH="698400" progId="Equation.DSMT4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2269" y="789012"/>
                        <a:ext cx="4841875" cy="839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232939" y="1822904"/>
                <a:ext cx="8820107" cy="6699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Clr>
                    <a:srgbClr val="C00000"/>
                  </a:buClr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The numerical results for the parameters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</a:rPr>
                      <m:t>(0)</m:t>
                    </m:r>
                  </m:oMath>
                </a14:m>
                <a:r>
                  <a:rPr lang="en-US" altLang="zh-CN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b="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dirty="0" smtClean="0"/>
                  <a:t> can be fixed by the double-pole</a:t>
                </a:r>
              </a:p>
              <a:p>
                <a:pPr>
                  <a:buClr>
                    <a:srgbClr val="C00000"/>
                  </a:buClr>
                  <a:buSzPct val="70000"/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fit of the form factors at the small and intermediate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𝑞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dirty="0" smtClean="0"/>
                  <a:t> in the LCSR approach.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939" y="1822904"/>
                <a:ext cx="8820107" cy="669992"/>
              </a:xfrm>
              <a:prstGeom prst="rect">
                <a:avLst/>
              </a:prstGeom>
              <a:blipFill rotWithShape="1">
                <a:blip r:embed="rId6"/>
                <a:stretch>
                  <a:fillRect t="-4545" b="-1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矩形 56"/>
              <p:cNvSpPr/>
              <p:nvPr/>
            </p:nvSpPr>
            <p:spPr>
              <a:xfrm>
                <a:off x="728848" y="3198256"/>
                <a:ext cx="286963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:r>
                  <a:rPr lang="en-US" altLang="zh-CN" dirty="0" smtClean="0"/>
                  <a:t>As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𝑠</m:t>
                        </m:r>
                      </m:sub>
                      <m:sup>
                        <m:r>
                          <a:rPr lang="en-US" altLang="zh-CN" b="0" i="1" smtClean="0">
                            <a:latin typeface="Cambria Math"/>
                          </a:rPr>
                          <m:t>+</m:t>
                        </m:r>
                      </m:sup>
                    </m:sSubSup>
                    <m:r>
                      <a:rPr lang="en-US" altLang="zh-CN" i="1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980</m:t>
                        </m:r>
                      </m:e>
                    </m:d>
                    <m:sSup>
                      <m:s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: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7" name="矩形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848" y="3198256"/>
                <a:ext cx="2869632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1915" t="-8333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2073786" y="4265818"/>
                <a:ext cx="8905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/>
                            </a:rPr>
                            <m:t>+</m:t>
                          </m:r>
                        </m:sub>
                      </m:sSub>
                      <m:d>
                        <m:d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3786" y="4265818"/>
                <a:ext cx="890500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2072133" y="5377490"/>
                <a:ext cx="8814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/>
                            </a:rPr>
                            <m:t>−</m:t>
                          </m:r>
                        </m:sub>
                      </m:sSub>
                      <m:d>
                        <m:d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2133" y="5377490"/>
                <a:ext cx="881459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3597165" y="3709737"/>
                <a:ext cx="7793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/>
                            </a:rPr>
                            <m:t>+</m:t>
                          </m:r>
                        </m:sub>
                      </m:sSub>
                      <m:d>
                        <m:d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7165" y="3709737"/>
                <a:ext cx="779380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5158460" y="3713137"/>
                <a:ext cx="4971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/>
                            </a:rPr>
                            <m:t>+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8460" y="3713137"/>
                <a:ext cx="497187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6685764" y="3713137"/>
                <a:ext cx="4866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/>
                            </a:rPr>
                            <m:t>+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5764" y="3713137"/>
                <a:ext cx="486672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3521777" y="4844585"/>
                <a:ext cx="7703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/>
                            </a:rPr>
                            <m:t>−</m:t>
                          </m:r>
                        </m:sub>
                      </m:sSub>
                      <m:d>
                        <m:d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1777" y="4844585"/>
                <a:ext cx="770339" cy="369332"/>
              </a:xfrm>
              <a:prstGeom prst="rect">
                <a:avLst/>
              </a:prstGeom>
              <a:blipFill rotWithShape="1">
                <a:blip r:embed="rId1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5163081" y="4835293"/>
                <a:ext cx="4971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/>
                            </a:rPr>
                            <m:t>−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3081" y="4835293"/>
                <a:ext cx="497187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6668380" y="4844585"/>
                <a:ext cx="4866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/>
                            </a:rPr>
                            <m:t>−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8380" y="4844585"/>
                <a:ext cx="486672" cy="36933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3250270" y="4232377"/>
                <a:ext cx="1130374" cy="3765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1.08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/>
                            </a:rPr>
                            <m:t>−0.22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/>
                            </a:rPr>
                            <m:t>+0.22</m:t>
                          </m:r>
                        </m:sup>
                      </m:sSub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0270" y="4232377"/>
                <a:ext cx="1130374" cy="376513"/>
              </a:xfrm>
              <a:prstGeom prst="rect">
                <a:avLst/>
              </a:prstGeom>
              <a:blipFill rotWithShape="1">
                <a:blip r:embed="rId16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4809779" y="4267260"/>
                <a:ext cx="1130374" cy="3765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0.52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/>
                            </a:rPr>
                            <m:t>−0.06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/>
                            </a:rPr>
                            <m:t>+0.09</m:t>
                          </m:r>
                        </m:sup>
                      </m:sSub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9779" y="4267260"/>
                <a:ext cx="1130374" cy="376513"/>
              </a:xfrm>
              <a:prstGeom prst="rect">
                <a:avLst/>
              </a:prstGeom>
              <a:blipFill rotWithShape="1">
                <a:blip r:embed="rId17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6494237" y="4273204"/>
                <a:ext cx="1130374" cy="3765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0.68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/>
                            </a:rPr>
                            <m:t>−0.13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/>
                            </a:rPr>
                            <m:t>+0.11</m:t>
                          </m:r>
                        </m:sup>
                      </m:sSub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4237" y="4273204"/>
                <a:ext cx="1130374" cy="376513"/>
              </a:xfrm>
              <a:prstGeom prst="rect">
                <a:avLst/>
              </a:prstGeom>
              <a:blipFill rotWithShape="1">
                <a:blip r:embed="rId18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3211996" y="5392069"/>
                <a:ext cx="1130374" cy="3765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0.30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/>
                            </a:rPr>
                            <m:t>−0.07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/>
                            </a:rPr>
                            <m:t>+0.07</m:t>
                          </m:r>
                        </m:sup>
                      </m:sSub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1996" y="5392069"/>
                <a:ext cx="1130374" cy="376513"/>
              </a:xfrm>
              <a:prstGeom prst="rect">
                <a:avLst/>
              </a:prstGeom>
              <a:blipFill rotWithShape="1">
                <a:blip r:embed="rId19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/>
              <p:cNvSpPr txBox="1"/>
              <p:nvPr/>
            </p:nvSpPr>
            <p:spPr>
              <a:xfrm>
                <a:off x="4862381" y="5426952"/>
                <a:ext cx="1130374" cy="3804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1.18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/>
                            </a:rPr>
                            <m:t>−0.33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/>
                            </a:rPr>
                            <m:t>+0.50</m:t>
                          </m:r>
                        </m:sup>
                      </m:sSub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2381" y="5426952"/>
                <a:ext cx="1130374" cy="380425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/>
              <p:cNvSpPr txBox="1"/>
              <p:nvPr/>
            </p:nvSpPr>
            <p:spPr>
              <a:xfrm>
                <a:off x="6455963" y="5432896"/>
                <a:ext cx="1303498" cy="3804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−0.66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/>
                            </a:rPr>
                            <m:t>−1.00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/>
                            </a:rPr>
                            <m:t>+1.58</m:t>
                          </m:r>
                        </m:sup>
                      </m:sSub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5963" y="5432896"/>
                <a:ext cx="1303498" cy="380425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2" name="直接连接符 71"/>
          <p:cNvCxnSpPr/>
          <p:nvPr/>
        </p:nvCxnSpPr>
        <p:spPr>
          <a:xfrm>
            <a:off x="2073786" y="3713137"/>
            <a:ext cx="57385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>
            <a:off x="2059868" y="4171658"/>
            <a:ext cx="57385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2059868" y="4747722"/>
            <a:ext cx="57385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2059868" y="5323786"/>
            <a:ext cx="57385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2009926" y="5899850"/>
            <a:ext cx="57385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2071157" y="3667602"/>
            <a:ext cx="57385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2009926" y="5949280"/>
            <a:ext cx="57385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695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/>
          <p:cNvSpPr/>
          <p:nvPr/>
        </p:nvSpPr>
        <p:spPr>
          <a:xfrm>
            <a:off x="124826" y="4904547"/>
            <a:ext cx="89836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70000"/>
            </a:pPr>
            <a:r>
              <a:rPr lang="en-US" altLang="zh-CN" dirty="0" smtClean="0"/>
              <a:t>The theoretical uncertainties are caused by varying the </a:t>
            </a:r>
            <a:r>
              <a:rPr lang="en-US" altLang="zh-CN" dirty="0" err="1" smtClean="0"/>
              <a:t>Borel</a:t>
            </a:r>
            <a:r>
              <a:rPr lang="en-US" altLang="zh-CN" dirty="0" smtClean="0"/>
              <a:t> parameter M, the decay constant </a:t>
            </a:r>
          </a:p>
          <a:p>
            <a:pPr>
              <a:buSzPct val="70000"/>
            </a:pPr>
            <a:r>
              <a:rPr lang="en-US" altLang="zh-CN" dirty="0" smtClean="0"/>
              <a:t>and mass  of D meson, </a:t>
            </a:r>
            <a:r>
              <a:rPr lang="en-US" altLang="zh-CN" dirty="0"/>
              <a:t>the decay constant and the </a:t>
            </a:r>
            <a:r>
              <a:rPr lang="en-US" altLang="zh-CN" dirty="0" smtClean="0"/>
              <a:t>mass of scalar meson</a:t>
            </a:r>
            <a:r>
              <a:rPr lang="en-US" altLang="zh-CN" dirty="0"/>
              <a:t>,</a:t>
            </a:r>
            <a:r>
              <a:rPr lang="en-US" altLang="zh-CN" dirty="0" smtClean="0"/>
              <a:t> the threshold </a:t>
            </a:r>
          </a:p>
          <a:p>
            <a:pPr>
              <a:buSzPct val="70000"/>
            </a:pPr>
            <a:r>
              <a:rPr lang="en-US" altLang="zh-CN" dirty="0" smtClean="0"/>
              <a:t>parameter for scalar meson and the </a:t>
            </a:r>
            <a:r>
              <a:rPr lang="en-US" altLang="zh-CN" dirty="0"/>
              <a:t>c quark </a:t>
            </a:r>
            <a:r>
              <a:rPr lang="en-US" altLang="zh-CN" dirty="0" smtClean="0"/>
              <a:t>mass</a:t>
            </a:r>
            <a:r>
              <a:rPr lang="en-US" altLang="zh-CN" dirty="0"/>
              <a:t>, , </a:t>
            </a:r>
            <a:r>
              <a:rPr lang="en-US" altLang="zh-CN" dirty="0" smtClean="0"/>
              <a:t>within their reasonable regions. 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矩形 53"/>
              <p:cNvSpPr/>
              <p:nvPr/>
            </p:nvSpPr>
            <p:spPr>
              <a:xfrm>
                <a:off x="81513" y="260648"/>
                <a:ext cx="276229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:r>
                  <a:rPr lang="en-US" altLang="zh-CN" dirty="0" smtClean="0"/>
                  <a:t>As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𝑠</m:t>
                        </m:r>
                      </m:sub>
                      <m:sup>
                        <m:r>
                          <a:rPr lang="en-US" altLang="zh-CN" b="0" i="1" smtClean="0">
                            <a:latin typeface="Cambria Math"/>
                          </a:rPr>
                          <m:t>+</m:t>
                        </m:r>
                      </m:sup>
                    </m:sSubSup>
                    <m:r>
                      <a:rPr lang="en-US" altLang="zh-CN" i="1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50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e>
                    </m:d>
                    <m:sSup>
                      <m:s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: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4" name="矩形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13" y="260648"/>
                <a:ext cx="2762295" cy="369332"/>
              </a:xfrm>
              <a:prstGeom prst="rect">
                <a:avLst/>
              </a:prstGeom>
              <a:blipFill rotWithShape="1">
                <a:blip r:embed="rId2"/>
                <a:stretch>
                  <a:fillRect l="-1762" t="-8333" r="-881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5" name="组合 54"/>
          <p:cNvGrpSpPr/>
          <p:nvPr/>
        </p:nvGrpSpPr>
        <p:grpSpPr>
          <a:xfrm>
            <a:off x="1403648" y="1075314"/>
            <a:ext cx="5802434" cy="2281678"/>
            <a:chOff x="1298230" y="3356992"/>
            <a:chExt cx="5802434" cy="228167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/>
                <p:cNvSpPr txBox="1"/>
                <p:nvPr/>
              </p:nvSpPr>
              <p:spPr>
                <a:xfrm>
                  <a:off x="1362090" y="3955208"/>
                  <a:ext cx="8905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+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59" name="TextBox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2090" y="3955208"/>
                  <a:ext cx="890500" cy="369332"/>
                </a:xfrm>
                <a:prstGeom prst="rect">
                  <a:avLst/>
                </a:prstGeom>
                <a:blipFill rotWithShape="1">
                  <a:blip r:embed="rId18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TextBox 79"/>
                <p:cNvSpPr txBox="1"/>
                <p:nvPr/>
              </p:nvSpPr>
              <p:spPr>
                <a:xfrm>
                  <a:off x="1360437" y="5066880"/>
                  <a:ext cx="88145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−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CN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60" name="TextBox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0437" y="5066880"/>
                  <a:ext cx="881459" cy="369332"/>
                </a:xfrm>
                <a:prstGeom prst="rect">
                  <a:avLst/>
                </a:prstGeom>
                <a:blipFill rotWithShape="1">
                  <a:blip r:embed="rId19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Box 80"/>
                <p:cNvSpPr txBox="1"/>
                <p:nvPr/>
              </p:nvSpPr>
              <p:spPr>
                <a:xfrm>
                  <a:off x="2885469" y="3399127"/>
                  <a:ext cx="77938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+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0</m:t>
                            </m:r>
                          </m:e>
                        </m:d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61" name="TextBox 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85469" y="3399127"/>
                  <a:ext cx="779380" cy="369332"/>
                </a:xfrm>
                <a:prstGeom prst="rect">
                  <a:avLst/>
                </a:prstGeom>
                <a:blipFill rotWithShape="1">
                  <a:blip r:embed="rId20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TextBox 81"/>
                <p:cNvSpPr txBox="1"/>
                <p:nvPr/>
              </p:nvSpPr>
              <p:spPr>
                <a:xfrm>
                  <a:off x="4446764" y="3402527"/>
                  <a:ext cx="49718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+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62" name="TextBox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46764" y="3402527"/>
                  <a:ext cx="497187" cy="369332"/>
                </a:xfrm>
                <a:prstGeom prst="rect">
                  <a:avLst/>
                </a:prstGeom>
                <a:blipFill rotWithShape="1">
                  <a:blip r:embed="rId2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Box 82"/>
                <p:cNvSpPr txBox="1"/>
                <p:nvPr/>
              </p:nvSpPr>
              <p:spPr>
                <a:xfrm>
                  <a:off x="5974068" y="3402527"/>
                  <a:ext cx="48667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+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63" name="TextBox 6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74068" y="3402527"/>
                  <a:ext cx="486672" cy="369332"/>
                </a:xfrm>
                <a:prstGeom prst="rect">
                  <a:avLst/>
                </a:prstGeom>
                <a:blipFill rotWithShape="1">
                  <a:blip r:embed="rId2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TextBox 83"/>
                <p:cNvSpPr txBox="1"/>
                <p:nvPr/>
              </p:nvSpPr>
              <p:spPr>
                <a:xfrm>
                  <a:off x="2810081" y="4533975"/>
                  <a:ext cx="77033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−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0</m:t>
                            </m:r>
                          </m:e>
                        </m:d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64" name="TextBox 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10081" y="4533975"/>
                  <a:ext cx="770339" cy="369332"/>
                </a:xfrm>
                <a:prstGeom prst="rect">
                  <a:avLst/>
                </a:prstGeom>
                <a:blipFill rotWithShape="1">
                  <a:blip r:embed="rId23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TextBox 84"/>
                <p:cNvSpPr txBox="1"/>
                <p:nvPr/>
              </p:nvSpPr>
              <p:spPr>
                <a:xfrm>
                  <a:off x="4451385" y="4524683"/>
                  <a:ext cx="49718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−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65" name="TextBox 6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51385" y="4524683"/>
                  <a:ext cx="497187" cy="369332"/>
                </a:xfrm>
                <a:prstGeom prst="rect">
                  <a:avLst/>
                </a:prstGeom>
                <a:blipFill rotWithShape="1">
                  <a:blip r:embed="rId2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TextBox 85"/>
                <p:cNvSpPr txBox="1"/>
                <p:nvPr/>
              </p:nvSpPr>
              <p:spPr>
                <a:xfrm>
                  <a:off x="5956684" y="4533975"/>
                  <a:ext cx="48667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−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66" name="TextBox 6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56684" y="4533975"/>
                  <a:ext cx="486672" cy="369332"/>
                </a:xfrm>
                <a:prstGeom prst="rect">
                  <a:avLst/>
                </a:prstGeom>
                <a:blipFill rotWithShape="1">
                  <a:blip r:embed="rId2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TextBox 86"/>
                <p:cNvSpPr txBox="1"/>
                <p:nvPr/>
              </p:nvSpPr>
              <p:spPr>
                <a:xfrm>
                  <a:off x="2538574" y="3921767"/>
                  <a:ext cx="1130374" cy="3765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1.01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−0.24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+0.22</m:t>
                            </m:r>
                          </m:sup>
                        </m:sSub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87" name="TextBox 8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38574" y="3921767"/>
                  <a:ext cx="1130374" cy="376513"/>
                </a:xfrm>
                <a:prstGeom prst="rect">
                  <a:avLst/>
                </a:prstGeom>
                <a:blipFill rotWithShape="1">
                  <a:blip r:embed="rId26"/>
                  <a:stretch>
                    <a:fillRect b="-161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TextBox 87"/>
                <p:cNvSpPr txBox="1"/>
                <p:nvPr/>
              </p:nvSpPr>
              <p:spPr>
                <a:xfrm>
                  <a:off x="4098083" y="3956650"/>
                  <a:ext cx="1130374" cy="3765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0.63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−0.11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+030</m:t>
                            </m:r>
                          </m:sup>
                        </m:sSub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88" name="TextBox 8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98083" y="3956650"/>
                  <a:ext cx="1130374" cy="376513"/>
                </a:xfrm>
                <a:prstGeom prst="rect">
                  <a:avLst/>
                </a:prstGeom>
                <a:blipFill rotWithShape="1">
                  <a:blip r:embed="rId27"/>
                  <a:stretch>
                    <a:fillRect b="-327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9" name="TextBox 88"/>
                <p:cNvSpPr txBox="1"/>
                <p:nvPr/>
              </p:nvSpPr>
              <p:spPr>
                <a:xfrm>
                  <a:off x="5782541" y="3962594"/>
                  <a:ext cx="1167243" cy="3804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2.77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−0.51 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+0.93</m:t>
                            </m:r>
                          </m:sup>
                        </m:sSub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89" name="TextBox 8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2541" y="3962594"/>
                  <a:ext cx="1167243" cy="380425"/>
                </a:xfrm>
                <a:prstGeom prst="rect">
                  <a:avLst/>
                </a:prstGeom>
                <a:blipFill rotWithShape="1">
                  <a:blip r:embed="rId28"/>
                  <a:stretch>
                    <a:fillRect b="-161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TextBox 89"/>
                <p:cNvSpPr txBox="1"/>
                <p:nvPr/>
              </p:nvSpPr>
              <p:spPr>
                <a:xfrm>
                  <a:off x="2500300" y="5081459"/>
                  <a:ext cx="1130374" cy="3765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0.22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−0.06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+0.06</m:t>
                            </m:r>
                          </m:sup>
                        </m:sSub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90" name="TextBox 8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00300" y="5081459"/>
                  <a:ext cx="1130374" cy="376513"/>
                </a:xfrm>
                <a:prstGeom prst="rect">
                  <a:avLst/>
                </a:prstGeom>
                <a:blipFill rotWithShape="1">
                  <a:blip r:embed="rId29"/>
                  <a:stretch>
                    <a:fillRect b="-161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TextBox 90"/>
                <p:cNvSpPr txBox="1"/>
                <p:nvPr/>
              </p:nvSpPr>
              <p:spPr>
                <a:xfrm>
                  <a:off x="4150685" y="5116342"/>
                  <a:ext cx="1130374" cy="3804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3.69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−0.12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+0.37</m:t>
                            </m:r>
                          </m:sup>
                        </m:sSub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91" name="TextBox 9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50685" y="5116342"/>
                  <a:ext cx="1130374" cy="380425"/>
                </a:xfrm>
                <a:prstGeom prst="rect">
                  <a:avLst/>
                </a:prstGeom>
                <a:blipFill rotWithShape="1">
                  <a:blip r:embed="rId30"/>
                  <a:stretch>
                    <a:fillRect b="-161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2" name="TextBox 91"/>
                <p:cNvSpPr txBox="1"/>
                <p:nvPr/>
              </p:nvSpPr>
              <p:spPr>
                <a:xfrm>
                  <a:off x="5744267" y="5122286"/>
                  <a:ext cx="1130374" cy="3804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4.41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−0.70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+1.76</m:t>
                            </m:r>
                          </m:sup>
                        </m:sSub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92" name="TextBox 9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44267" y="5122286"/>
                  <a:ext cx="1130374" cy="380425"/>
                </a:xfrm>
                <a:prstGeom prst="rect">
                  <a:avLst/>
                </a:prstGeom>
                <a:blipFill rotWithShape="1">
                  <a:blip r:embed="rId31"/>
                  <a:stretch>
                    <a:fillRect b="-161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3" name="直接连接符 92"/>
            <p:cNvCxnSpPr/>
            <p:nvPr/>
          </p:nvCxnSpPr>
          <p:spPr>
            <a:xfrm>
              <a:off x="1362090" y="3402527"/>
              <a:ext cx="5738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>
              <a:off x="1348172" y="3861048"/>
              <a:ext cx="5738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>
              <a:off x="1348172" y="4437112"/>
              <a:ext cx="5738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>
              <a:off x="1348172" y="5013176"/>
              <a:ext cx="5738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>
              <a:off x="1298230" y="5589240"/>
              <a:ext cx="5738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1359461" y="3356992"/>
              <a:ext cx="5738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>
              <a:off x="1298230" y="5638670"/>
              <a:ext cx="573857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754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92696"/>
            <a:ext cx="3084724" cy="242355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926" y="692696"/>
            <a:ext cx="3612433" cy="237626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501008"/>
            <a:ext cx="3228740" cy="237626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927" y="3506794"/>
            <a:ext cx="3612433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71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107504" y="101120"/>
                <a:ext cx="5940472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:r>
                  <a:rPr lang="en-US" altLang="zh-CN" dirty="0" smtClean="0"/>
                  <a:t>The branching ratio of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latin typeface="Cambria Math"/>
                      </a:rPr>
                      <m:t> </m:t>
                    </m:r>
                    <m:sSubSup>
                      <m:sSubSup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𝑠</m:t>
                        </m:r>
                      </m:sub>
                      <m:sup>
                        <m:r>
                          <a:rPr lang="en-US" altLang="zh-CN" b="0" i="1" smtClean="0">
                            <a:latin typeface="Cambria Math"/>
                          </a:rPr>
                          <m:t>+</m:t>
                        </m:r>
                      </m:sup>
                    </m:sSubSup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980</m:t>
                        </m:r>
                      </m:e>
                    </m:d>
                    <m:sSup>
                      <m:sSupPr>
                        <m:ctrlPr>
                          <a:rPr lang="en-US" altLang="zh-CN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at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/>
                      </a:rPr>
                      <m:t>𝜃</m:t>
                    </m:r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(36</m:t>
                        </m:r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±2)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: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01120"/>
                <a:ext cx="5940472" cy="375552"/>
              </a:xfrm>
              <a:prstGeom prst="rect">
                <a:avLst/>
              </a:prstGeom>
              <a:blipFill rotWithShape="1">
                <a:blip r:embed="rId2"/>
                <a:stretch>
                  <a:fillRect l="-924" t="-6557" b="-262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2139863" y="503737"/>
                <a:ext cx="4716356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𝐵𝑟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+</m:t>
                            </m:r>
                          </m:sup>
                        </m:sSub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→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980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  <a:ea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4.11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−</m:t>
                            </m:r>
                            <m:r>
                              <a:rPr lang="en-US" altLang="zh-CN" b="0" i="1" smtClean="0">
                                <a:latin typeface="Cambria Math"/>
                              </a:rPr>
                              <m:t>1.51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b="0" i="1" smtClean="0">
                                <a:latin typeface="Cambria Math"/>
                              </a:rPr>
                              <m:t>1.80</m:t>
                            </m:r>
                          </m:sup>
                        </m:sSubSup>
                      </m:e>
                    </m:d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US" altLang="zh-CN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zh-CN" altLang="en-US" dirty="0" smtClean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9863" y="503737"/>
                <a:ext cx="4716356" cy="404983"/>
              </a:xfrm>
              <a:prstGeom prst="rect">
                <a:avLst/>
              </a:prstGeom>
              <a:blipFill rotWithShape="1">
                <a:blip r:embed="rId3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107504" y="1835532"/>
                <a:ext cx="59447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:r>
                  <a:rPr lang="en-US" altLang="zh-CN" dirty="0" smtClean="0"/>
                  <a:t>The branching ratio of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latin typeface="Cambria Math"/>
                      </a:rPr>
                      <m:t> </m:t>
                    </m:r>
                    <m:sSubSup>
                      <m:sSubSup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𝑠</m:t>
                        </m:r>
                      </m:sub>
                      <m:sup>
                        <m:r>
                          <a:rPr lang="en-US" altLang="zh-CN" b="0" i="1" smtClean="0">
                            <a:latin typeface="Cambria Math"/>
                          </a:rPr>
                          <m:t>+</m:t>
                        </m:r>
                      </m:sup>
                    </m:sSubSup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980</m:t>
                        </m:r>
                      </m:e>
                    </m:d>
                    <m:sSup>
                      <m:sSupPr>
                        <m:ctrlPr>
                          <a:rPr lang="en-US" altLang="zh-CN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/>
                  <a:t> </a:t>
                </a:r>
                <a:r>
                  <a:rPr lang="en-US" altLang="zh-CN" dirty="0" smtClean="0"/>
                  <a:t>was measured as: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835532"/>
                <a:ext cx="5944769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923" t="-8197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179512" y="3923764"/>
                <a:ext cx="63033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𝐵𝑟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+</m:t>
                            </m:r>
                          </m:sup>
                        </m:sSub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→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980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  <a:ea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sub>
                        </m:sSub>
                        <m:r>
                          <a:rPr lang="en-US" altLang="zh-CN" i="1" smtClean="0">
                            <a:latin typeface="Cambria Math"/>
                            <a:ea typeface="Cambria Math"/>
                          </a:rPr>
                          <m:t>→</m:t>
                        </m:r>
                        <m:sSup>
                          <m:sSupPr>
                            <m:ctrlPr>
                              <a:rPr lang="en-US" altLang="zh-CN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zh-CN" altLang="en-US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zh-CN" altLang="en-US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  <a:ea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1.30</m:t>
                        </m:r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±0.22</m:t>
                        </m:r>
                      </m:e>
                    </m:d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US" altLang="zh-CN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zh-CN" altLang="en-US" dirty="0" smtClean="0"/>
                  <a:t> </a:t>
                </a:r>
                <a:endParaRPr lang="en-US" altLang="zh-CN" dirty="0" smtClean="0"/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3923764"/>
                <a:ext cx="6303329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矩形 1"/>
          <p:cNvSpPr/>
          <p:nvPr/>
        </p:nvSpPr>
        <p:spPr>
          <a:xfrm>
            <a:off x="4940085" y="4355812"/>
            <a:ext cx="3800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70000"/>
            </a:pPr>
            <a:r>
              <a:rPr lang="en-US" altLang="zh-CN" dirty="0"/>
              <a:t>CELO –c Phys. Rev. D 92(2015) 012009</a:t>
            </a:r>
            <a:r>
              <a:rPr lang="zh-CN" altLang="en-US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矩形 13"/>
              <p:cNvSpPr/>
              <p:nvPr/>
            </p:nvSpPr>
            <p:spPr>
              <a:xfrm>
                <a:off x="179512" y="2267580"/>
                <a:ext cx="63033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𝐵𝑟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+</m:t>
                            </m:r>
                          </m:sup>
                        </m:sSub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→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980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  <a:ea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sub>
                        </m:sSub>
                        <m:r>
                          <a:rPr lang="en-US" altLang="zh-CN" i="1" smtClean="0">
                            <a:latin typeface="Cambria Math"/>
                            <a:ea typeface="Cambria Math"/>
                          </a:rPr>
                          <m:t>→</m:t>
                        </m:r>
                        <m:sSup>
                          <m:sSupPr>
                            <m:ctrlPr>
                              <a:rPr lang="en-US" altLang="zh-CN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zh-CN" altLang="en-US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zh-CN" altLang="en-US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  <a:ea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1.30</m:t>
                        </m:r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±0.41</m:t>
                        </m:r>
                      </m:e>
                    </m:d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US" altLang="zh-CN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zh-CN" altLang="en-US" dirty="0" smtClean="0"/>
                  <a:t> </a:t>
                </a:r>
                <a:endParaRPr lang="en-US" altLang="zh-CN" dirty="0" smtClean="0"/>
              </a:p>
            </p:txBody>
          </p:sp>
        </mc:Choice>
        <mc:Fallback xmlns="">
          <p:sp>
            <p:nvSpPr>
              <p:cNvPr id="14" name="矩形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267580"/>
                <a:ext cx="6303329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矩形 14"/>
          <p:cNvSpPr/>
          <p:nvPr/>
        </p:nvSpPr>
        <p:spPr>
          <a:xfrm>
            <a:off x="4940085" y="2699628"/>
            <a:ext cx="3800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70000"/>
            </a:pPr>
            <a:r>
              <a:rPr lang="en-US" altLang="zh-CN" dirty="0"/>
              <a:t>CELO –c Phys. Rev. D </a:t>
            </a:r>
            <a:r>
              <a:rPr lang="en-US" altLang="zh-CN" dirty="0" smtClean="0"/>
              <a:t>80(2009) 052007</a:t>
            </a:r>
            <a:r>
              <a:rPr lang="zh-CN" altLang="en-US" dirty="0" smtClean="0"/>
              <a:t> 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矩形 15"/>
              <p:cNvSpPr/>
              <p:nvPr/>
            </p:nvSpPr>
            <p:spPr>
              <a:xfrm>
                <a:off x="179511" y="3131676"/>
                <a:ext cx="63033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𝐵𝑟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+</m:t>
                            </m:r>
                          </m:sup>
                        </m:sSub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→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980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  <a:ea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sub>
                        </m:sSub>
                        <m:r>
                          <a:rPr lang="en-US" altLang="zh-CN" i="1" smtClean="0">
                            <a:latin typeface="Cambria Math"/>
                            <a:ea typeface="Cambria Math"/>
                          </a:rPr>
                          <m:t>→</m:t>
                        </m:r>
                        <m:sSup>
                          <m:sSupPr>
                            <m:ctrlPr>
                              <a:rPr lang="en-US" altLang="zh-CN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zh-CN" altLang="en-US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zh-CN" altLang="en-US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  <a:ea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2.00</m:t>
                        </m:r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±0.32</m:t>
                        </m:r>
                      </m:e>
                    </m:d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US" altLang="zh-CN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zh-CN" altLang="en-US" dirty="0" smtClean="0"/>
                  <a:t> </a:t>
                </a:r>
                <a:endParaRPr lang="en-US" altLang="zh-CN" dirty="0" smtClean="0"/>
              </a:p>
            </p:txBody>
          </p:sp>
        </mc:Choice>
        <mc:Fallback xmlns="">
          <p:sp>
            <p:nvSpPr>
              <p:cNvPr id="16" name="矩形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1" y="3131676"/>
                <a:ext cx="6303329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矩形 16"/>
          <p:cNvSpPr/>
          <p:nvPr/>
        </p:nvSpPr>
        <p:spPr>
          <a:xfrm>
            <a:off x="4940084" y="3563724"/>
            <a:ext cx="3587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70000"/>
            </a:pPr>
            <a:r>
              <a:rPr lang="en-US" altLang="zh-CN" dirty="0"/>
              <a:t>CELO </a:t>
            </a:r>
            <a:r>
              <a:rPr lang="en-US" altLang="zh-CN" dirty="0" smtClean="0"/>
              <a:t> </a:t>
            </a:r>
            <a:r>
              <a:rPr lang="en-US" altLang="zh-CN" dirty="0"/>
              <a:t>Phys. Rev. D </a:t>
            </a:r>
            <a:r>
              <a:rPr lang="en-US" altLang="zh-CN" dirty="0" smtClean="0"/>
              <a:t>80(2009) 052009</a:t>
            </a:r>
            <a:r>
              <a:rPr lang="zh-CN" altLang="en-US" dirty="0" smtClean="0"/>
              <a:t> 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矩形 17"/>
              <p:cNvSpPr/>
              <p:nvPr/>
            </p:nvSpPr>
            <p:spPr>
              <a:xfrm>
                <a:off x="107504" y="4787860"/>
                <a:ext cx="3738652" cy="3765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/>
                        </a:rPr>
                        <m:t>𝐵𝑟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980</m:t>
                              </m:r>
                            </m:e>
                          </m:d>
                          <m:r>
                            <a:rPr lang="en-US" altLang="zh-CN" i="1" smtClean="0">
                              <a:latin typeface="Cambria Math"/>
                              <a:ea typeface="Cambria Math"/>
                            </a:rPr>
                            <m:t>→</m:t>
                          </m:r>
                          <m:sSup>
                            <m:sSupPr>
                              <m:ctrlPr>
                                <a:rPr lang="en-US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n-US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n-US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</m:sup>
                          </m:sSup>
                        </m:e>
                      </m:d>
                      <m:r>
                        <a:rPr lang="en-US" altLang="zh-CN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/>
                                </a:rPr>
                                <m:t>0.50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/>
                                </a:rPr>
                                <m:t>−0.09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/>
                                </a:rPr>
                                <m:t>+0.07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US" altLang="zh-CN" dirty="0" smtClean="0"/>
              </a:p>
            </p:txBody>
          </p:sp>
        </mc:Choice>
        <mc:Fallback xmlns="">
          <p:sp>
            <p:nvSpPr>
              <p:cNvPr id="18" name="矩形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787860"/>
                <a:ext cx="3738652" cy="376513"/>
              </a:xfrm>
              <a:prstGeom prst="rect">
                <a:avLst/>
              </a:prstGeom>
              <a:blipFill rotWithShape="1">
                <a:blip r:embed="rId8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19"/>
              <p:cNvSpPr/>
              <p:nvPr/>
            </p:nvSpPr>
            <p:spPr>
              <a:xfrm>
                <a:off x="107504" y="965216"/>
                <a:ext cx="6068713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:r>
                  <a:rPr lang="en-US" altLang="zh-CN" dirty="0" smtClean="0"/>
                  <a:t>The branching ratio of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latin typeface="Cambria Math"/>
                      </a:rPr>
                      <m:t> </m:t>
                    </m:r>
                    <m:sSubSup>
                      <m:sSubSup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𝑠</m:t>
                        </m:r>
                      </m:sub>
                      <m:sup>
                        <m:r>
                          <a:rPr lang="en-US" altLang="zh-CN" b="0" i="1" smtClean="0">
                            <a:latin typeface="Cambria Math"/>
                          </a:rPr>
                          <m:t>+</m:t>
                        </m:r>
                      </m:sup>
                    </m:sSubSup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980</m:t>
                        </m:r>
                      </m:e>
                    </m:d>
                    <m:sSup>
                      <m:sSupPr>
                        <m:ctrlPr>
                          <a:rPr lang="en-US" altLang="zh-CN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at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/>
                      </a:rPr>
                      <m:t>𝜃</m:t>
                    </m:r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(148</m:t>
                        </m:r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±6)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: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0" name="矩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965216"/>
                <a:ext cx="6068713" cy="375552"/>
              </a:xfrm>
              <a:prstGeom prst="rect">
                <a:avLst/>
              </a:prstGeom>
              <a:blipFill rotWithShape="1">
                <a:blip r:embed="rId9"/>
                <a:stretch>
                  <a:fillRect l="-905" t="-6452" b="-241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矩形 20"/>
              <p:cNvSpPr/>
              <p:nvPr/>
            </p:nvSpPr>
            <p:spPr>
              <a:xfrm>
                <a:off x="2123728" y="1367833"/>
                <a:ext cx="4716356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𝐵𝑟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+</m:t>
                            </m:r>
                          </m:sup>
                        </m:sSub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→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980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  <a:ea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4.52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−</m:t>
                            </m:r>
                            <m:r>
                              <a:rPr lang="en-US" altLang="zh-CN" b="0" i="1" smtClean="0">
                                <a:latin typeface="Cambria Math"/>
                              </a:rPr>
                              <m:t>1.76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b="0" i="1" smtClean="0">
                                <a:latin typeface="Cambria Math"/>
                              </a:rPr>
                              <m:t>2.05</m:t>
                            </m:r>
                          </m:sup>
                        </m:sSubSup>
                      </m:e>
                    </m:d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US" altLang="zh-CN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zh-CN" altLang="en-US" dirty="0" smtClean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1" name="矩形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1367833"/>
                <a:ext cx="4716356" cy="404983"/>
              </a:xfrm>
              <a:prstGeom prst="rect">
                <a:avLst/>
              </a:prstGeom>
              <a:blipFill rotWithShape="1">
                <a:blip r:embed="rId10"/>
                <a:stretch>
                  <a:fillRect b="-74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107504" y="6237312"/>
            <a:ext cx="9007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70000"/>
            </a:pPr>
            <a:r>
              <a:rPr lang="en-US" altLang="zh-CN" dirty="0" smtClean="0"/>
              <a:t>arXiv:1303.4403 [</a:t>
            </a:r>
            <a:r>
              <a:rPr lang="en-US" altLang="zh-CN" dirty="0" err="1" smtClean="0"/>
              <a:t>hep-ph</a:t>
            </a:r>
            <a:r>
              <a:rPr lang="en-US" altLang="zh-CN" dirty="0" smtClean="0"/>
              <a:t>] Hai-Yang Cheng, Chun-</a:t>
            </a:r>
            <a:r>
              <a:rPr lang="en-US" altLang="zh-CN" dirty="0" err="1" smtClean="0"/>
              <a:t>Khiang</a:t>
            </a:r>
            <a:r>
              <a:rPr lang="en-US" altLang="zh-CN" dirty="0" smtClean="0"/>
              <a:t> Chua, </a:t>
            </a:r>
            <a:r>
              <a:rPr lang="en-US" altLang="zh-CN" dirty="0" err="1" smtClean="0"/>
              <a:t>Kwei</a:t>
            </a:r>
            <a:r>
              <a:rPr lang="en-US" altLang="zh-CN" dirty="0" smtClean="0"/>
              <a:t>-Chou Yang, </a:t>
            </a:r>
            <a:r>
              <a:rPr lang="en-US" altLang="zh-CN" dirty="0" err="1" smtClean="0"/>
              <a:t>Zhi</a:t>
            </a:r>
            <a:r>
              <a:rPr lang="en-US" altLang="zh-CN" dirty="0" smtClean="0"/>
              <a:t>-Qing Zhang</a:t>
            </a:r>
            <a:endParaRPr lang="en-US" altLang="zh-CN" dirty="0"/>
          </a:p>
        </p:txBody>
      </p:sp>
      <p:sp>
        <p:nvSpPr>
          <p:cNvPr id="22" name="矩形 21"/>
          <p:cNvSpPr/>
          <p:nvPr/>
        </p:nvSpPr>
        <p:spPr>
          <a:xfrm>
            <a:off x="93594" y="5241974"/>
            <a:ext cx="89836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F0000"/>
              </a:buClr>
              <a:buSzPct val="70000"/>
              <a:buFont typeface="Wingdings" panose="05000000000000000000" pitchFamily="2" charset="2"/>
              <a:buChar char="l"/>
            </a:pPr>
            <a:r>
              <a:rPr lang="en-US" altLang="zh-CN" dirty="0" smtClean="0"/>
              <a:t>The theoretical uncertainties are caused by varying the </a:t>
            </a:r>
            <a:r>
              <a:rPr lang="en-US" altLang="zh-CN" dirty="0" err="1" smtClean="0"/>
              <a:t>Borel</a:t>
            </a:r>
            <a:r>
              <a:rPr lang="en-US" altLang="zh-CN" dirty="0" smtClean="0"/>
              <a:t> parameter M, the </a:t>
            </a:r>
            <a:r>
              <a:rPr lang="en-US" altLang="zh-CN" dirty="0"/>
              <a:t>decay constant and the </a:t>
            </a:r>
            <a:r>
              <a:rPr lang="en-US" altLang="zh-CN" dirty="0" smtClean="0"/>
              <a:t>mass of scalar meson</a:t>
            </a:r>
            <a:r>
              <a:rPr lang="en-US" altLang="zh-CN" dirty="0"/>
              <a:t>,</a:t>
            </a:r>
            <a:r>
              <a:rPr lang="en-US" altLang="zh-CN" dirty="0" smtClean="0"/>
              <a:t> the threshold parameter for scalar meson and the </a:t>
            </a:r>
            <a:r>
              <a:rPr lang="en-US" altLang="zh-CN" dirty="0"/>
              <a:t>c quark </a:t>
            </a:r>
            <a:r>
              <a:rPr lang="en-US" altLang="zh-CN" dirty="0" smtClean="0"/>
              <a:t>mass, within their reasonable regions.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085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496" y="87015"/>
            <a:ext cx="2033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1. introduction</a:t>
            </a:r>
            <a:endParaRPr lang="zh-CN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94202" y="476672"/>
                <a:ext cx="8026300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The inner structure of scalar mesons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en-US" altLang="zh-CN" dirty="0" smtClean="0"/>
                  <a:t>,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980</m:t>
                        </m:r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altLang="zh-CN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50</m:t>
                        </m:r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dirty="0" smtClean="0"/>
                  <a:t> has been </a:t>
                </a:r>
              </a:p>
              <a:p>
                <a:pPr>
                  <a:buSzPct val="70000"/>
                </a:pPr>
                <a:r>
                  <a:rPr lang="en-US" altLang="zh-CN" dirty="0" smtClean="0"/>
                  <a:t>      controversial for over three decades, which make it one of the alluring issues in  </a:t>
                </a:r>
              </a:p>
              <a:p>
                <a:pPr>
                  <a:buSzPct val="70000"/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contemporary particle physics.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202" y="476672"/>
                <a:ext cx="8026300" cy="923330"/>
              </a:xfrm>
              <a:prstGeom prst="rect">
                <a:avLst/>
              </a:prstGeom>
              <a:blipFill rotWithShape="1">
                <a:blip r:embed="rId2"/>
                <a:stretch>
                  <a:fillRect t="-3289" b="-9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179133" y="1340768"/>
            <a:ext cx="4028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SzPct val="70000"/>
              <a:buFont typeface="Wingdings" panose="05000000000000000000" pitchFamily="2" charset="2"/>
              <a:buChar char="l"/>
            </a:pPr>
            <a:r>
              <a:rPr lang="en-US" altLang="zh-CN" dirty="0" smtClean="0"/>
              <a:t>Two possible scenarios are suggested: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1180990" y="1700808"/>
            <a:ext cx="59028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Scenario1: they are the </a:t>
            </a:r>
            <a:r>
              <a:rPr lang="en-US" altLang="zh-CN" dirty="0"/>
              <a:t>lowest lying </a:t>
            </a:r>
            <a:r>
              <a:rPr lang="en-US" altLang="zh-CN" dirty="0" smtClean="0"/>
              <a:t> two </a:t>
            </a:r>
            <a:r>
              <a:rPr lang="en-US" altLang="zh-CN" dirty="0"/>
              <a:t>quark bound </a:t>
            </a:r>
            <a:r>
              <a:rPr lang="en-US" altLang="zh-CN" dirty="0" smtClean="0"/>
              <a:t>states 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1196072" y="2060848"/>
                <a:ext cx="7682103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/>
                  <a:t>Scenario2: they are four-quark nonet and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145</m:t>
                        </m:r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dirty="0" smtClean="0"/>
                  <a:t>,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1</m:t>
                        </m:r>
                        <m:r>
                          <a:rPr lang="en-US" altLang="zh-CN" b="0" i="1" smtClean="0">
                            <a:latin typeface="Cambria Math"/>
                          </a:rPr>
                          <m:t>37</m:t>
                        </m:r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dirty="0" smtClean="0"/>
                  <a:t> is treated as the </a:t>
                </a:r>
              </a:p>
              <a:p>
                <a:r>
                  <a:rPr lang="en-US" altLang="zh-CN" dirty="0"/>
                  <a:t> </a:t>
                </a:r>
                <a:r>
                  <a:rPr lang="en-US" altLang="zh-CN" dirty="0" smtClean="0"/>
                  <a:t>                  lowest lying two-quark bound state. 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6072" y="2060848"/>
                <a:ext cx="7682103" cy="646331"/>
              </a:xfrm>
              <a:prstGeom prst="rect">
                <a:avLst/>
              </a:prstGeom>
              <a:blipFill rotWithShape="1">
                <a:blip r:embed="rId3"/>
                <a:stretch>
                  <a:fillRect l="-635"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79512" y="2710661"/>
                <a:ext cx="908255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The  B decays involving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en-US" altLang="zh-CN" dirty="0" smtClean="0"/>
                  <a:t> has been explored, but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altLang="zh-CN" dirty="0" smtClean="0"/>
                  <a:t> decays </a:t>
                </a:r>
                <a:r>
                  <a:rPr lang="en-US" altLang="zh-CN" dirty="0"/>
                  <a:t>involving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980</m:t>
                        </m:r>
                      </m:e>
                    </m:d>
                    <m:r>
                      <a:rPr lang="en-US" altLang="zh-CN" b="0" i="0" smtClean="0">
                        <a:latin typeface="Cambria Math"/>
                      </a:rPr>
                      <m:t> </m:t>
                    </m:r>
                  </m:oMath>
                </a14:m>
                <a:endParaRPr lang="en-US" altLang="zh-CN" b="0" dirty="0" smtClean="0"/>
              </a:p>
              <a:p>
                <a:pPr>
                  <a:buSzPct val="70000"/>
                </a:pPr>
                <a:r>
                  <a:rPr lang="en-US" altLang="zh-CN" dirty="0" smtClean="0"/>
                  <a:t>        haven’t been  paid much attention. 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710661"/>
                <a:ext cx="9082551" cy="646331"/>
              </a:xfrm>
              <a:prstGeom prst="rect">
                <a:avLst/>
              </a:prstGeom>
              <a:blipFill rotWithShape="1">
                <a:blip r:embed="rId4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79512" y="4211796"/>
                <a:ext cx="84249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Recently, BESIII experiment report the first observation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980</m:t>
                        </m:r>
                      </m:e>
                    </m:d>
                    <m:r>
                      <a:rPr lang="en-US" altLang="zh-CN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(980</m:t>
                    </m:r>
                    <m:r>
                      <a:rPr lang="en-US" altLang="zh-CN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zh-CN" dirty="0" smtClean="0"/>
                  <a:t> mixing.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211796"/>
                <a:ext cx="8424936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8333" r="-651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94203" y="4797152"/>
                <a:ext cx="8752844" cy="653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In </a:t>
                </a:r>
                <a:r>
                  <a:rPr lang="en-US" altLang="zh-CN" dirty="0"/>
                  <a:t>the lowest lying  two quark bound </a:t>
                </a:r>
                <a:r>
                  <a:rPr lang="en-US" altLang="zh-CN" dirty="0" smtClean="0"/>
                  <a:t>state scenario, the branching</a:t>
                </a:r>
                <a:r>
                  <a:rPr lang="en-US" altLang="zh-CN" dirty="0"/>
                  <a:t> ratios of </a:t>
                </a:r>
                <a:endParaRPr lang="en-US" altLang="zh-CN" dirty="0" smtClean="0"/>
              </a:p>
              <a:p>
                <a:pPr>
                  <a:buSzPct val="70000"/>
                </a:pPr>
                <a:r>
                  <a:rPr lang="en-US" altLang="zh-CN" dirty="0" smtClean="0">
                    <a:ea typeface="Cambria Math"/>
                  </a:rPr>
                  <a:t>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𝐷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𝑠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bSup>
                    <m:r>
                      <a:rPr lang="en-US" altLang="zh-CN" i="1">
                        <a:latin typeface="Cambria Math"/>
                        <a:ea typeface="Cambria Math"/>
                      </a:rPr>
                      <m:t>→</m:t>
                    </m:r>
                    <m:sSubSup>
                      <m:sSub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p>
                    </m:sSubSup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980</m:t>
                        </m:r>
                      </m:e>
                    </m:d>
                    <m:sSup>
                      <m:s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altLang="zh-CN" dirty="0" smtClean="0"/>
                  <a:t>are investigated </a:t>
                </a:r>
                <a:r>
                  <a:rPr lang="en-US" altLang="zh-CN" dirty="0"/>
                  <a:t> in the light-cone sum </a:t>
                </a:r>
                <a:r>
                  <a:rPr lang="en-US" altLang="zh-CN" dirty="0" smtClean="0"/>
                  <a:t>rules approach. 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203" y="4797152"/>
                <a:ext cx="8752844" cy="653512"/>
              </a:xfrm>
              <a:prstGeom prst="rect">
                <a:avLst/>
              </a:prstGeom>
              <a:blipFill rotWithShape="1">
                <a:blip r:embed="rId6"/>
                <a:stretch>
                  <a:fillRect t="-4673" b="-149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79512" y="3429000"/>
                <a:ext cx="831227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 smtClean="0">
                    <a:ea typeface="Cambria Math"/>
                  </a:rPr>
                  <a:t>In scenario 1,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 smtClean="0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𝐷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𝑠</m:t>
                        </m:r>
                      </m:sub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bSup>
                    <m:r>
                      <a:rPr lang="en-US" altLang="zh-CN" i="1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Cambria Math"/>
                      </a:rPr>
                      <m:t>(980)</m:t>
                    </m:r>
                  </m:oMath>
                </a14:m>
                <a:r>
                  <a:rPr lang="en-US" altLang="zh-CN" dirty="0" smtClean="0"/>
                  <a:t> can occur through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𝐷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𝑠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bSup>
                    <m:r>
                      <a:rPr lang="en-US" altLang="zh-CN" i="1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altLang="zh-CN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(980)</m:t>
                    </m:r>
                  </m:oMath>
                </a14:m>
                <a:r>
                  <a:rPr lang="en-US" altLang="zh-CN" dirty="0" smtClean="0"/>
                  <a:t> and the isospin </a:t>
                </a:r>
              </a:p>
              <a:p>
                <a:pPr>
                  <a:buSzPct val="70000"/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 breaking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980</m:t>
                        </m:r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</a:rPr>
                      <m:t>(980)</m:t>
                    </m:r>
                  </m:oMath>
                </a14:m>
                <a:r>
                  <a:rPr lang="en-US" altLang="zh-CN" dirty="0" smtClean="0"/>
                  <a:t> mixing processes.  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3429000"/>
                <a:ext cx="8312276" cy="646331"/>
              </a:xfrm>
              <a:prstGeom prst="rect">
                <a:avLst/>
              </a:prstGeom>
              <a:blipFill rotWithShape="1">
                <a:blip r:embed="rId7"/>
                <a:stretch>
                  <a:fillRect t="-4717" b="-132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5201235" y="5949280"/>
            <a:ext cx="2858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70000"/>
            </a:pPr>
            <a:r>
              <a:rPr lang="en-US" altLang="zh-CN" dirty="0" smtClean="0"/>
              <a:t>ArXiv:1602.05288 Wei Wang</a:t>
            </a:r>
            <a:endParaRPr lang="en-US" altLang="zh-CN" dirty="0"/>
          </a:p>
        </p:txBody>
      </p:sp>
      <p:sp>
        <p:nvSpPr>
          <p:cNvPr id="16" name="TextBox 15"/>
          <p:cNvSpPr txBox="1"/>
          <p:nvPr/>
        </p:nvSpPr>
        <p:spPr>
          <a:xfrm>
            <a:off x="4840880" y="6326680"/>
            <a:ext cx="3731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70000"/>
            </a:pPr>
            <a:r>
              <a:rPr lang="en-US" altLang="zh-CN" dirty="0" smtClean="0"/>
              <a:t>ArXiv:1802.00583 BESIII Collaboration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41259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114182" y="116632"/>
                <a:ext cx="6215997" cy="3765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The measured result of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980</m:t>
                            </m:r>
                          </m:e>
                        </m:d>
                        <m:r>
                          <a:rPr lang="en-US" altLang="zh-CN" b="0" i="1" smtClean="0">
                            <a:latin typeface="Cambria Math"/>
                          </a:rPr>
                          <m:t>−</m:t>
                        </m:r>
                        <m:r>
                          <a:rPr lang="en-US" altLang="zh-CN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altLang="zh-CN" b="0" i="1" smtClean="0">
                            <a:latin typeface="Cambria Math"/>
                          </a:rPr>
                          <m:t>0</m:t>
                        </m:r>
                      </m:sup>
                    </m:sSubSup>
                    <m:d>
                      <m:d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en-US" altLang="zh-CN" dirty="0" smtClean="0"/>
                  <a:t> mixing at BESIIII: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182" y="116632"/>
                <a:ext cx="6215997" cy="376513"/>
              </a:xfrm>
              <a:prstGeom prst="rect">
                <a:avLst/>
              </a:prstGeom>
              <a:blipFill rotWithShape="1">
                <a:blip r:embed="rId3"/>
                <a:stretch>
                  <a:fillRect t="-4839" r="-98" b="-258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264959" y="548680"/>
                <a:ext cx="8310031" cy="8195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2000" b="0" i="1" smtClean="0">
                              <a:latin typeface="Cambria Math"/>
                            </a:rPr>
                            <m:t>𝜉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/>
                            </a:rPr>
                            <m:t>𝑓𝑎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zh-CN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sz="2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sz="2000" b="0" i="1" smtClean="0">
                                  <a:latin typeface="Cambria Math"/>
                                </a:rPr>
                                <m:t>𝐽</m:t>
                              </m:r>
                              <m:r>
                                <a:rPr lang="en-US" altLang="zh-CN" sz="2000" b="0" i="1" smtClean="0">
                                  <a:latin typeface="Cambria Math"/>
                                </a:rPr>
                                <m:t>/</m:t>
                              </m:r>
                              <m:r>
                                <a:rPr lang="zh-CN" altLang="en-US" sz="2000" b="0" i="1" smtClean="0">
                                  <a:latin typeface="Cambria Math"/>
                                </a:rPr>
                                <m:t>𝜓</m:t>
                              </m:r>
                              <m:r>
                                <a:rPr lang="zh-CN" altLang="en-US" sz="2000" b="0" i="1" smtClean="0">
                                  <a:latin typeface="Cambria Math"/>
                                </a:rPr>
                                <m:t>→</m:t>
                              </m:r>
                              <m:r>
                                <a:rPr lang="zh-CN" altLang="en-US" sz="2000" b="0" i="1" smtClean="0">
                                  <a:latin typeface="Cambria Math"/>
                                </a:rPr>
                                <m:t>𝜙</m:t>
                              </m:r>
                              <m:sSub>
                                <m:sSubPr>
                                  <m:ctrlPr>
                                    <a:rPr lang="en-US" altLang="zh-CN" sz="20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1" smtClean="0"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altLang="zh-CN" sz="2000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sz="20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b="0" i="1" smtClean="0">
                                      <a:latin typeface="Cambria Math"/>
                                    </a:rPr>
                                    <m:t>980</m:t>
                                  </m:r>
                                </m:e>
                              </m:d>
                              <m:r>
                                <a:rPr lang="en-US" altLang="zh-CN" sz="2000" b="0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r>
                                <a:rPr lang="zh-CN" altLang="en-US" sz="2000" i="1">
                                  <a:latin typeface="Cambria Math"/>
                                </a:rPr>
                                <m:t>𝜙</m:t>
                              </m:r>
                              <m:sSubSup>
                                <m:sSubSupPr>
                                  <m:ctrlPr>
                                    <a:rPr lang="en-US" altLang="zh-CN" sz="200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2000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2000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altLang="zh-CN" sz="2000" b="0" i="1" smtClean="0"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altLang="zh-CN" sz="20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980</m:t>
                                  </m:r>
                                </m:e>
                              </m:d>
                              <m:r>
                                <a:rPr lang="en-US" altLang="zh-CN" sz="2000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r>
                                <a:rPr lang="zh-CN" altLang="en-US" sz="2000" i="1" smtClean="0">
                                  <a:latin typeface="Cambria Math"/>
                                  <a:ea typeface="Cambria Math"/>
                                </a:rPr>
                                <m:t>𝜙𝜂𝜋</m:t>
                              </m:r>
                            </m:e>
                          </m:d>
                        </m:num>
                        <m:den>
                          <m:r>
                            <a:rPr lang="en-US" altLang="zh-CN" sz="2000" i="1">
                              <a:latin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sz="20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sz="2000" i="1">
                                  <a:latin typeface="Cambria Math"/>
                                </a:rPr>
                                <m:t>𝐽</m:t>
                              </m:r>
                              <m:r>
                                <a:rPr lang="en-US" altLang="zh-CN" sz="2000" i="1">
                                  <a:latin typeface="Cambria Math"/>
                                </a:rPr>
                                <m:t>/</m:t>
                              </m:r>
                              <m:r>
                                <a:rPr lang="zh-CN" altLang="en-US" sz="2000" i="1">
                                  <a:latin typeface="Cambria Math"/>
                                </a:rPr>
                                <m:t>𝜓</m:t>
                              </m:r>
                              <m:r>
                                <a:rPr lang="zh-CN" altLang="en-US" sz="2000" i="1">
                                  <a:latin typeface="Cambria Math"/>
                                </a:rPr>
                                <m:t>→</m:t>
                              </m:r>
                              <m:r>
                                <a:rPr lang="zh-CN" altLang="en-US" sz="2000" i="1">
                                  <a:latin typeface="Cambria Math"/>
                                </a:rPr>
                                <m:t>𝜙</m:t>
                              </m:r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sz="20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980</m:t>
                                  </m:r>
                                </m:e>
                              </m:d>
                              <m:r>
                                <a:rPr lang="en-US" altLang="zh-CN" sz="2000" i="1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r>
                                <a:rPr lang="zh-CN" altLang="en-US" sz="2000" i="1">
                                  <a:latin typeface="Cambria Math"/>
                                  <a:ea typeface="Cambria Math"/>
                                </a:rPr>
                                <m:t>𝜙</m:t>
                              </m:r>
                              <m:sSup>
                                <m:sSupPr>
                                  <m:ctrlPr>
                                    <a:rPr lang="en-US" altLang="zh-CN" sz="20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200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sz="2000" b="0" i="1" smtClean="0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20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200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sz="2000" b="0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n-US" altLang="zh-CN" sz="2000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sz="2000" b="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zh-CN" sz="2000" b="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d>
                                <m:dPr>
                                  <m:ctrlPr>
                                    <a:rPr lang="en-US" altLang="zh-CN" sz="20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0.99</m:t>
                                  </m:r>
                                  <m:r>
                                    <a:rPr lang="en-US" altLang="zh-CN" sz="2000" i="1">
                                      <a:latin typeface="Cambria Math"/>
                                      <a:ea typeface="Cambria Math"/>
                                    </a:rPr>
                                    <m:t>±0.35</m:t>
                                  </m:r>
                                </m:e>
                              </m:d>
                              <m:r>
                                <a:rPr lang="en-US" altLang="zh-CN" sz="2000" i="1">
                                  <a:latin typeface="Cambria Math"/>
                                  <a:ea typeface="Cambria Math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altLang="zh-CN" sz="20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000" i="1">
                                      <a:latin typeface="Cambria Math"/>
                                      <a:ea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sz="2000" i="1">
                                      <a:latin typeface="Cambria Math"/>
                                      <a:ea typeface="Cambria Math"/>
                                    </a:rPr>
                                    <m:t>−2</m:t>
                                  </m:r>
                                </m:sup>
                              </m:sSup>
                            </m:e>
                            <m:e>
                              <m:d>
                                <m:dPr>
                                  <m:ctrlPr>
                                    <a:rPr lang="en-US" altLang="zh-CN" sz="20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0.</m:t>
                                  </m:r>
                                  <m:r>
                                    <a:rPr lang="en-US" altLang="zh-CN" sz="2000" b="0" i="1" smtClean="0">
                                      <a:latin typeface="Cambria Math"/>
                                    </a:rPr>
                                    <m:t>41</m:t>
                                  </m:r>
                                  <m:r>
                                    <a:rPr lang="en-US" altLang="zh-CN" sz="2000" i="1">
                                      <a:latin typeface="Cambria Math"/>
                                      <a:ea typeface="Cambria Math"/>
                                    </a:rPr>
                                    <m:t>±0.</m:t>
                                  </m:r>
                                  <m:r>
                                    <a:rPr lang="en-US" altLang="zh-CN" sz="2000" b="0" i="1" smtClean="0">
                                      <a:latin typeface="Cambria Math"/>
                                      <a:ea typeface="Cambria Math"/>
                                    </a:rPr>
                                    <m:t>25</m:t>
                                  </m:r>
                                </m:e>
                              </m:d>
                              <m:r>
                                <a:rPr lang="en-US" altLang="zh-CN" sz="2000" i="1">
                                  <a:latin typeface="Cambria Math"/>
                                  <a:ea typeface="Cambria Math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altLang="zh-CN" sz="20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000" i="1">
                                      <a:latin typeface="Cambria Math"/>
                                      <a:ea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sz="2000" i="1">
                                      <a:latin typeface="Cambria Math"/>
                                      <a:ea typeface="Cambria Math"/>
                                    </a:rPr>
                                    <m:t>−2</m:t>
                                  </m:r>
                                </m:sup>
                              </m:sSup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959" y="548680"/>
                <a:ext cx="8310031" cy="8195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2771800" y="1412776"/>
                <a:ext cx="5028428" cy="7716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sz="2000" b="0" i="1" smtClean="0">
                              <a:latin typeface="Cambria Math"/>
                            </a:rPr>
                            <m:t>𝜉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/>
                            </a:rPr>
                            <m:t>𝑓𝑎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zh-CN" sz="2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sz="2000" i="1">
                              <a:latin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sz="2000" i="1">
                                  <a:latin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sz="2000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bSup>
                              <m:r>
                                <a:rPr lang="zh-CN" altLang="en-US" sz="2000" i="1">
                                  <a:latin typeface="Cambria Math"/>
                                </a:rPr>
                                <m:t>→</m:t>
                              </m:r>
                              <m:sSubSup>
                                <m:sSubSupPr>
                                  <m:ctrlPr>
                                    <a:rPr lang="en-US" altLang="zh-CN" sz="200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2000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2000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altLang="zh-CN" sz="2000" b="0" i="1" smtClean="0"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altLang="zh-CN" sz="20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980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altLang="zh-CN" sz="20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2000" i="1">
                                      <a:latin typeface="Cambria Math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r>
                                <a:rPr lang="zh-CN" altLang="en-US" sz="2000" i="1" smtClean="0">
                                  <a:latin typeface="Cambria Math"/>
                                  <a:ea typeface="Cambria Math"/>
                                </a:rPr>
                                <m:t>𝜂𝜋</m:t>
                              </m:r>
                              <m:sSup>
                                <m:sSupPr>
                                  <m:ctrlPr>
                                    <a:rPr lang="en-US" altLang="zh-CN" sz="20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2000" i="1">
                                      <a:latin typeface="Cambria Math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altLang="zh-CN" sz="2000" i="1">
                              <a:latin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sz="2000" i="1">
                                  <a:latin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sz="200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2000" b="0" i="1" smtClean="0">
                                      <a:latin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altLang="zh-CN" sz="2000" b="0" i="1" smtClean="0"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US" altLang="zh-CN" sz="2000" b="0" i="1" smtClean="0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bSup>
                              <m:r>
                                <a:rPr lang="zh-CN" altLang="en-US" sz="2000" i="1">
                                  <a:latin typeface="Cambria Math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sz="20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980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altLang="zh-CN" sz="20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000" b="0" i="1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zh-CN" sz="2000" b="0" i="1" smtClean="0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altLang="zh-CN" sz="20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2000" i="1" smtClean="0">
                                      <a:latin typeface="Cambria Math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altLang="zh-CN" sz="2000" b="0" i="1" smtClean="0"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lang="en-US" altLang="zh-CN" sz="2000" i="1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altLang="zh-CN" sz="20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200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sz="2000" b="0" i="1" smtClean="0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20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sz="200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sz="2000" b="0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20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altLang="zh-CN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2000" i="1">
                                      <a:latin typeface="Cambria Math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1412776"/>
                <a:ext cx="5028428" cy="77162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/>
          <p:cNvSpPr/>
          <p:nvPr/>
        </p:nvSpPr>
        <p:spPr>
          <a:xfrm>
            <a:off x="468570" y="1636066"/>
            <a:ext cx="1636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70000"/>
            </a:pPr>
            <a:r>
              <a:rPr lang="en-US" altLang="zh-CN" dirty="0"/>
              <a:t>c</a:t>
            </a:r>
            <a:r>
              <a:rPr lang="en-US" altLang="zh-CN" dirty="0" smtClean="0"/>
              <a:t>ombining with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67544" y="2060848"/>
            <a:ext cx="14993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70000"/>
            </a:pPr>
            <a:r>
              <a:rPr lang="en-US" altLang="zh-CN" dirty="0" smtClean="0"/>
              <a:t>we can obtain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107504" y="2420888"/>
                <a:ext cx="8994322" cy="4022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/>
                      </a:rPr>
                      <m:t>𝐵𝑟</m:t>
                    </m:r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bSup>
                        <m:r>
                          <a:rPr lang="zh-CN" altLang="en-US" i="1">
                            <a:latin typeface="Cambria Math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p>
                        </m:sSubSup>
                        <m:d>
                          <m:d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980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→</m:t>
                        </m:r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𝜂𝜋</m:t>
                        </m:r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/>
                          </a:rPr>
                          <m:t>𝜉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𝑓𝑎</m:t>
                        </m:r>
                      </m:sub>
                    </m:sSub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altLang="zh-CN" i="1">
                        <a:latin typeface="Cambria Math"/>
                      </a:rPr>
                      <m:t>𝐵𝑟</m:t>
                    </m:r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bSup>
                        <m:r>
                          <a:rPr lang="zh-CN" altLang="en-US" i="1">
                            <a:latin typeface="Cambria Math"/>
                          </a:rPr>
                          <m:t>→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980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e>
                    </m:d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∙</m:t>
                    </m:r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𝐵𝑟</m:t>
                    </m:r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980</m:t>
                            </m:r>
                          </m:e>
                        </m:d>
                        <m:r>
                          <a:rPr lang="zh-CN" altLang="en-US" i="1">
                            <a:latin typeface="Cambria Math"/>
                          </a:rPr>
                          <m:t>→</m:t>
                        </m:r>
                        <m:sSup>
                          <m:sSupPr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zh-CN" altLang="en-US" i="1" smtClean="0">
                                <a:latin typeface="Cambria Math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zh-CN" altLang="en-US" i="1" smtClean="0">
                                <a:latin typeface="Cambria Math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−</m:t>
                            </m:r>
                          </m:sup>
                        </m:sSup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2420888"/>
                <a:ext cx="8994322" cy="402290"/>
              </a:xfrm>
              <a:prstGeom prst="rect">
                <a:avLst/>
              </a:prstGeom>
              <a:blipFill rotWithShape="1">
                <a:blip r:embed="rId6"/>
                <a:stretch>
                  <a:fillRect b="-75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107504" y="3541658"/>
                <a:ext cx="8994835" cy="7548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/>
                      </a:rPr>
                      <m:t>𝐵𝑟</m:t>
                    </m:r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bSup>
                        <m:r>
                          <a:rPr lang="zh-CN" altLang="en-US" i="1">
                            <a:latin typeface="Cambria Math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p>
                        </m:sSubSup>
                        <m:d>
                          <m:d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980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→</m:t>
                        </m:r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𝜂𝜋</m:t>
                        </m:r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eqArrPr>
                          <m:e>
                            <m:d>
                              <m:dPr>
                                <m:ctrlPr>
                                  <a:rPr lang="en-US" altLang="zh-CN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2.04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−1.10</m:t>
                                    </m:r>
                                  </m:sub>
                                  <m:sup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1.18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1" smtClean="0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b="0" i="1" smtClean="0">
                                    <a:latin typeface="Cambria Math"/>
                                    <a:ea typeface="Cambria Math"/>
                                  </a:rPr>
                                  <m:t>−5</m:t>
                                </m:r>
                              </m:sup>
                            </m:sSup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        </m:t>
                                </m:r>
                                <m:r>
                                  <a:rPr lang="zh-CN" altLang="en-US" i="1">
                                    <a:latin typeface="Cambria Math"/>
                                  </a:rPr>
                                  <m:t>𝜉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</a:rPr>
                                  <m:t>𝑓𝑎</m:t>
                                </m:r>
                              </m:sub>
                            </m:sSub>
                            <m:r>
                              <a:rPr lang="en-US" altLang="zh-CN" b="0" i="1" smtClean="0">
                                <a:latin typeface="Cambria Math"/>
                              </a:rPr>
                              <m:t>=</m:t>
                            </m:r>
                            <m:d>
                              <m:d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0.99</m:t>
                                </m:r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±0.35</m:t>
                                </m:r>
                              </m:e>
                            </m:d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−2</m:t>
                                </m:r>
                              </m:sup>
                            </m:sSup>
                          </m:e>
                          <m:e>
                            <m:d>
                              <m:dPr>
                                <m:ctrlPr>
                                  <a:rPr lang="en-US" altLang="zh-CN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8</m:t>
                                    </m:r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.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43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6.19</m:t>
                                    </m:r>
                                  </m:sub>
                                  <m:sup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6.45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r>
                                  <a:rPr lang="en-US" altLang="zh-CN" b="0" i="1" smtClean="0">
                                    <a:latin typeface="Cambria Math"/>
                                    <a:ea typeface="Cambria Math"/>
                                  </a:rPr>
                                  <m:t>6</m:t>
                                </m:r>
                              </m:sup>
                            </m:sSup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        </m:t>
                                </m:r>
                                <m:r>
                                  <a:rPr lang="zh-CN" altLang="en-US" i="1">
                                    <a:latin typeface="Cambria Math"/>
                                  </a:rPr>
                                  <m:t>𝜉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</a:rPr>
                                  <m:t>𝑓𝑎</m:t>
                                </m:r>
                              </m:sub>
                            </m:sSub>
                            <m:r>
                              <a:rPr lang="en-US" altLang="zh-CN" i="1">
                                <a:latin typeface="Cambria Math"/>
                              </a:rPr>
                              <m:t>=</m:t>
                            </m:r>
                            <m:d>
                              <m:d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0.</m:t>
                                </m:r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41</m:t>
                                </m:r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±0</m:t>
                                </m:r>
                                <m:r>
                                  <a:rPr lang="en-US" altLang="zh-CN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5</m:t>
                                </m:r>
                              </m:e>
                            </m:d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−2</m:t>
                                </m:r>
                              </m:sup>
                            </m:sSup>
                          </m:e>
                        </m:eqArr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3541658"/>
                <a:ext cx="8994835" cy="75482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矩形 10"/>
          <p:cNvSpPr/>
          <p:nvPr/>
        </p:nvSpPr>
        <p:spPr>
          <a:xfrm>
            <a:off x="107504" y="2852936"/>
            <a:ext cx="26034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Clr>
                <a:srgbClr val="FF0000"/>
              </a:buClr>
              <a:buSzPct val="70000"/>
              <a:buFont typeface="Wingdings" panose="05000000000000000000" pitchFamily="2" charset="2"/>
              <a:buChar char="l"/>
            </a:pPr>
            <a:r>
              <a:rPr lang="en-US" altLang="zh-CN" dirty="0" smtClean="0"/>
              <a:t>The  numerical results: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357163" y="3261552"/>
                <a:ext cx="2004331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Clr>
                    <a:srgbClr val="C00000"/>
                  </a:buClr>
                  <a:buSzPct val="70000"/>
                  <a:buFont typeface="Wingdings" panose="05000000000000000000" pitchFamily="2" charset="2"/>
                  <a:buChar char="n"/>
                </a:pPr>
                <a:r>
                  <a:rPr lang="en-US" altLang="zh-CN" dirty="0" smtClean="0"/>
                  <a:t>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/>
                      </a:rPr>
                      <m:t>𝜃</m:t>
                    </m:r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(36</m:t>
                        </m:r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±2)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: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163" y="3261552"/>
                <a:ext cx="2004331" cy="375552"/>
              </a:xfrm>
              <a:prstGeom prst="rect">
                <a:avLst/>
              </a:prstGeom>
              <a:blipFill rotWithShape="1">
                <a:blip r:embed="rId8"/>
                <a:stretch>
                  <a:fillRect t="-6452" r="-1524" b="-241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107504" y="4549271"/>
                <a:ext cx="8994835" cy="7519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/>
                      </a:rPr>
                      <m:t>𝐵𝑟</m:t>
                    </m:r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bSup>
                        <m:r>
                          <a:rPr lang="zh-CN" altLang="en-US" i="1">
                            <a:latin typeface="Cambria Math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p>
                        </m:sSubSup>
                        <m:d>
                          <m:d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980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→</m:t>
                        </m:r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𝜂𝜋</m:t>
                        </m:r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eqArrPr>
                          <m:e>
                            <m:d>
                              <m:dPr>
                                <m:ctrlPr>
                                  <a:rPr lang="en-US" altLang="zh-CN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2.24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1.24</m:t>
                                    </m:r>
                                  </m:sub>
                                  <m:sup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1.32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−5</m:t>
                                </m:r>
                              </m:sup>
                            </m:sSup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        </m:t>
                                </m:r>
                                <m:r>
                                  <a:rPr lang="zh-CN" altLang="en-US" i="1">
                                    <a:latin typeface="Cambria Math"/>
                                  </a:rPr>
                                  <m:t>𝜉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</a:rPr>
                                  <m:t>𝑓𝑎</m:t>
                                </m:r>
                              </m:sub>
                            </m:sSub>
                            <m:r>
                              <a:rPr lang="en-US" altLang="zh-CN" i="1">
                                <a:latin typeface="Cambria Math"/>
                              </a:rPr>
                              <m:t>=</m:t>
                            </m:r>
                            <m:d>
                              <m:d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0.99</m:t>
                                </m:r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±0.35</m:t>
                                </m:r>
                              </m:e>
                            </m:d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−2</m:t>
                                </m:r>
                              </m:sup>
                            </m:sSup>
                          </m:e>
                          <m:e>
                            <m:d>
                              <m:dPr>
                                <m:ctrlPr>
                                  <a:rPr lang="en-US" altLang="zh-CN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9.27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6.91</m:t>
                                    </m:r>
                                  </m:sub>
                                  <m:sup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+7.16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−6</m:t>
                                </m:r>
                              </m:sup>
                            </m:sSup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        </m:t>
                                </m:r>
                                <m:r>
                                  <a:rPr lang="zh-CN" altLang="en-US" i="1">
                                    <a:latin typeface="Cambria Math"/>
                                  </a:rPr>
                                  <m:t>𝜉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</a:rPr>
                                  <m:t>𝑓𝑎</m:t>
                                </m:r>
                              </m:sub>
                            </m:sSub>
                            <m:r>
                              <a:rPr lang="en-US" altLang="zh-CN" i="1">
                                <a:latin typeface="Cambria Math"/>
                              </a:rPr>
                              <m:t>=</m:t>
                            </m:r>
                            <m:d>
                              <m:d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0.41</m:t>
                                </m:r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±025</m:t>
                                </m:r>
                              </m:e>
                            </m:d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−2</m:t>
                                </m:r>
                              </m:sup>
                            </m:sSup>
                          </m:e>
                        </m:eqArr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549271"/>
                <a:ext cx="8994835" cy="75193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矩形 13"/>
              <p:cNvSpPr/>
              <p:nvPr/>
            </p:nvSpPr>
            <p:spPr>
              <a:xfrm>
                <a:off x="323528" y="4135534"/>
                <a:ext cx="2079672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Clr>
                    <a:srgbClr val="C00000"/>
                  </a:buClr>
                  <a:buSzPct val="70000"/>
                  <a:buFont typeface="Wingdings" panose="05000000000000000000" pitchFamily="2" charset="2"/>
                  <a:buChar char="n"/>
                </a:pPr>
                <a:r>
                  <a:rPr lang="en-US" altLang="zh-CN" dirty="0" smtClean="0"/>
                  <a:t>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/>
                      </a:rPr>
                      <m:t>𝜃</m:t>
                    </m:r>
                    <m:r>
                      <a:rPr lang="en-US" altLang="zh-CN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zh-CN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(148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±6)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altLang="zh-CN" dirty="0" smtClean="0"/>
                  <a:t>: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4" name="矩形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135534"/>
                <a:ext cx="2079672" cy="375552"/>
              </a:xfrm>
              <a:prstGeom prst="rect">
                <a:avLst/>
              </a:prstGeom>
              <a:blipFill rotWithShape="1">
                <a:blip r:embed="rId10"/>
                <a:stretch>
                  <a:fillRect t="-6452" r="-1760" b="-241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矩形 14"/>
              <p:cNvSpPr/>
              <p:nvPr/>
            </p:nvSpPr>
            <p:spPr>
              <a:xfrm>
                <a:off x="125534" y="5373216"/>
                <a:ext cx="8865504" cy="6606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The branching ratio of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𝐵𝑟</m:t>
                    </m:r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bSup>
                        <m:r>
                          <a:rPr lang="zh-CN" altLang="en-US" i="1">
                            <a:latin typeface="Cambria Math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p>
                        </m:sSubSup>
                        <m:d>
                          <m:d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980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→</m:t>
                        </m:r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𝜂𝜋</m:t>
                        </m:r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e>
                    </m:d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can reach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zh-CN" altLang="en-US" dirty="0" smtClean="0"/>
                  <a:t>  </a:t>
                </a:r>
                <a:r>
                  <a:rPr lang="en-US" altLang="zh-CN" dirty="0" smtClean="0"/>
                  <a:t>order  and   a </a:t>
                </a:r>
              </a:p>
              <a:p>
                <a:pPr>
                  <a:buClr>
                    <a:srgbClr val="FF0000"/>
                  </a:buClr>
                  <a:buSzPct val="70000"/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 measurement on it will shed light on understanding the nature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altLang="zh-CN" b="0" i="1" smtClean="0">
                            <a:latin typeface="Cambria Math"/>
                          </a:rPr>
                          <m:t>0</m:t>
                        </m:r>
                      </m:sup>
                    </m:sSubSup>
                    <m:d>
                      <m:d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en-US" altLang="zh-CN" dirty="0" smtClean="0"/>
                  <a:t>.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534" y="5373216"/>
                <a:ext cx="8865504" cy="660694"/>
              </a:xfrm>
              <a:prstGeom prst="rect">
                <a:avLst/>
              </a:prstGeom>
              <a:blipFill rotWithShape="1">
                <a:blip r:embed="rId11"/>
                <a:stretch>
                  <a:fillRect t="-2752" r="-206" b="-137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矩形 15"/>
              <p:cNvSpPr/>
              <p:nvPr/>
            </p:nvSpPr>
            <p:spPr>
              <a:xfrm>
                <a:off x="107504" y="6093296"/>
                <a:ext cx="8841138" cy="6685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The </a:t>
                </a:r>
                <a:r>
                  <a:rPr lang="en-US" altLang="zh-CN" dirty="0"/>
                  <a:t>theoretical uncertainties are </a:t>
                </a:r>
                <a:r>
                  <a:rPr lang="en-US" altLang="zh-CN" dirty="0" smtClean="0"/>
                  <a:t>large and caused </a:t>
                </a:r>
                <a:r>
                  <a:rPr lang="en-US" altLang="zh-CN" dirty="0"/>
                  <a:t>by </a:t>
                </a:r>
                <a:r>
                  <a:rPr lang="en-US" altLang="zh-CN" dirty="0" smtClean="0"/>
                  <a:t>the </a:t>
                </a:r>
                <a:r>
                  <a:rPr lang="en-US" altLang="zh-CN" dirty="0"/>
                  <a:t>decay constant </a:t>
                </a:r>
                <a:r>
                  <a:rPr lang="en-US" altLang="zh-CN" dirty="0" smtClean="0"/>
                  <a:t>of </a:t>
                </a:r>
                <a:r>
                  <a:rPr lang="en-US" altLang="zh-CN" dirty="0"/>
                  <a:t>scalar </a:t>
                </a:r>
                <a:r>
                  <a:rPr lang="en-US" altLang="zh-CN" dirty="0" smtClean="0"/>
                  <a:t>meson </a:t>
                </a:r>
              </a:p>
              <a:p>
                <a:pPr>
                  <a:buClr>
                    <a:srgbClr val="FF0000"/>
                  </a:buClr>
                  <a:buSzPct val="70000"/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  and the mixing intensity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/>
                          </a:rPr>
                          <m:t>𝜉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𝑓𝑎</m:t>
                        </m:r>
                      </m:sub>
                    </m:sSub>
                  </m:oMath>
                </a14:m>
                <a:r>
                  <a:rPr lang="en-US" altLang="zh-CN" dirty="0" smtClean="0"/>
                  <a:t>.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6" name="矩形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6093296"/>
                <a:ext cx="8841138" cy="668581"/>
              </a:xfrm>
              <a:prstGeom prst="rect">
                <a:avLst/>
              </a:prstGeom>
              <a:blipFill rotWithShape="1">
                <a:blip r:embed="rId12"/>
                <a:stretch>
                  <a:fillRect t="-4587" b="-119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863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107504" y="101120"/>
                <a:ext cx="5940472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:r>
                  <a:rPr lang="en-US" altLang="zh-CN" dirty="0" smtClean="0"/>
                  <a:t>The branching ratio of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latin typeface="Cambria Math"/>
                      </a:rPr>
                      <m:t> </m:t>
                    </m:r>
                    <m:sSubSup>
                      <m:sSubSup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𝑠</m:t>
                        </m:r>
                      </m:sub>
                      <m:sup>
                        <m:r>
                          <a:rPr lang="en-US" altLang="zh-CN" b="0" i="1" smtClean="0">
                            <a:latin typeface="Cambria Math"/>
                          </a:rPr>
                          <m:t>+</m:t>
                        </m:r>
                      </m:sup>
                    </m:sSubSup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50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e>
                    </m:d>
                    <m:sSup>
                      <m:sSupPr>
                        <m:ctrlPr>
                          <a:rPr lang="en-US" altLang="zh-CN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at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/>
                      </a:rPr>
                      <m:t>𝜃</m:t>
                    </m:r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(36</m:t>
                        </m:r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±2)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: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01120"/>
                <a:ext cx="5940472" cy="375552"/>
              </a:xfrm>
              <a:prstGeom prst="rect">
                <a:avLst/>
              </a:prstGeom>
              <a:blipFill rotWithShape="1">
                <a:blip r:embed="rId2"/>
                <a:stretch>
                  <a:fillRect l="-924" t="-6557" b="-262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2139863" y="791769"/>
                <a:ext cx="4716356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𝐵𝑟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+</m:t>
                            </m:r>
                          </m:sup>
                        </m:sSub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→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50</m:t>
                            </m:r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  <a:ea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7.30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−</m:t>
                            </m:r>
                            <m:r>
                              <a:rPr lang="en-US" altLang="zh-CN" b="0" i="1" smtClean="0">
                                <a:latin typeface="Cambria Math"/>
                              </a:rPr>
                              <m:t>3.15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b="0" i="1" smtClean="0">
                                <a:latin typeface="Cambria Math"/>
                              </a:rPr>
                              <m:t>3.74</m:t>
                            </m:r>
                          </m:sup>
                        </m:sSubSup>
                      </m:e>
                    </m:d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US" altLang="zh-CN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zh-CN" altLang="en-US" dirty="0" smtClean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9863" y="791769"/>
                <a:ext cx="4716356" cy="404983"/>
              </a:xfrm>
              <a:prstGeom prst="rect">
                <a:avLst/>
              </a:prstGeom>
              <a:blipFill rotWithShape="1">
                <a:blip r:embed="rId3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107504" y="1397264"/>
                <a:ext cx="6068713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:r>
                  <a:rPr lang="en-US" altLang="zh-CN" dirty="0" smtClean="0"/>
                  <a:t>The branching ratio of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latin typeface="Cambria Math"/>
                      </a:rPr>
                      <m:t> </m:t>
                    </m:r>
                    <m:sSubSup>
                      <m:sSubSup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𝑠</m:t>
                        </m:r>
                      </m:sub>
                      <m:sup>
                        <m:r>
                          <a:rPr lang="en-US" altLang="zh-CN" b="0" i="1" smtClean="0">
                            <a:latin typeface="Cambria Math"/>
                          </a:rPr>
                          <m:t>+</m:t>
                        </m:r>
                      </m:sup>
                    </m:sSubSup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50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e>
                    </m:d>
                    <m:sSup>
                      <m:sSupPr>
                        <m:ctrlPr>
                          <a:rPr lang="en-US" altLang="zh-CN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at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/>
                      </a:rPr>
                      <m:t>𝜃</m:t>
                    </m:r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(148</m:t>
                        </m:r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±6)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: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397264"/>
                <a:ext cx="6068713" cy="375552"/>
              </a:xfrm>
              <a:prstGeom prst="rect">
                <a:avLst/>
              </a:prstGeom>
              <a:blipFill rotWithShape="1">
                <a:blip r:embed="rId4"/>
                <a:stretch>
                  <a:fillRect l="-905" t="-6452" b="-241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2123728" y="2159921"/>
                <a:ext cx="4716356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𝐵𝑟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+</m:t>
                            </m:r>
                          </m:sup>
                        </m:sSub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→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50</m:t>
                            </m:r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  <a:ea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5.93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−</m:t>
                            </m:r>
                            <m:r>
                              <a:rPr lang="en-US" altLang="zh-CN" b="0" i="1" smtClean="0">
                                <a:latin typeface="Cambria Math"/>
                              </a:rPr>
                              <m:t>3.24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b="0" i="1" smtClean="0">
                                <a:latin typeface="Cambria Math"/>
                              </a:rPr>
                              <m:t>3.53</m:t>
                            </m:r>
                          </m:sup>
                        </m:sSubSup>
                      </m:e>
                    </m:d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US" altLang="zh-CN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zh-CN" altLang="en-US" dirty="0" smtClean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2159921"/>
                <a:ext cx="4716356" cy="404983"/>
              </a:xfrm>
              <a:prstGeom prst="rect">
                <a:avLst/>
              </a:prstGeom>
              <a:blipFill rotWithShape="1">
                <a:blip r:embed="rId5"/>
                <a:stretch>
                  <a:fillRect b="-74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84926" y="2924944"/>
                <a:ext cx="7966540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:r>
                  <a:rPr lang="en-US" altLang="zh-CN" dirty="0" smtClean="0"/>
                  <a:t>The ratio of the branching ratios of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latin typeface="Cambria Math"/>
                      </a:rPr>
                      <m:t> </m:t>
                    </m:r>
                    <m:sSubSup>
                      <m:sSubSup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𝑠</m:t>
                        </m:r>
                      </m:sub>
                      <m:sup>
                        <m:r>
                          <a:rPr lang="en-US" altLang="zh-CN" b="0" i="1" smtClean="0">
                            <a:latin typeface="Cambria Math"/>
                          </a:rPr>
                          <m:t>+</m:t>
                        </m:r>
                      </m:sup>
                    </m:sSubSup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50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e>
                    </m:d>
                    <m:sSup>
                      <m:sSupPr>
                        <m:ctrlPr>
                          <a:rPr lang="en-US" altLang="zh-CN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𝑠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+</m:t>
                        </m:r>
                      </m:sup>
                    </m:sSubSup>
                    <m:r>
                      <a:rPr lang="en-US" altLang="zh-CN" i="1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98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e>
                    </m:d>
                    <m:sSup>
                      <m:s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altLang="zh-CN" dirty="0" smtClean="0"/>
                  <a:t>in </a:t>
                </a:r>
              </a:p>
              <a:p>
                <a:pPr>
                  <a:buSzPct val="70000"/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scenario 1: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26" y="2924944"/>
                <a:ext cx="7966540" cy="646331"/>
              </a:xfrm>
              <a:prstGeom prst="rect">
                <a:avLst/>
              </a:prstGeom>
              <a:blipFill rotWithShape="1">
                <a:blip r:embed="rId6"/>
                <a:stretch>
                  <a:fillRect l="-689"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438715" y="5241936"/>
                <a:ext cx="1791131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r>
                      <a:rPr lang="zh-CN" altLang="en-US" i="1">
                        <a:latin typeface="Cambria Math"/>
                      </a:rPr>
                      <m:t>𝜃</m:t>
                    </m:r>
                    <m:r>
                      <a:rPr lang="en-US" altLang="zh-CN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zh-CN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(148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±6)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: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715" y="5241936"/>
                <a:ext cx="1791131" cy="375552"/>
              </a:xfrm>
              <a:prstGeom prst="rect">
                <a:avLst/>
              </a:prstGeom>
              <a:blipFill rotWithShape="1">
                <a:blip r:embed="rId7"/>
                <a:stretch>
                  <a:fillRect t="-6452" r="-1701" b="-241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539489" y="4194705"/>
                <a:ext cx="1609993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i="1">
                        <a:latin typeface="Cambria Math"/>
                      </a:rPr>
                      <m:t>𝜃</m:t>
                    </m:r>
                    <m:r>
                      <a:rPr lang="en-US" altLang="zh-CN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zh-CN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(36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±2)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altLang="zh-CN" dirty="0" smtClean="0"/>
                  <a:t>: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89" y="4194705"/>
                <a:ext cx="1609993" cy="375552"/>
              </a:xfrm>
              <a:prstGeom prst="rect">
                <a:avLst/>
              </a:prstGeom>
              <a:blipFill rotWithShape="1">
                <a:blip r:embed="rId8"/>
                <a:stretch>
                  <a:fillRect t="-6452" r="-1887" b="-241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2292332" y="4107411"/>
                <a:ext cx="3755644" cy="6897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bSup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500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i="1">
                                      <a:latin typeface="Cambria Math"/>
                                      <a:ea typeface="Cambria Math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altLang="zh-CN" i="1">
                              <a:latin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bSup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98</m:t>
                                  </m:r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i="1">
                                      <a:latin typeface="Cambria Math"/>
                                      <a:ea typeface="Cambria Math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altLang="zh-CN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/>
                            </a:rPr>
                            <m:t>1.77</m:t>
                          </m:r>
                        </m:e>
                        <m:sub>
                          <m:r>
                            <a:rPr lang="en-US" altLang="zh-CN" i="1">
                              <a:latin typeface="Cambria Math"/>
                            </a:rPr>
                            <m:t>−1.25</m:t>
                          </m:r>
                        </m:sub>
                        <m:sup>
                          <m:r>
                            <a:rPr lang="en-US" altLang="zh-CN" i="1">
                              <a:latin typeface="Cambria Math"/>
                            </a:rPr>
                            <m:t>+1.08</m:t>
                          </m:r>
                        </m:sup>
                      </m:sSub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2332" y="4107411"/>
                <a:ext cx="3755644" cy="689741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2254833" y="5115523"/>
                <a:ext cx="3755644" cy="6897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bSup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500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i="1">
                                      <a:latin typeface="Cambria Math"/>
                                      <a:ea typeface="Cambria Math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altLang="zh-CN" i="1">
                              <a:latin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bSup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98</m:t>
                                  </m:r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i="1">
                                      <a:latin typeface="Cambria Math"/>
                                      <a:ea typeface="Cambria Math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altLang="zh-CN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/>
                            </a:rPr>
                            <m:t>1.</m:t>
                          </m:r>
                          <m:r>
                            <a:rPr lang="en-US" altLang="zh-CN" b="0" i="1" smtClean="0">
                              <a:latin typeface="Cambria Math"/>
                            </a:rPr>
                            <m:t>31</m:t>
                          </m:r>
                        </m:e>
                        <m:sub>
                          <m:r>
                            <a:rPr lang="en-US" altLang="zh-CN" i="1">
                              <a:latin typeface="Cambria Math"/>
                            </a:rPr>
                            <m:t>−1.</m:t>
                          </m:r>
                          <m:r>
                            <a:rPr lang="en-US" altLang="zh-CN" b="0" i="1" smtClean="0">
                              <a:latin typeface="Cambria Math"/>
                            </a:rPr>
                            <m:t>17</m:t>
                          </m:r>
                        </m:sub>
                        <m:sup>
                          <m:r>
                            <a:rPr lang="en-US" altLang="zh-CN" i="1">
                              <a:latin typeface="Cambria Math"/>
                            </a:rPr>
                            <m:t>+1.</m:t>
                          </m:r>
                          <m:r>
                            <a:rPr lang="en-US" altLang="zh-CN" b="0" i="1" smtClean="0">
                              <a:latin typeface="Cambria Math"/>
                            </a:rPr>
                            <m:t>24</m:t>
                          </m:r>
                        </m:sup>
                      </m:sSub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4833" y="5115523"/>
                <a:ext cx="3755644" cy="689741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123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18" y="44624"/>
            <a:ext cx="3007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7</a:t>
            </a:r>
            <a:r>
              <a:rPr lang="en-US" altLang="zh-CN" sz="2400" dirty="0" smtClean="0"/>
              <a:t>. Background analysis</a:t>
            </a:r>
            <a:endParaRPr lang="zh-CN" alt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37591" y="802744"/>
            <a:ext cx="5302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71000"/>
              <a:buFont typeface="Wingdings" pitchFamily="2" charset="2"/>
              <a:buChar char="l"/>
            </a:pPr>
            <a:r>
              <a:rPr lang="en-US" altLang="zh-CN" dirty="0" smtClean="0"/>
              <a:t>The signals are obtained  with the following decays: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2267743" y="1284798"/>
                <a:ext cx="4945649" cy="3783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en-US" altLang="zh-CN" i="1">
                              <a:latin typeface="Cambria Math"/>
                            </a:rPr>
                            <m:t>𝑠</m:t>
                          </m:r>
                        </m:sub>
                        <m:sup>
                          <m:r>
                            <a:rPr lang="en-US" altLang="zh-CN" i="1">
                              <a:latin typeface="Cambria Math"/>
                            </a:rPr>
                            <m:t>+</m:t>
                          </m:r>
                        </m:sup>
                      </m:sSubSup>
                      <m:r>
                        <a:rPr lang="zh-CN" altLang="en-US" i="1">
                          <a:latin typeface="Cambria Math"/>
                        </a:rPr>
                        <m:t>→</m:t>
                      </m:r>
                      <m:sSub>
                        <m:sSub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altLang="zh-CN" i="1">
                              <a:latin typeface="Cambria Math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/>
                            </a:rPr>
                            <m:t>980</m:t>
                          </m:r>
                        </m:e>
                      </m:d>
                      <m:sSup>
                        <m:sSup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altLang="zh-CN" i="1">
                              <a:latin typeface="Cambria Math"/>
                            </a:rPr>
                            <m:t>+</m:t>
                          </m:r>
                        </m:sup>
                      </m:sSup>
                      <m:sSub>
                        <m:sSub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zh-CN" i="1"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en-US" altLang="zh-CN" i="1">
                          <a:latin typeface="Cambria Math"/>
                          <a:ea typeface="Cambria Math"/>
                        </a:rPr>
                        <m:t>→</m:t>
                      </m:r>
                      <m:sSubSup>
                        <m:sSubSup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altLang="zh-CN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altLang="zh-CN" i="1">
                              <a:latin typeface="Cambria Math"/>
                            </a:rPr>
                            <m:t>0</m:t>
                          </m:r>
                        </m:sup>
                      </m:sSubSup>
                      <m:d>
                        <m:d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/>
                            </a:rPr>
                            <m:t>980</m:t>
                          </m:r>
                        </m:e>
                      </m:d>
                      <m:sSup>
                        <m:sSup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altLang="zh-CN" i="1">
                              <a:latin typeface="Cambria Math"/>
                            </a:rPr>
                            <m:t>+</m:t>
                          </m:r>
                        </m:sup>
                      </m:sSup>
                      <m:sSub>
                        <m:sSub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zh-CN" i="1"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en-US" altLang="zh-CN" i="1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zh-CN" altLang="en-US" i="1">
                          <a:latin typeface="Cambria Math"/>
                          <a:ea typeface="Cambria Math"/>
                        </a:rPr>
                        <m:t>𝜂𝜋</m:t>
                      </m:r>
                      <m:sSup>
                        <m:sSup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altLang="zh-CN" i="1">
                              <a:latin typeface="Cambria Math"/>
                            </a:rPr>
                            <m:t>+</m:t>
                          </m:r>
                        </m:sup>
                      </m:sSup>
                      <m:sSub>
                        <m:sSub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zh-CN" i="1"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3" y="1284798"/>
                <a:ext cx="4945649" cy="378373"/>
              </a:xfrm>
              <a:prstGeom prst="rect">
                <a:avLst/>
              </a:prstGeom>
              <a:blipFill rotWithShape="1">
                <a:blip r:embed="rId2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337591" y="1825737"/>
                <a:ext cx="8485656" cy="9376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Clr>
                    <a:srgbClr val="C00000"/>
                  </a:buClr>
                  <a:buSzPct val="70000"/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980</m:t>
                            </m:r>
                          </m:e>
                        </m:d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p>
                    </m:sSubSup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en-US" altLang="zh-CN" dirty="0"/>
                  <a:t> </a:t>
                </a:r>
                <a:r>
                  <a:rPr lang="en-US" altLang="zh-CN" dirty="0" smtClean="0"/>
                  <a:t>mixing is dominated by the difference of the charged and neutral</a:t>
                </a:r>
              </a:p>
              <a:p>
                <a:r>
                  <a:rPr lang="en-US" altLang="zh-CN" dirty="0" smtClean="0"/>
                  <a:t>     </a:t>
                </a:r>
                <a:r>
                  <a:rPr lang="en-US" altLang="zh-CN" dirty="0" err="1" smtClean="0"/>
                  <a:t>kaon</a:t>
                </a:r>
                <a:r>
                  <a:rPr lang="en-US" altLang="zh-CN" dirty="0" smtClean="0"/>
                  <a:t> thresholds , so the measured width of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p>
                    </m:sSubSup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is much narrower than the </a:t>
                </a:r>
              </a:p>
              <a:p>
                <a:r>
                  <a:rPr lang="en-US" altLang="zh-CN" dirty="0" smtClean="0"/>
                  <a:t>     world average.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591" y="1825737"/>
                <a:ext cx="8485656" cy="937693"/>
              </a:xfrm>
              <a:prstGeom prst="rect">
                <a:avLst/>
              </a:prstGeom>
              <a:blipFill rotWithShape="1">
                <a:blip r:embed="rId3"/>
                <a:stretch>
                  <a:fillRect t="-1948" b="-90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48720" y="2884390"/>
                <a:ext cx="3888432" cy="5003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𝐼</m:t>
                    </m:r>
                    <m:r>
                      <a:rPr lang="en-US" altLang="zh-CN" b="0" i="1" smtClean="0">
                        <a:latin typeface="Cambria Math"/>
                      </a:rPr>
                      <m:t>=0:    </m:t>
                    </m:r>
                    <m:f>
                      <m:f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𝐾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𝐾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𝐾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0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pPr>
                          <m:e>
                            <m:acc>
                              <m:accPr>
                                <m:chr m:val="̅"/>
                                <m:ctrlPr>
                                  <a:rPr lang="en-US" altLang="zh-CN" b="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𝐾</m:t>
                                </m:r>
                              </m:e>
                            </m:acc>
                          </m:e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0</m:t>
                            </m:r>
                          </m:sup>
                        </m:sSup>
                      </m:e>
                    </m:d>
                  </m:oMath>
                </a14:m>
                <a:r>
                  <a:rPr lang="zh-CN" altLang="en-US" dirty="0" smtClean="0"/>
                  <a:t>    </a:t>
                </a:r>
                <a14:m>
                  <m:oMath xmlns:m="http://schemas.openxmlformats.org/officeDocument/2006/math">
                    <m:r>
                      <a:rPr lang="zh-CN" altLang="en-US" i="1" dirty="0" smtClean="0">
                        <a:latin typeface="Cambria Math"/>
                      </a:rPr>
                      <m:t>𝜋𝜋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720" y="2884390"/>
                <a:ext cx="3888432" cy="50039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523686" y="2884390"/>
                <a:ext cx="3557984" cy="5003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𝐼</m:t>
                    </m:r>
                    <m:r>
                      <a:rPr lang="en-US" altLang="zh-CN" b="0" i="1" smtClean="0">
                        <a:latin typeface="Cambria Math"/>
                      </a:rPr>
                      <m:t>=1:    </m:t>
                    </m:r>
                    <m:f>
                      <m:f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𝐾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𝐾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b="0" i="1" smtClean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𝐾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0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pPr>
                          <m:e>
                            <m:acc>
                              <m:accPr>
                                <m:chr m:val="̅"/>
                                <m:ctrlPr>
                                  <a:rPr lang="en-US" altLang="zh-CN" b="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𝐾</m:t>
                                </m:r>
                              </m:e>
                            </m:acc>
                          </m:e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0</m:t>
                            </m:r>
                          </m:sup>
                        </m:sSup>
                      </m:e>
                    </m:d>
                  </m:oMath>
                </a14:m>
                <a:r>
                  <a:rPr lang="zh-CN" altLang="en-US" dirty="0" smtClean="0"/>
                  <a:t>     </a:t>
                </a:r>
                <a14:m>
                  <m:oMath xmlns:m="http://schemas.openxmlformats.org/officeDocument/2006/math">
                    <m:r>
                      <a:rPr lang="zh-CN" altLang="en-US" i="1" dirty="0" smtClean="0">
                        <a:latin typeface="Cambria Math"/>
                      </a:rPr>
                      <m:t>𝜂𝜋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3686" y="2884390"/>
                <a:ext cx="3557984" cy="50039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856143"/>
            <a:ext cx="3133725" cy="140017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156" y="3982979"/>
            <a:ext cx="3133725" cy="12954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87624" y="5651956"/>
            <a:ext cx="7730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70000"/>
            </a:pPr>
            <a:r>
              <a:rPr lang="en-US" altLang="zh-CN" dirty="0" smtClean="0"/>
              <a:t>Phys. </a:t>
            </a:r>
            <a:r>
              <a:rPr lang="en-US" altLang="zh-CN" dirty="0" err="1" smtClean="0"/>
              <a:t>Lett</a:t>
            </a:r>
            <a:r>
              <a:rPr lang="en-US" altLang="zh-CN" dirty="0" smtClean="0"/>
              <a:t>. 88B (1979) 367-371 N. N. </a:t>
            </a:r>
            <a:r>
              <a:rPr lang="en-US" altLang="zh-CN" dirty="0" err="1" smtClean="0"/>
              <a:t>Achasov</a:t>
            </a:r>
            <a:r>
              <a:rPr lang="en-US" altLang="zh-CN" dirty="0" smtClean="0"/>
              <a:t>, S. A. </a:t>
            </a:r>
            <a:r>
              <a:rPr lang="en-US" altLang="zh-CN" dirty="0" err="1" smtClean="0"/>
              <a:t>Devyanin</a:t>
            </a:r>
            <a:r>
              <a:rPr lang="en-US" altLang="zh-CN" dirty="0" smtClean="0"/>
              <a:t> and G. N. </a:t>
            </a:r>
            <a:r>
              <a:rPr lang="en-US" altLang="zh-CN" dirty="0" err="1" smtClean="0"/>
              <a:t>Shestakov</a:t>
            </a:r>
            <a:r>
              <a:rPr lang="en-US" altLang="zh-CN" dirty="0" smtClean="0"/>
              <a:t> </a:t>
            </a:r>
            <a:endParaRPr lang="en-US" altLang="zh-CN" dirty="0"/>
          </a:p>
        </p:txBody>
      </p:sp>
      <p:sp>
        <p:nvSpPr>
          <p:cNvPr id="18" name="TextBox 17"/>
          <p:cNvSpPr txBox="1"/>
          <p:nvPr/>
        </p:nvSpPr>
        <p:spPr>
          <a:xfrm>
            <a:off x="1187624" y="6048287"/>
            <a:ext cx="611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70000"/>
            </a:pPr>
            <a:r>
              <a:rPr lang="en-US" altLang="zh-CN" dirty="0" smtClean="0"/>
              <a:t>JETP </a:t>
            </a:r>
            <a:r>
              <a:rPr lang="en-US" altLang="zh-CN" dirty="0" err="1" smtClean="0"/>
              <a:t>Lett</a:t>
            </a:r>
            <a:r>
              <a:rPr lang="en-US" altLang="zh-CN" dirty="0" smtClean="0"/>
              <a:t>. 72 (2000) 410-414 </a:t>
            </a:r>
            <a:r>
              <a:rPr lang="en-US" altLang="zh-CN" dirty="0"/>
              <a:t>A</a:t>
            </a:r>
            <a:r>
              <a:rPr lang="en-US" altLang="zh-CN" dirty="0" smtClean="0"/>
              <a:t>. E. </a:t>
            </a:r>
            <a:r>
              <a:rPr lang="en-US" altLang="zh-CN" dirty="0" err="1" smtClean="0"/>
              <a:t>Kudryavtsev</a:t>
            </a:r>
            <a:r>
              <a:rPr lang="en-US" altLang="zh-CN" dirty="0" smtClean="0"/>
              <a:t> and V. E. </a:t>
            </a:r>
            <a:r>
              <a:rPr lang="en-US" altLang="zh-CN" dirty="0" err="1" smtClean="0"/>
              <a:t>Tarasov</a:t>
            </a:r>
            <a:endParaRPr lang="en-US" altLang="zh-CN" dirty="0"/>
          </a:p>
        </p:txBody>
      </p:sp>
      <p:sp>
        <p:nvSpPr>
          <p:cNvPr id="19" name="TextBox 18"/>
          <p:cNvSpPr txBox="1"/>
          <p:nvPr/>
        </p:nvSpPr>
        <p:spPr>
          <a:xfrm>
            <a:off x="1187624" y="6417619"/>
            <a:ext cx="6327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70000"/>
            </a:pPr>
            <a:r>
              <a:rPr lang="en-US" altLang="zh-CN" dirty="0" smtClean="0"/>
              <a:t>Phys. Rev. D76 (2007) 074028 C. </a:t>
            </a:r>
            <a:r>
              <a:rPr lang="en-US" altLang="zh-CN" dirty="0" err="1" smtClean="0"/>
              <a:t>Hanhart</a:t>
            </a:r>
            <a:r>
              <a:rPr lang="en-US" altLang="zh-CN" dirty="0" smtClean="0"/>
              <a:t>, B. </a:t>
            </a:r>
            <a:r>
              <a:rPr lang="en-US" altLang="zh-CN" dirty="0" err="1" smtClean="0"/>
              <a:t>Kubis</a:t>
            </a:r>
            <a:r>
              <a:rPr lang="en-US" altLang="zh-CN" dirty="0" smtClean="0"/>
              <a:t> and J. R. </a:t>
            </a:r>
            <a:r>
              <a:rPr lang="en-US" altLang="zh-CN" dirty="0" err="1" smtClean="0"/>
              <a:t>Pelaez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8249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76" y="332656"/>
            <a:ext cx="2843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71000"/>
              <a:buFont typeface="Wingdings" pitchFamily="2" charset="2"/>
              <a:buChar char="l"/>
            </a:pPr>
            <a:r>
              <a:rPr lang="en-US" altLang="zh-CN" dirty="0" smtClean="0"/>
              <a:t>A possible background is: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1331640" y="908720"/>
                <a:ext cx="458792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en-US" altLang="zh-CN" i="1">
                              <a:latin typeface="Cambria Math"/>
                            </a:rPr>
                            <m:t>𝑠</m:t>
                          </m:r>
                        </m:sub>
                        <m:sup>
                          <m:r>
                            <a:rPr lang="en-US" altLang="zh-CN" i="1">
                              <a:latin typeface="Cambria Math"/>
                            </a:rPr>
                            <m:t>+</m:t>
                          </m:r>
                        </m:sup>
                      </m:sSubSup>
                      <m:r>
                        <a:rPr lang="zh-CN" altLang="en-US" i="1">
                          <a:latin typeface="Cambria Math"/>
                        </a:rPr>
                        <m:t>→</m:t>
                      </m:r>
                      <m:sSub>
                        <m:sSub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altLang="zh-CN" i="1">
                              <a:latin typeface="Cambria Math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/>
                            </a:rPr>
                            <m:t>980</m:t>
                          </m:r>
                        </m:e>
                      </m:d>
                      <m:sSup>
                        <m:sSup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altLang="zh-CN" i="1">
                              <a:latin typeface="Cambria Math"/>
                            </a:rPr>
                            <m:t>+</m:t>
                          </m:r>
                        </m:sup>
                      </m:sSup>
                      <m:sSub>
                        <m:sSub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zh-CN" i="1"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en-US" altLang="zh-CN" i="1">
                          <a:latin typeface="Cambria Math"/>
                          <a:ea typeface="Cambria Math"/>
                        </a:rPr>
                        <m:t>→</m:t>
                      </m:r>
                      <m:sSup>
                        <m:sSup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zh-CN" altLang="en-US" i="1" smtClean="0">
                              <a:latin typeface="Cambria Math"/>
                            </a:rPr>
                            <m:t>𝜋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/>
                            </a:rPr>
                            <m:t>0</m:t>
                          </m:r>
                        </m:sup>
                      </m:sSup>
                      <m:sSup>
                        <m:sSup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zh-CN" altLang="en-US" i="1">
                              <a:latin typeface="Cambria Math"/>
                            </a:rPr>
                            <m:t>𝜋</m:t>
                          </m:r>
                        </m:e>
                        <m:sup>
                          <m:r>
                            <a:rPr lang="en-US" altLang="zh-CN" i="1">
                              <a:latin typeface="Cambria Math"/>
                            </a:rPr>
                            <m:t>0</m:t>
                          </m:r>
                        </m:sup>
                      </m:sSup>
                      <m:sSup>
                        <m:sSup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altLang="zh-CN" i="1">
                              <a:latin typeface="Cambria Math"/>
                            </a:rPr>
                            <m:t>+</m:t>
                          </m:r>
                        </m:sup>
                      </m:sSup>
                      <m:sSub>
                        <m:sSub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zh-CN" i="1"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en-US" altLang="zh-CN" i="1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zh-CN" altLang="en-US" i="1">
                          <a:latin typeface="Cambria Math"/>
                          <a:ea typeface="Cambria Math"/>
                        </a:rPr>
                        <m:t>𝜂</m:t>
                      </m:r>
                      <m:sSup>
                        <m:sSup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zh-CN" altLang="en-US" i="1">
                              <a:latin typeface="Cambria Math"/>
                            </a:rPr>
                            <m:t>𝜋</m:t>
                          </m:r>
                        </m:e>
                        <m:sup>
                          <m:r>
                            <a:rPr lang="en-US" altLang="zh-CN" i="1">
                              <a:latin typeface="Cambria Math"/>
                            </a:rPr>
                            <m:t>0</m:t>
                          </m:r>
                        </m:sup>
                      </m:sSup>
                      <m:sSup>
                        <m:sSup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altLang="zh-CN" i="1">
                              <a:latin typeface="Cambria Math"/>
                            </a:rPr>
                            <m:t>+</m:t>
                          </m:r>
                        </m:sup>
                      </m:sSup>
                      <m:sSub>
                        <m:sSub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i="1"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en-US" altLang="zh-CN" i="1">
                              <a:latin typeface="Cambria Math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908720"/>
                <a:ext cx="4587923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36" y="1628800"/>
            <a:ext cx="2200275" cy="13335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741510"/>
            <a:ext cx="2200275" cy="13239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971600" y="3356992"/>
                <a:ext cx="5600508" cy="9162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zh-CN" i="1" smtClean="0">
                          <a:latin typeface="Cambria Math"/>
                          <a:ea typeface="Cambria Math"/>
                        </a:rPr>
                        <m:t>Γ</m:t>
                      </m:r>
                      <m:d>
                        <m:d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980</m:t>
                              </m:r>
                            </m:e>
                          </m:d>
                          <m:r>
                            <a:rPr lang="el-GR" altLang="zh-CN" i="1" smtClean="0">
                              <a:latin typeface="Cambria Math"/>
                              <a:ea typeface="Cambria Math"/>
                            </a:rPr>
                            <m:t>→</m:t>
                          </m:r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l-GR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p>
                          </m:sSup>
                          <m:sSup>
                            <m:sSupPr>
                              <m:ctrlP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l-GR" i="1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p>
                          </m:sSup>
                        </m:e>
                      </m:d>
                      <m:r>
                        <a:rPr lang="el-GR" altLang="zh-CN" i="1" smtClean="0">
                          <a:latin typeface="Cambria Math"/>
                          <a:ea typeface="Cambria Math"/>
                        </a:rPr>
                        <m:t>∝</m:t>
                      </m:r>
                      <m:sSup>
                        <m:sSup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  <m:sSup>
                                    <m:sSupPr>
                                      <m:ctrlPr>
                                        <a:rPr lang="el-GR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l-GR" i="1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l-GR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l-GR" i="1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l-GR" i="1" smtClean="0">
                                  <a:latin typeface="Cambria Math"/>
                                  <a:ea typeface="Cambria Math"/>
                                </a:rPr>
                                <m:t>𝜆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d>
                            <m:d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980</m:t>
                                      </m:r>
                                    </m:e>
                                  </m:d>
                                </m:sub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sub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i="1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sub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16</m:t>
                          </m:r>
                          <m:r>
                            <a:rPr lang="zh-CN" altLang="en-US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980</m:t>
                                  </m:r>
                                </m:e>
                              </m:d>
                            </m:sub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3356992"/>
                <a:ext cx="5600508" cy="91627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971600" y="4437112"/>
                <a:ext cx="6848926" cy="9557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zh-CN" i="1" smtClean="0">
                          <a:latin typeface="Cambria Math"/>
                          <a:ea typeface="Cambria Math"/>
                        </a:rPr>
                        <m:t>Γ</m:t>
                      </m:r>
                      <m:d>
                        <m:d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980</m:t>
                              </m:r>
                            </m:e>
                          </m:d>
                          <m:r>
                            <a:rPr lang="el-GR" altLang="zh-CN" i="1" smtClean="0">
                              <a:latin typeface="Cambria Math"/>
                              <a:ea typeface="Cambria Math"/>
                            </a:rPr>
                            <m:t>→</m:t>
                          </m:r>
                          <m:r>
                            <a:rPr lang="zh-CN" altLang="el-GR" i="1" smtClean="0">
                              <a:latin typeface="Cambria Math"/>
                              <a:ea typeface="Cambria Math"/>
                            </a:rPr>
                            <m:t>𝜂</m:t>
                          </m:r>
                          <m:sSup>
                            <m:sSupPr>
                              <m:ctrlP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l-GR" i="1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p>
                          </m:sSup>
                        </m:e>
                      </m:d>
                      <m:r>
                        <a:rPr lang="el-GR" altLang="zh-CN" i="1" smtClean="0">
                          <a:latin typeface="Cambria Math"/>
                          <a:ea typeface="Cambria Math"/>
                        </a:rPr>
                        <m:t>∝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4</m:t>
                      </m:r>
                      <m:sSup>
                        <m:sSupPr>
                          <m:ctrlPr>
                            <a:rPr lang="el-GR" altLang="zh-CN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  <m:sSup>
                                    <m:sSupPr>
                                      <m:ctrlPr>
                                        <a:rPr lang="el-GR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l-GR" i="1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l-GR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l-GR" i="1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altLang="zh-CN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l-GR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l-GR" i="1" smtClean="0">
                                          <a:latin typeface="Cambria Math"/>
                                          <a:ea typeface="Cambria Math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l-GR" altLang="zh-CN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zh-CN" altLang="el-GR" i="1">
                                              <a:latin typeface="Cambria Math"/>
                                              <a:ea typeface="Cambria Math"/>
                                            </a:rPr>
                                            <m:t>𝜋</m:t>
                                          </m:r>
                                        </m:e>
                                        <m:sup>
                                          <m:r>
                                            <a:rPr lang="en-US" altLang="zh-CN" i="1">
                                              <a:latin typeface="Cambria Math"/>
                                              <a:ea typeface="Cambria Math"/>
                                            </a:rPr>
                                            <m:t>0</m:t>
                                          </m:r>
                                        </m:sup>
                                      </m:sSup>
                                      <m:r>
                                        <a:rPr lang="zh-CN" altLang="en-US" i="1" smtClean="0">
                                          <a:latin typeface="Cambria Math"/>
                                          <a:ea typeface="Cambria Math"/>
                                        </a:rPr>
                                        <m:t>𝜂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l-GR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zh-CN" altLang="el-GR" i="1">
                                          <a:latin typeface="Cambria Math"/>
                                          <a:ea typeface="Cambria Math"/>
                                        </a:rPr>
                                        <m:t>𝜂</m:t>
                                      </m:r>
                                    </m:sub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el-GR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altLang="zh-CN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zh-CN" altLang="en-US" i="1">
                                              <a:latin typeface="Cambria Math"/>
                                              <a:ea typeface="Cambria Math"/>
                                            </a:rPr>
                                            <m:t>𝜋</m:t>
                                          </m:r>
                                        </m:e>
                                        <m:sup>
                                          <m:r>
                                            <a:rPr lang="en-US" altLang="zh-CN" i="1">
                                              <a:latin typeface="Cambria Math"/>
                                              <a:ea typeface="Cambria Math"/>
                                            </a:rPr>
                                            <m:t>0</m:t>
                                          </m:r>
                                        </m:sup>
                                      </m:sSup>
                                    </m:sub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l-GR" i="1">
                                  <a:latin typeface="Cambria Math"/>
                                  <a:ea typeface="Cambria Math"/>
                                </a:rPr>
                                <m:t>𝜆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d>
                            <m:dPr>
                              <m:ctrlP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980</m:t>
                                      </m:r>
                                    </m:e>
                                  </m:d>
                                </m:sub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zh-CN" altLang="en-US" i="1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sub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i="1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sub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16</m:t>
                          </m:r>
                          <m:r>
                            <a:rPr lang="zh-CN" altLang="en-US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980</m:t>
                                  </m:r>
                                </m:e>
                              </m:d>
                            </m:sub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4437112"/>
                <a:ext cx="6848926" cy="95571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467544" y="5392823"/>
            <a:ext cx="676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h</a:t>
            </a:r>
            <a:r>
              <a:rPr lang="en-US" altLang="zh-CN" dirty="0" smtClean="0"/>
              <a:t>ere</a:t>
            </a:r>
            <a:r>
              <a:rPr lang="en-US" altLang="zh-CN" dirty="0"/>
              <a:t>: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1331640" y="5949280"/>
                <a:ext cx="464357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l-GR" i="1" smtClean="0">
                          <a:latin typeface="Cambria Math"/>
                          <a:ea typeface="Cambria Math"/>
                        </a:rPr>
                        <m:t>𝜆</m:t>
                      </m:r>
                      <m:d>
                        <m:dPr>
                          <m:ctrlPr>
                            <a:rPr lang="el-GR" altLang="zh-CN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en-US" altLang="zh-CN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𝑦</m:t>
                          </m:r>
                          <m:r>
                            <a:rPr lang="en-US" altLang="zh-CN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𝑧</m:t>
                          </m:r>
                        </m:e>
                      </m:d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𝑧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−2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𝑥𝑦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−2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𝑥𝑧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−2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𝑦𝑧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5949280"/>
                <a:ext cx="4643579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17313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260648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so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71600" y="490535"/>
                <a:ext cx="6339300" cy="10529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980</m:t>
                                  </m:r>
                                </m:e>
                              </m:d>
                              <m: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r>
                                <a:rPr lang="zh-CN" altLang="el-GR" i="1">
                                  <a:latin typeface="Cambria Math"/>
                                  <a:ea typeface="Cambria Math"/>
                                </a:rPr>
                                <m:t>𝜂</m:t>
                              </m:r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n-US" altLang="zh-CN" i="1">
                              <a:latin typeface="Cambria Math"/>
                              <a:ea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980</m:t>
                                  </m:r>
                                </m:e>
                              </m:d>
                              <m: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n-US" altLang="zh-CN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4</m:t>
                      </m:r>
                      <m:f>
                        <m:f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l-GR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l-GR" i="1" smtClean="0">
                                          <a:latin typeface="Cambria Math"/>
                                          <a:ea typeface="Cambria Math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l-GR" altLang="zh-CN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zh-CN" altLang="el-GR" i="1">
                                              <a:latin typeface="Cambria Math"/>
                                              <a:ea typeface="Cambria Math"/>
                                            </a:rPr>
                                            <m:t>𝜋</m:t>
                                          </m:r>
                                        </m:e>
                                        <m:sup>
                                          <m:r>
                                            <a:rPr lang="en-US" altLang="zh-CN" i="1">
                                              <a:latin typeface="Cambria Math"/>
                                              <a:ea typeface="Cambria Math"/>
                                            </a:rPr>
                                            <m:t>0</m:t>
                                          </m:r>
                                        </m:sup>
                                      </m:sSup>
                                      <m:r>
                                        <a:rPr lang="zh-CN" altLang="en-US" i="1" smtClean="0">
                                          <a:latin typeface="Cambria Math"/>
                                          <a:ea typeface="Cambria Math"/>
                                        </a:rPr>
                                        <m:t>𝜂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l-GR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zh-CN" altLang="el-GR" i="1">
                                          <a:latin typeface="Cambria Math"/>
                                          <a:ea typeface="Cambria Math"/>
                                        </a:rPr>
                                        <m:t>𝜂</m:t>
                                      </m:r>
                                    </m:sub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el-GR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altLang="zh-CN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zh-CN" altLang="en-US" i="1">
                                              <a:latin typeface="Cambria Math"/>
                                              <a:ea typeface="Cambria Math"/>
                                            </a:rPr>
                                            <m:t>𝜋</m:t>
                                          </m:r>
                                        </m:e>
                                        <m:sup>
                                          <m:r>
                                            <a:rPr lang="en-US" altLang="zh-CN" i="1">
                                              <a:latin typeface="Cambria Math"/>
                                              <a:ea typeface="Cambria Math"/>
                                            </a:rPr>
                                            <m:t>0</m:t>
                                          </m:r>
                                        </m:sup>
                                      </m:sSup>
                                    </m:sub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l-GR" i="1">
                                  <a:latin typeface="Cambria Math"/>
                                  <a:ea typeface="Cambria Math"/>
                                </a:rPr>
                                <m:t>𝜆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d>
                            <m:dPr>
                              <m:ctrlP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980</m:t>
                                      </m:r>
                                    </m:e>
                                  </m:d>
                                </m:sub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zh-CN" altLang="en-US" i="1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sub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i="1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sub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l-GR" i="1">
                                  <a:latin typeface="Cambria Math"/>
                                  <a:ea typeface="Cambria Math"/>
                                </a:rPr>
                                <m:t>𝜆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d>
                            <m:dPr>
                              <m:ctrlP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980</m:t>
                                      </m:r>
                                    </m:e>
                                  </m:d>
                                </m:sub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altLang="zh-CN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i="1" smtClean="0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sub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i="1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sub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490535"/>
                <a:ext cx="6339300" cy="105298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79512" y="1577751"/>
                <a:ext cx="8884355" cy="6834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/>
                  <a:t>Here,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/>
                          </a:rPr>
                          <m:t>𝜆</m:t>
                        </m:r>
                      </m:e>
                      <m:sub>
                        <m:sSup>
                          <m:sSupPr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zh-CN" altLang="en-US" i="1" smtClean="0">
                                <a:latin typeface="Cambria Math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0</m:t>
                            </m:r>
                          </m:sup>
                        </m:sSup>
                        <m:r>
                          <a:rPr lang="zh-CN" altLang="en-US" i="1" smtClean="0">
                            <a:latin typeface="Cambria Math"/>
                          </a:rPr>
                          <m:t>𝜂</m:t>
                        </m:r>
                      </m:sub>
                    </m:sSub>
                  </m:oMath>
                </a14:m>
                <a:r>
                  <a:rPr lang="en-US" altLang="zh-CN" dirty="0" smtClean="0"/>
                  <a:t> vertex  corresponding to the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zh-CN" altLang="en-US" i="1" smtClean="0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en-US" altLang="zh-CN" b="0" i="1" smtClean="0">
                        <a:latin typeface="Cambria Math"/>
                      </a:rPr>
                      <m:t>−</m:t>
                    </m:r>
                    <m:r>
                      <a:rPr lang="zh-CN" altLang="en-US" b="0" i="1" smtClean="0">
                        <a:latin typeface="Cambria Math"/>
                      </a:rPr>
                      <m:t>𝜂</m:t>
                    </m:r>
                  </m:oMath>
                </a14:m>
                <a:r>
                  <a:rPr lang="en-US" altLang="zh-CN" dirty="0" smtClean="0"/>
                  <a:t> transition is extracted from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zh-CN" altLang="en-US" i="1" smtClean="0">
                            <a:latin typeface="Cambria Math"/>
                          </a:rPr>
                          <m:t>𝜂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3</m:t>
                    </m:r>
                    <m:r>
                      <a:rPr lang="zh-CN" altLang="en-US" b="0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en-US" altLang="zh-CN" dirty="0" smtClean="0"/>
                  <a:t> </a:t>
                </a:r>
              </a:p>
              <a:p>
                <a:r>
                  <a:rPr lang="en-US" altLang="zh-CN" dirty="0" smtClean="0"/>
                  <a:t>reaction.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577751"/>
                <a:ext cx="8884355" cy="683457"/>
              </a:xfrm>
              <a:prstGeom prst="rect">
                <a:avLst/>
              </a:prstGeom>
              <a:blipFill rotWithShape="1">
                <a:blip r:embed="rId3"/>
                <a:stretch>
                  <a:fillRect l="-549" t="-3571" b="-133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90" y="2276872"/>
            <a:ext cx="2628074" cy="217849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455368"/>
            <a:ext cx="2664296" cy="2286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225096"/>
            <a:ext cx="2808312" cy="206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455368"/>
            <a:ext cx="2962275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6678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762367" y="116632"/>
                <a:ext cx="4470391" cy="4807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zh-CN" i="1" smtClean="0">
                          <a:latin typeface="Cambria Math"/>
                          <a:ea typeface="Cambria Math"/>
                        </a:rPr>
                        <m:t>Γ</m:t>
                      </m:r>
                      <m:d>
                        <m:d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l-GR" i="1" smtClean="0">
                                  <a:latin typeface="Cambria Math"/>
                                  <a:ea typeface="Cambria Math"/>
                                </a:rPr>
                                <m:t>𝜂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l-GR" altLang="zh-CN" i="1" smtClean="0">
                              <a:latin typeface="Cambria Math"/>
                              <a:ea typeface="Cambria Math"/>
                            </a:rPr>
                            <m:t>→</m:t>
                          </m:r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l-GR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l-GR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</m:sup>
                          </m:sSup>
                          <m:r>
                            <a:rPr lang="zh-CN" altLang="el-GR" i="1" smtClean="0">
                              <a:latin typeface="Cambria Math"/>
                              <a:ea typeface="Cambria Math"/>
                            </a:rPr>
                            <m:t>𝜂</m:t>
                          </m:r>
                        </m:e>
                      </m:d>
                      <m:r>
                        <a:rPr lang="el-GR" altLang="zh-CN" i="1" smtClean="0">
                          <a:latin typeface="Cambria Math"/>
                          <a:ea typeface="Cambria Math"/>
                        </a:rPr>
                        <m:t>∝</m:t>
                      </m:r>
                      <m:sSup>
                        <m:sSup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𝑔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l-GR" altLang="zh-CN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l-GR" i="1" smtClean="0">
                                          <a:latin typeface="Cambria Math"/>
                                          <a:ea typeface="Cambria Math"/>
                                        </a:rPr>
                                        <m:t>𝜂</m:t>
                                      </m:r>
                                    </m:e>
                                    <m:sup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l-GR" altLang="zh-CN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l-GR" i="1" smtClean="0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+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l-GR" altLang="zh-CN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l-GR" i="1" smtClean="0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−</m:t>
                                      </m:r>
                                    </m:sup>
                                  </m:sSup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𝑃𝑆</m:t>
                          </m:r>
                        </m:e>
                        <m:sub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l-GR" i="1" smtClean="0">
                                  <a:latin typeface="Cambria Math"/>
                                  <a:ea typeface="Cambria Math"/>
                                </a:rPr>
                                <m:t>𝜂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l-GR" altLang="zh-CN" i="1" smtClean="0">
                              <a:latin typeface="Cambria Math"/>
                              <a:ea typeface="Cambria Math"/>
                            </a:rPr>
                            <m:t>→</m:t>
                          </m:r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l-GR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l-GR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</m:sup>
                          </m:sSup>
                          <m:r>
                            <a:rPr lang="zh-CN" altLang="el-GR" i="1" smtClean="0">
                              <a:latin typeface="Cambria Math"/>
                              <a:ea typeface="Cambria Math"/>
                            </a:rPr>
                            <m:t>𝜂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2367" y="116632"/>
                <a:ext cx="4470391" cy="480709"/>
              </a:xfrm>
              <a:prstGeom prst="rect">
                <a:avLst/>
              </a:prstGeom>
              <a:blipFill rotWithShape="1">
                <a:blip r:embed="rId2"/>
                <a:stretch>
                  <a:fillRect b="-37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23528" y="692696"/>
                <a:ext cx="5899372" cy="4062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/>
                  <a:t>Here,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zh-CN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𝑃𝑆</m:t>
                        </m:r>
                      </m:e>
                      <m:sub>
                        <m:sSup>
                          <m:sSupPr>
                            <m:ctrlPr>
                              <a:rPr lang="el-GR" altLang="zh-CN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zh-CN" altLang="el-GR" i="1" smtClean="0">
                                <a:latin typeface="Cambria Math"/>
                                <a:ea typeface="Cambria Math"/>
                              </a:rPr>
                              <m:t>𝜂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l-GR" altLang="zh-CN" i="1" smtClean="0">
                            <a:latin typeface="Cambria Math"/>
                            <a:ea typeface="Cambria Math"/>
                          </a:rPr>
                          <m:t>→</m:t>
                        </m:r>
                        <m:sSup>
                          <m:sSupPr>
                            <m:ctrlPr>
                              <a:rPr lang="el-GR" altLang="zh-CN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zh-CN" altLang="el-GR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l-GR" altLang="zh-CN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zh-CN" altLang="el-GR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</m:sup>
                        </m:sSup>
                        <m:r>
                          <a:rPr lang="zh-CN" altLang="el-GR" i="1" smtClean="0">
                            <a:latin typeface="Cambria Math"/>
                            <a:ea typeface="Cambria Math"/>
                          </a:rPr>
                          <m:t>𝜂</m:t>
                        </m:r>
                      </m:sub>
                    </m:sSub>
                  </m:oMath>
                </a14:m>
                <a:r>
                  <a:rPr lang="en-US" altLang="zh-CN" dirty="0" smtClean="0"/>
                  <a:t> is the phase space factor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altLang="zh-CN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zh-CN" altLang="el-GR" i="1" smtClean="0">
                            <a:latin typeface="Cambria Math"/>
                            <a:ea typeface="Cambria Math"/>
                          </a:rPr>
                          <m:t>𝜂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′</m:t>
                        </m:r>
                      </m:sup>
                    </m:sSup>
                    <m:r>
                      <a:rPr lang="el-GR" altLang="zh-CN" i="1" smtClean="0">
                        <a:latin typeface="Cambria Math"/>
                        <a:ea typeface="Cambria Math"/>
                      </a:rPr>
                      <m:t>→</m:t>
                    </m:r>
                    <m:sSup>
                      <m:sSupPr>
                        <m:ctrlPr>
                          <a:rPr lang="el-GR" altLang="zh-CN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zh-CN" altLang="el-GR" i="1" smtClean="0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l-GR" altLang="zh-CN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zh-CN" altLang="el-GR" i="1" smtClean="0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</m:sup>
                    </m:sSup>
                    <m:r>
                      <a:rPr lang="zh-CN" altLang="el-GR" i="1" smtClean="0">
                        <a:latin typeface="Cambria Math"/>
                        <a:ea typeface="Cambria Math"/>
                      </a:rPr>
                      <m:t>𝜂</m:t>
                    </m:r>
                  </m:oMath>
                </a14:m>
                <a:r>
                  <a:rPr lang="en-US" altLang="zh-CN" dirty="0" smtClean="0"/>
                  <a:t>.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692696"/>
                <a:ext cx="5899372" cy="406265"/>
              </a:xfrm>
              <a:prstGeom prst="rect">
                <a:avLst/>
              </a:prstGeom>
              <a:blipFill rotWithShape="1">
                <a:blip r:embed="rId3"/>
                <a:stretch>
                  <a:fillRect l="-826" t="-6061" b="-1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423372" y="980728"/>
                <a:ext cx="6023637" cy="9121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altLang="zh-CN" i="1" smtClean="0">
                          <a:latin typeface="Cambria Math"/>
                          <a:ea typeface="Cambria Math"/>
                        </a:rPr>
                        <m:t>Γ</m:t>
                      </m:r>
                      <m:d>
                        <m:d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l-GR" i="1" smtClean="0">
                                  <a:latin typeface="Cambria Math"/>
                                  <a:ea typeface="Cambria Math"/>
                                </a:rPr>
                                <m:t>𝜂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l-GR" altLang="zh-CN" i="1" smtClean="0">
                              <a:latin typeface="Cambria Math"/>
                              <a:ea typeface="Cambria Math"/>
                            </a:rPr>
                            <m:t>→</m:t>
                          </m:r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l-GR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l-GR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</m:sup>
                          </m:sSup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l-GR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p>
                          </m:sSup>
                        </m:e>
                      </m:d>
                      <m:r>
                        <a:rPr lang="el-GR" altLang="zh-CN" i="1" smtClean="0">
                          <a:latin typeface="Cambria Math"/>
                          <a:ea typeface="Cambria Math"/>
                        </a:rPr>
                        <m:t>∝</m:t>
                      </m:r>
                      <m:sSup>
                        <m:sSup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𝑔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l-GR" altLang="zh-CN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l-GR" i="1" smtClean="0">
                                          <a:latin typeface="Cambria Math"/>
                                          <a:ea typeface="Cambria Math"/>
                                        </a:rPr>
                                        <m:t>𝜂</m:t>
                                      </m:r>
                                    </m:e>
                                    <m:sup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l-GR" altLang="zh-CN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l-GR" i="1" smtClean="0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+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l-GR" altLang="zh-CN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l-GR" i="1" smtClean="0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−</m:t>
                                      </m:r>
                                    </m:sup>
                                  </m:sSup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l-GR" altLang="zh-CN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l-GR" i="1" smtClean="0">
                                          <a:latin typeface="Cambria Math"/>
                                          <a:ea typeface="Cambria Math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l-GR" altLang="zh-CN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zh-CN" altLang="el-GR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𝜋</m:t>
                                          </m:r>
                                        </m:e>
                                        <m:sup>
                                          <m:r>
                                            <a:rPr lang="en-US" altLang="zh-CN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0</m:t>
                                          </m:r>
                                        </m:sup>
                                      </m:sSup>
                                      <m:r>
                                        <a:rPr lang="zh-CN" altLang="el-GR" i="1" smtClean="0">
                                          <a:latin typeface="Cambria Math"/>
                                          <a:ea typeface="Cambria Math"/>
                                        </a:rPr>
                                        <m:t>𝜂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l-GR" altLang="zh-CN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zh-CN" altLang="el-GR" i="1" smtClean="0">
                                          <a:latin typeface="Cambria Math"/>
                                          <a:ea typeface="Cambria Math"/>
                                        </a:rPr>
                                        <m:t>𝜂</m:t>
                                      </m:r>
                                    </m:sub>
                                    <m:sup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altLang="zh-CN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zh-CN" altLang="en-US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𝜋</m:t>
                                          </m:r>
                                        </m:e>
                                        <m:sup>
                                          <m:r>
                                            <a:rPr lang="en-US" altLang="zh-CN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0</m:t>
                                          </m:r>
                                        </m:sup>
                                      </m:sSup>
                                    </m:sub>
                                    <m:sup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𝑃𝑆</m:t>
                          </m:r>
                        </m:e>
                        <m:sub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l-GR" i="1" smtClean="0">
                                  <a:latin typeface="Cambria Math"/>
                                  <a:ea typeface="Cambria Math"/>
                                </a:rPr>
                                <m:t>𝜂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l-GR" altLang="zh-CN" i="1" smtClean="0">
                              <a:latin typeface="Cambria Math"/>
                              <a:ea typeface="Cambria Math"/>
                            </a:rPr>
                            <m:t>→</m:t>
                          </m:r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l-GR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l-GR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</m:sup>
                          </m:sSup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l-GR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3372" y="980728"/>
                <a:ext cx="6023637" cy="91217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323528" y="1556792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so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475402" y="1916832"/>
                <a:ext cx="4919937" cy="897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zh-CN" altLang="el-GR" i="1" smtClean="0">
                                  <a:latin typeface="Cambria Math"/>
                                  <a:ea typeface="Cambria Math"/>
                                </a:rPr>
                                <m:t>𝜂</m:t>
                              </m:r>
                            </m:e>
                          </m:d>
                        </m:den>
                      </m:f>
                      <m:r>
                        <a:rPr lang="en-US" altLang="zh-CN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l-GR" altLang="zh-CN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zh-CN" altLang="el-GR" i="1" smtClean="0">
                                          <a:latin typeface="Cambria Math"/>
                                          <a:ea typeface="Cambria Math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l-GR" altLang="zh-CN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zh-CN" altLang="el-GR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𝜋</m:t>
                                          </m:r>
                                        </m:e>
                                        <m:sup>
                                          <m:r>
                                            <a:rPr lang="en-US" altLang="zh-CN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0</m:t>
                                          </m:r>
                                        </m:sup>
                                      </m:sSup>
                                      <m:r>
                                        <a:rPr lang="zh-CN" altLang="el-GR" i="1" smtClean="0">
                                          <a:latin typeface="Cambria Math"/>
                                          <a:ea typeface="Cambria Math"/>
                                        </a:rPr>
                                        <m:t>𝜂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l-GR" altLang="zh-CN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zh-CN" altLang="el-GR" i="1" smtClean="0">
                                          <a:latin typeface="Cambria Math"/>
                                          <a:ea typeface="Cambria Math"/>
                                        </a:rPr>
                                        <m:t>𝜂</m:t>
                                      </m:r>
                                    </m:sub>
                                    <m:sup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altLang="zh-CN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zh-CN" altLang="en-US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𝜋</m:t>
                                          </m:r>
                                        </m:e>
                                        <m:sup>
                                          <m:r>
                                            <a:rPr lang="en-US" altLang="zh-CN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0</m:t>
                                          </m:r>
                                        </m:sup>
                                      </m:sSup>
                                    </m:sub>
                                    <m:sup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𝑃𝑆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𝑃𝑆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zh-CN" altLang="el-GR" i="1" smtClean="0">
                                  <a:latin typeface="Cambria Math"/>
                                  <a:ea typeface="Cambria Math"/>
                                </a:rPr>
                                <m:t>𝜂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402" y="1916832"/>
                <a:ext cx="4919937" cy="89755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411208" y="2708920"/>
            <a:ext cx="1532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We can obtain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73351" y="3024091"/>
                <a:ext cx="8107412" cy="10529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980</m:t>
                                  </m:r>
                                </m:e>
                              </m:d>
                              <m: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r>
                                <a:rPr lang="zh-CN" altLang="en-US" b="0" i="1" smtClean="0">
                                  <a:latin typeface="Cambria Math"/>
                                  <a:ea typeface="Cambria Math"/>
                                </a:rPr>
                                <m:t>𝜂</m:t>
                              </m:r>
                            </m:e>
                          </m:d>
                        </m:num>
                        <m:den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980</m:t>
                                  </m:r>
                                </m:e>
                              </m:d>
                              <m: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=4</m:t>
                      </m:r>
                      <m:f>
                        <m:f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zh-CN" altLang="el-GR" i="1" smtClean="0">
                                  <a:latin typeface="Cambria Math"/>
                                  <a:ea typeface="Cambria Math"/>
                                </a:rPr>
                                <m:t>𝜂</m:t>
                              </m:r>
                            </m:e>
                          </m:d>
                        </m:den>
                      </m:f>
                      <m:f>
                        <m:f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𝑃𝑆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zh-CN" altLang="en-US" b="0" i="1" smtClean="0">
                                  <a:latin typeface="Cambria Math"/>
                                  <a:ea typeface="Cambria Math"/>
                                </a:rPr>
                                <m:t>𝜂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𝑃𝑆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n-US" i="1" smtClean="0">
                                  <a:latin typeface="Cambria Math"/>
                                  <a:ea typeface="Cambria Math"/>
                                </a:rPr>
                                <m:t>𝜆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d>
                            <m:dPr>
                              <m:ctrlPr>
                                <a:rPr lang="en-US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altLang="zh-CN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altLang="zh-CN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980</m:t>
                                      </m:r>
                                    </m:e>
                                  </m:d>
                                </m:sub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zh-CN" altLang="en-US" b="0" i="1" smtClean="0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sub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sub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n-US" i="1" smtClean="0">
                                  <a:latin typeface="Cambria Math"/>
                                  <a:ea typeface="Cambria Math"/>
                                </a:rPr>
                                <m:t>𝜆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d>
                            <m:dPr>
                              <m:ctrlPr>
                                <a:rPr lang="en-US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altLang="zh-CN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altLang="zh-CN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980</m:t>
                                      </m:r>
                                    </m:e>
                                  </m:d>
                                </m:sub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sub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sub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351" y="3024091"/>
                <a:ext cx="8107412" cy="105298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23528" y="3995772"/>
                <a:ext cx="3495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/>
                  <a:t>As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altLang="zh-CN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zh-CN" altLang="el-GR" i="1" smtClean="0">
                            <a:latin typeface="Cambria Math"/>
                            <a:ea typeface="Cambria Math"/>
                          </a:rPr>
                          <m:t>𝜂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′</m:t>
                        </m:r>
                      </m:sup>
                    </m:sSup>
                    <m:r>
                      <a:rPr lang="el-GR" altLang="zh-CN" i="1" smtClean="0">
                        <a:latin typeface="Cambria Math"/>
                        <a:ea typeface="Cambria Math"/>
                      </a:rPr>
                      <m:t>→</m:t>
                    </m:r>
                    <m:sSup>
                      <m:sSupPr>
                        <m:ctrlPr>
                          <a:rPr lang="el-GR" altLang="zh-CN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zh-CN" altLang="el-GR" i="1" smtClean="0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l-GR" altLang="zh-CN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zh-CN" altLang="el-GR" i="1" smtClean="0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l-GR" altLang="zh-CN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zh-CN" altLang="el-GR" i="1" smtClean="0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dirty="0" smtClean="0"/>
                  <a:t>, we can obtain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995772"/>
                <a:ext cx="3495059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1396" t="-8197" r="-1047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74301" y="4392243"/>
                <a:ext cx="7940700" cy="10529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980</m:t>
                                  </m:r>
                                </m:e>
                              </m:d>
                              <m: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r>
                                <a:rPr lang="zh-CN" altLang="en-US" b="0" i="1" smtClean="0">
                                  <a:latin typeface="Cambria Math"/>
                                  <a:ea typeface="Cambria Math"/>
                                </a:rPr>
                                <m:t>𝜂</m:t>
                              </m:r>
                            </m:e>
                          </m:d>
                        </m:num>
                        <m:den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980</m:t>
                                  </m:r>
                                </m:e>
                              </m:d>
                              <m: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=4</m:t>
                      </m:r>
                      <m:f>
                        <m:f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r>
                                <a:rPr lang="zh-CN" altLang="el-GR" i="1" smtClean="0">
                                  <a:latin typeface="Cambria Math"/>
                                  <a:ea typeface="Cambria Math"/>
                                </a:rPr>
                                <m:t>𝜂</m:t>
                              </m:r>
                            </m:e>
                          </m:d>
                        </m:den>
                      </m:f>
                      <m:f>
                        <m:f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𝑃𝑆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r>
                                <a:rPr lang="zh-CN" altLang="en-US" b="0" i="1" smtClean="0">
                                  <a:latin typeface="Cambria Math"/>
                                  <a:ea typeface="Cambria Math"/>
                                </a:rPr>
                                <m:t>𝜂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𝑃𝑆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n-US" i="1" smtClean="0">
                                  <a:latin typeface="Cambria Math"/>
                                  <a:ea typeface="Cambria Math"/>
                                </a:rPr>
                                <m:t>𝜆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d>
                            <m:dPr>
                              <m:ctrlPr>
                                <a:rPr lang="en-US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altLang="zh-CN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altLang="zh-CN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980</m:t>
                                      </m:r>
                                    </m:e>
                                  </m:d>
                                </m:sub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zh-CN" altLang="en-US" b="0" i="1" smtClean="0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sub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sub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n-US" i="1" smtClean="0">
                                  <a:latin typeface="Cambria Math"/>
                                  <a:ea typeface="Cambria Math"/>
                                </a:rPr>
                                <m:t>𝜆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d>
                            <m:dPr>
                              <m:ctrlPr>
                                <a:rPr lang="en-US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altLang="zh-CN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altLang="zh-CN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980</m:t>
                                      </m:r>
                                    </m:e>
                                  </m:d>
                                </m:sub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sub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sub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301" y="4392243"/>
                <a:ext cx="7940700" cy="105298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1259632" y="5589240"/>
            <a:ext cx="4654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70000"/>
            </a:pPr>
            <a:r>
              <a:rPr lang="en-US" altLang="zh-CN" dirty="0" smtClean="0"/>
              <a:t>Phys. Rev. 175 (1968) 2054-2057 Brian G. Kenny</a:t>
            </a:r>
            <a:endParaRPr lang="en-US" altLang="zh-CN" dirty="0"/>
          </a:p>
        </p:txBody>
      </p:sp>
      <p:sp>
        <p:nvSpPr>
          <p:cNvPr id="17" name="TextBox 16"/>
          <p:cNvSpPr txBox="1"/>
          <p:nvPr/>
        </p:nvSpPr>
        <p:spPr>
          <a:xfrm>
            <a:off x="1259632" y="6011996"/>
            <a:ext cx="5975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70000"/>
            </a:pPr>
            <a:r>
              <a:rPr lang="en-US" altLang="zh-CN" dirty="0" smtClean="0"/>
              <a:t>Nuclear Physics B20  (1970) 23-44 H. Osborn and D. J. Wallace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87624" y="6389393"/>
            <a:ext cx="7870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70000"/>
            </a:pPr>
            <a:r>
              <a:rPr lang="en-US" altLang="zh-CN" dirty="0" smtClean="0"/>
              <a:t>Phys. Rev.  D 34  (1986) 2784-2789 S. A. Coon, B. H. J. McKellar and M. D. </a:t>
            </a:r>
            <a:r>
              <a:rPr lang="en-US" altLang="zh-CN" dirty="0" err="1" smtClean="0"/>
              <a:t>Scadron</a:t>
            </a:r>
            <a:r>
              <a:rPr lang="en-US" altLang="zh-CN" dirty="0" smtClean="0"/>
              <a:t>   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057449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35496" y="363365"/>
                <a:ext cx="6107249" cy="6374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𝐵𝑟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980</m:t>
                              </m:r>
                            </m:e>
                          </m:d>
                          <m:r>
                            <a:rPr lang="el-GR" altLang="zh-CN" i="1" smtClean="0">
                              <a:latin typeface="Cambria Math"/>
                              <a:ea typeface="Cambria Math"/>
                            </a:rPr>
                            <m:t>→</m:t>
                          </m:r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l-GR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p>
                          </m:sSup>
                          <m:sSup>
                            <m:sSupPr>
                              <m:ctrlP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l-GR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p>
                          </m:sSup>
                        </m:e>
                      </m:d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980</m:t>
                                  </m:r>
                                </m:e>
                              </m:d>
                              <m: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en-US" altLang="zh-CN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0.</m:t>
                              </m:r>
                              <m:r>
                                <a:rPr lang="en-US" altLang="zh-CN" b="0" i="1" smtClean="0">
                                  <a:latin typeface="Cambria Math"/>
                                </a:rPr>
                                <m:t>25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/>
                                </a:rPr>
                                <m:t>−0.0</m:t>
                              </m:r>
                              <m:r>
                                <a:rPr lang="en-US" altLang="zh-CN" b="0" i="1" smtClean="0">
                                  <a:latin typeface="Cambria Math"/>
                                </a:rPr>
                                <m:t>5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+0.0</m:t>
                              </m:r>
                              <m:r>
                                <a:rPr lang="en-US" altLang="zh-CN" b="0" i="1" smtClean="0">
                                  <a:latin typeface="Cambria Math"/>
                                </a:rPr>
                                <m:t>4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363365"/>
                <a:ext cx="6107249" cy="63748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-36512" y="6372036"/>
            <a:ext cx="8107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Chin. Phys. C42 (2018) no.4, 042002, </a:t>
            </a:r>
            <a:r>
              <a:rPr lang="en-US" altLang="zh-CN" dirty="0" err="1" smtClean="0"/>
              <a:t>Shuang-shi</a:t>
            </a:r>
            <a:r>
              <a:rPr lang="en-US" altLang="zh-CN" dirty="0" smtClean="0"/>
              <a:t> Fang, </a:t>
            </a:r>
            <a:r>
              <a:rPr lang="en-US" altLang="zh-CN" dirty="0" err="1" smtClean="0"/>
              <a:t>Andrzej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Kupsc</a:t>
            </a:r>
            <a:r>
              <a:rPr lang="en-US" altLang="zh-CN" dirty="0" smtClean="0"/>
              <a:t> and Dai-</a:t>
            </a:r>
            <a:r>
              <a:rPr lang="en-US" altLang="zh-CN" dirty="0" err="1" smtClean="0"/>
              <a:t>hui</a:t>
            </a:r>
            <a:r>
              <a:rPr lang="en-US" altLang="zh-CN" dirty="0" smtClean="0"/>
              <a:t> Wei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496" y="5755322"/>
            <a:ext cx="9007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70000"/>
            </a:pPr>
            <a:r>
              <a:rPr lang="en-US" altLang="zh-CN" dirty="0" smtClean="0"/>
              <a:t>arXiv:1303.4403 [</a:t>
            </a:r>
            <a:r>
              <a:rPr lang="en-US" altLang="zh-CN" dirty="0" err="1" smtClean="0"/>
              <a:t>hep-ph</a:t>
            </a:r>
            <a:r>
              <a:rPr lang="en-US" altLang="zh-CN" dirty="0" smtClean="0"/>
              <a:t>] Hai-Yang Cheng, Chun-</a:t>
            </a:r>
            <a:r>
              <a:rPr lang="en-US" altLang="zh-CN" dirty="0" err="1" smtClean="0"/>
              <a:t>Khiang</a:t>
            </a:r>
            <a:r>
              <a:rPr lang="en-US" altLang="zh-CN" dirty="0" smtClean="0"/>
              <a:t> Chua, </a:t>
            </a:r>
            <a:r>
              <a:rPr lang="en-US" altLang="zh-CN" dirty="0" err="1" smtClean="0"/>
              <a:t>Kwei</a:t>
            </a:r>
            <a:r>
              <a:rPr lang="en-US" altLang="zh-CN" dirty="0" smtClean="0"/>
              <a:t>-Chou Yang, </a:t>
            </a:r>
            <a:r>
              <a:rPr lang="en-US" altLang="zh-CN" dirty="0" err="1" smtClean="0"/>
              <a:t>Zhi</a:t>
            </a:r>
            <a:r>
              <a:rPr lang="en-US" altLang="zh-CN" dirty="0" smtClean="0"/>
              <a:t>-Qing Zhang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162074" y="1206461"/>
                <a:ext cx="4163640" cy="694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/>
                              <a:ea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n-US" altLang="zh-CN" i="1">
                              <a:latin typeface="Cambria Math"/>
                              <a:ea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zh-CN" altLang="el-GR" i="1">
                                  <a:latin typeface="Cambria Math"/>
                                  <a:ea typeface="Cambria Math"/>
                                </a:rPr>
                                <m:t>𝜂</m:t>
                              </m:r>
                            </m:e>
                          </m:d>
                        </m:den>
                      </m:f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8.8±1.2</m:t>
                          </m:r>
                        </m:e>
                      </m:d>
                      <m:r>
                        <a:rPr lang="en-US" altLang="zh-CN" i="1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altLang="zh-CN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74" y="1206461"/>
                <a:ext cx="4163640" cy="6949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62074" y="4112598"/>
                <a:ext cx="4243790" cy="694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r>
                                <a:rPr lang="zh-CN" altLang="el-GR" i="1" smtClean="0">
                                  <a:latin typeface="Cambria Math"/>
                                  <a:ea typeface="Cambria Math"/>
                                </a:rPr>
                                <m:t>𝜂</m:t>
                              </m:r>
                            </m:e>
                          </m:d>
                        </m:den>
                      </m:f>
                      <m:r>
                        <a:rPr lang="en-US" altLang="zh-CN" i="1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zh-CN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16.9</m:t>
                          </m:r>
                          <m:r>
                            <a:rPr lang="en-US" altLang="zh-CN" i="1">
                              <a:latin typeface="Cambria Math"/>
                              <a:ea typeface="Cambria Math"/>
                            </a:rPr>
                            <m:t>±1.</m:t>
                          </m:r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e>
                      </m:d>
                      <m:r>
                        <a:rPr lang="en-US" altLang="zh-CN" i="1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altLang="zh-CN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altLang="zh-CN" i="1">
                              <a:latin typeface="Cambria Math"/>
                              <a:ea typeface="Cambria Math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74" y="4112598"/>
                <a:ext cx="4243790" cy="69499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5364088" y="4090156"/>
                <a:ext cx="2296270" cy="7174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𝑃𝑆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r>
                                <a:rPr lang="zh-CN" altLang="en-US" i="1">
                                  <a:latin typeface="Cambria Math"/>
                                  <a:ea typeface="Cambria Math"/>
                                </a:rPr>
                                <m:t>𝜂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𝑃𝑆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</m:sub>
                          </m:sSub>
                        </m:den>
                      </m:f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=0.065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4090156"/>
                <a:ext cx="2296270" cy="71744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矩形 13"/>
              <p:cNvSpPr/>
              <p:nvPr/>
            </p:nvSpPr>
            <p:spPr>
              <a:xfrm>
                <a:off x="5148064" y="1184211"/>
                <a:ext cx="2341154" cy="7172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𝑃𝑆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zh-CN" altLang="en-US" i="1">
                                  <a:latin typeface="Cambria Math"/>
                                  <a:ea typeface="Cambria Math"/>
                                </a:rPr>
                                <m:t>𝜂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𝑃𝑆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</m:sub>
                          </m:sSub>
                        </m:den>
                      </m:f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=0.059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4" name="矩形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1184211"/>
                <a:ext cx="2341154" cy="71724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矩形 14"/>
              <p:cNvSpPr/>
              <p:nvPr/>
            </p:nvSpPr>
            <p:spPr>
              <a:xfrm>
                <a:off x="323528" y="2217938"/>
                <a:ext cx="3321487" cy="10529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n-US" i="1">
                                  <a:latin typeface="Cambria Math"/>
                                  <a:ea typeface="Cambria Math"/>
                                </a:rPr>
                                <m:t>𝜆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d>
                            <m:dPr>
                              <m:ctrlP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980</m:t>
                                      </m:r>
                                    </m:e>
                                  </m:d>
                                </m:sub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zh-CN" altLang="en-US" i="1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sub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i="1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sub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n-US" i="1">
                                  <a:latin typeface="Cambria Math"/>
                                  <a:ea typeface="Cambria Math"/>
                                </a:rPr>
                                <m:t>𝜆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d>
                            <m:dPr>
                              <m:ctrlP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980</m:t>
                                      </m:r>
                                    </m:e>
                                  </m:d>
                                </m:sub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i="1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sub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i="1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sub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den>
                      </m:f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=0.684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2217938"/>
                <a:ext cx="3321487" cy="105298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69510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819535" y="980856"/>
                <a:ext cx="7642028" cy="7289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/>
                      </a:rPr>
                      <m:t>𝐵𝑟</m:t>
                    </m:r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bSup>
                        <m:r>
                          <a:rPr lang="zh-CN" altLang="en-US" i="1">
                            <a:latin typeface="Cambria Math"/>
                          </a:rPr>
                          <m:t>→</m:t>
                        </m:r>
                        <m:sSub>
                          <m:sSubPr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980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→</m:t>
                        </m:r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𝜂𝜋</m:t>
                        </m:r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eqArrPr>
                          <m:e>
                            <m:d>
                              <m:dPr>
                                <m:ctrlPr>
                                  <a:rPr lang="en-US" altLang="zh-CN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1.46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−0.64</m:t>
                                    </m:r>
                                  </m:sub>
                                  <m:sup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0.71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1" smtClean="0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b="0" i="1" smtClean="0">
                                    <a:latin typeface="Cambria Math"/>
                                    <a:ea typeface="Cambria Math"/>
                                  </a:rPr>
                                  <m:t>−6</m:t>
                                </m:r>
                              </m:sup>
                            </m:sSup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  ,         </m:t>
                            </m:r>
                            <m:sSup>
                              <m:sSupPr>
                                <m:ctrlPr>
                                  <a:rPr lang="en-US" altLang="zh-CN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zh-CN" altLang="en-US" b="0" i="1" smtClean="0">
                                    <a:latin typeface="Cambria Math"/>
                                    <a:ea typeface="Cambria Math"/>
                                  </a:rPr>
                                  <m:t>𝜂</m:t>
                                </m:r>
                              </m:e>
                              <m:sup>
                                <m:r>
                                  <a:rPr lang="en-US" altLang="zh-CN" b="0" i="1" smtClean="0">
                                    <a:latin typeface="Cambria Math"/>
                                    <a:ea typeface="Cambria Math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→</m:t>
                            </m:r>
                            <m:sSup>
                              <m:sSupPr>
                                <m:ctrlPr>
                                  <a:rPr lang="el-GR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zh-CN" altLang="el-GR" i="1">
                                    <a:latin typeface="Cambria Math"/>
                                    <a:ea typeface="Cambria Math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l-GR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zh-CN" altLang="el-GR" i="1">
                                    <a:latin typeface="Cambria Math"/>
                                    <a:ea typeface="Cambria Math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</m:sup>
                            </m:sSup>
                            <m:r>
                              <a:rPr lang="zh-CN" altLang="en-US" i="1">
                                <a:latin typeface="Cambria Math"/>
                                <a:ea typeface="Cambria Math"/>
                              </a:rPr>
                              <m:t>𝜂</m:t>
                            </m:r>
                          </m:e>
                          <m:e>
                            <m:d>
                              <m:dPr>
                                <m:ctrlPr>
                                  <a:rPr lang="en-US" altLang="zh-CN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3.09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1.31</m:t>
                                    </m:r>
                                  </m:sub>
                                  <m:sup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1.46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r>
                                  <a:rPr lang="en-US" altLang="zh-CN" b="0" i="1" smtClean="0">
                                    <a:latin typeface="Cambria Math"/>
                                    <a:ea typeface="Cambria Math"/>
                                  </a:rPr>
                                  <m:t>6</m:t>
                                </m:r>
                              </m:sup>
                            </m:sSup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,         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zh-CN" altLang="en-US" i="1">
                                    <a:latin typeface="Cambria Math"/>
                                    <a:ea typeface="Cambria Math"/>
                                  </a:rPr>
                                  <m:t>𝜂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→</m:t>
                            </m:r>
                            <m:sSup>
                              <m:sSupPr>
                                <m:ctrlPr>
                                  <a:rPr lang="el-GR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zh-CN" altLang="el-GR" i="1">
                                    <a:latin typeface="Cambria Math"/>
                                    <a:ea typeface="Cambria Math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altLang="zh-CN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l-GR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zh-CN" altLang="el-GR" i="1">
                                    <a:latin typeface="Cambria Math"/>
                                    <a:ea typeface="Cambria Math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altLang="zh-CN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sup>
                            </m:sSup>
                            <m:r>
                              <a:rPr lang="zh-CN" altLang="en-US" i="1">
                                <a:latin typeface="Cambria Math"/>
                                <a:ea typeface="Cambria Math"/>
                              </a:rPr>
                              <m:t>𝜂</m:t>
                            </m:r>
                          </m:e>
                        </m:eqArr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535" y="980856"/>
                <a:ext cx="7642028" cy="72898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107504" y="476672"/>
                <a:ext cx="2004331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Clr>
                    <a:srgbClr val="C00000"/>
                  </a:buClr>
                  <a:buSzPct val="70000"/>
                  <a:buFont typeface="Wingdings" panose="05000000000000000000" pitchFamily="2" charset="2"/>
                  <a:buChar char="n"/>
                </a:pPr>
                <a:r>
                  <a:rPr lang="en-US" altLang="zh-CN" dirty="0" smtClean="0"/>
                  <a:t>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/>
                      </a:rPr>
                      <m:t>𝜃</m:t>
                    </m:r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(36</m:t>
                        </m:r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±2)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: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76672"/>
                <a:ext cx="2004331" cy="375552"/>
              </a:xfrm>
              <a:prstGeom prst="rect">
                <a:avLst/>
              </a:prstGeom>
              <a:blipFill rotWithShape="1">
                <a:blip r:embed="rId3"/>
                <a:stretch>
                  <a:fillRect t="-6452" r="-1524" b="-241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800210" y="3816230"/>
                <a:ext cx="7949804" cy="729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 smtClean="0">
                          <a:latin typeface="Cambria Math"/>
                        </a:rPr>
                        <m:t>𝐵𝑟</m:t>
                      </m:r>
                      <m:d>
                        <m:d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+</m:t>
                              </m:r>
                            </m:sup>
                          </m:sSubSup>
                          <m:r>
                            <a:rPr lang="zh-CN" altLang="en-US" i="1">
                              <a:latin typeface="Cambria Math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980</m:t>
                              </m:r>
                            </m:e>
                          </m:d>
                          <m:sSup>
                            <m:s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altLang="zh-CN" i="1">
                              <a:latin typeface="Cambria Math"/>
                              <a:ea typeface="Cambria Math"/>
                            </a:rPr>
                            <m:t>→</m:t>
                          </m:r>
                          <m:r>
                            <a:rPr lang="zh-CN" altLang="en-US" i="1">
                              <a:latin typeface="Cambria Math"/>
                              <a:ea typeface="Cambria Math"/>
                            </a:rPr>
                            <m:t>𝜂𝜋</m:t>
                          </m:r>
                          <m:sSup>
                            <m:s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/>
                                </a:rPr>
                                <m:t>𝑒</m:t>
                              </m:r>
                            </m:sub>
                          </m:sSub>
                        </m:e>
                      </m:d>
                      <m:r>
                        <a:rPr lang="en-US" altLang="zh-CN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US" altLang="zh-CN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eqArrPr>
                            <m:e>
                              <m:d>
                                <m:dPr>
                                  <m:ctrlPr>
                                    <a:rPr lang="en-US" altLang="zh-CN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altLang="zh-CN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1.</m:t>
                                      </m:r>
                                      <m:r>
                                        <a:rPr lang="en-US" altLang="zh-CN" b="0" i="1" smtClean="0">
                                          <a:latin typeface="Cambria Math"/>
                                        </a:rPr>
                                        <m:t>61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−0.</m:t>
                                      </m:r>
                                      <m:r>
                                        <a:rPr lang="en-US" altLang="zh-CN" b="0" i="1" smtClean="0">
                                          <a:latin typeface="Cambria Math"/>
                                        </a:rPr>
                                        <m:t>7</m:t>
                                      </m:r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4</m:t>
                                      </m:r>
                                    </m:sub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+0.</m:t>
                                      </m:r>
                                      <m:r>
                                        <a:rPr lang="en-US" altLang="zh-CN" b="0" i="1" smtClean="0">
                                          <a:latin typeface="Cambria Math"/>
                                        </a:rPr>
                                        <m:t>80</m:t>
                                      </m:r>
                                    </m:sup>
                                  </m:sSubSup>
                                </m:e>
                              </m:d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−6</m:t>
                                  </m:r>
                                </m:sup>
                              </m:sSup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,         </m:t>
                              </m:r>
                              <m:sSup>
                                <m:s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i="1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zh-CN" altLang="en-US" i="1">
                                  <a:latin typeface="Cambria Math"/>
                                  <a:ea typeface="Cambria Math"/>
                                </a:rPr>
                                <m:t>𝜂</m:t>
                              </m:r>
                            </m:e>
                            <m:e>
                              <m:d>
                                <m:dPr>
                                  <m:ctrlPr>
                                    <a:rPr lang="en-US" altLang="zh-CN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altLang="zh-CN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b="0" i="1" smtClean="0">
                                          <a:latin typeface="Cambria Math"/>
                                        </a:rPr>
                                        <m:t>3.40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altLang="zh-CN" b="0" i="1" smtClean="0">
                                          <a:latin typeface="Cambria Math"/>
                                        </a:rPr>
                                        <m:t>1.51</m:t>
                                      </m:r>
                                    </m:sub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n-US" altLang="zh-CN" b="0" i="1" smtClean="0">
                                          <a:latin typeface="Cambria Math"/>
                                        </a:rPr>
                                        <m:t>1.66</m:t>
                                      </m:r>
                                    </m:sup>
                                  </m:sSubSup>
                                </m:e>
                              </m:d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−6</m:t>
                                  </m:r>
                                </m:sup>
                              </m:sSup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,         </m:t>
                              </m:r>
                              <m:sSup>
                                <m:s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i="1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r>
                                <a:rPr lang="zh-CN" altLang="en-US" i="1">
                                  <a:latin typeface="Cambria Math"/>
                                  <a:ea typeface="Cambria Math"/>
                                </a:rPr>
                                <m:t>𝜂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210" y="3816230"/>
                <a:ext cx="7949804" cy="7291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107504" y="3284984"/>
                <a:ext cx="2079672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Clr>
                    <a:srgbClr val="C00000"/>
                  </a:buClr>
                  <a:buSzPct val="70000"/>
                  <a:buFont typeface="Wingdings" panose="05000000000000000000" pitchFamily="2" charset="2"/>
                  <a:buChar char="n"/>
                </a:pPr>
                <a:r>
                  <a:rPr lang="en-US" altLang="zh-CN" dirty="0" smtClean="0"/>
                  <a:t>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/>
                      </a:rPr>
                      <m:t>𝜃</m:t>
                    </m:r>
                    <m:r>
                      <a:rPr lang="en-US" altLang="zh-CN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zh-CN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(148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±6)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altLang="zh-CN" dirty="0" smtClean="0"/>
                  <a:t>: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3284984"/>
                <a:ext cx="2079672" cy="375552"/>
              </a:xfrm>
              <a:prstGeom prst="rect">
                <a:avLst/>
              </a:prstGeom>
              <a:blipFill rotWithShape="1">
                <a:blip r:embed="rId5"/>
                <a:stretch>
                  <a:fillRect t="-6557" r="-1466" b="-262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107503" y="1916832"/>
                <a:ext cx="8994835" cy="7548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/>
                      </a:rPr>
                      <m:t>𝐵𝑟</m:t>
                    </m:r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bSup>
                        <m:r>
                          <a:rPr lang="zh-CN" altLang="en-US" i="1">
                            <a:latin typeface="Cambria Math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p>
                        </m:sSubSup>
                        <m:d>
                          <m:d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980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→</m:t>
                        </m:r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𝜂𝜋</m:t>
                        </m:r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eqArrPr>
                          <m:e>
                            <m:d>
                              <m:dPr>
                                <m:ctrlPr>
                                  <a:rPr lang="en-US" altLang="zh-CN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2.04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−1.10</m:t>
                                    </m:r>
                                  </m:sub>
                                  <m:sup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1.18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1" smtClean="0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b="0" i="1" smtClean="0">
                                    <a:latin typeface="Cambria Math"/>
                                    <a:ea typeface="Cambria Math"/>
                                  </a:rPr>
                                  <m:t>−5</m:t>
                                </m:r>
                              </m:sup>
                            </m:sSup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        </m:t>
                                </m:r>
                                <m:r>
                                  <a:rPr lang="zh-CN" altLang="en-US" i="1">
                                    <a:latin typeface="Cambria Math"/>
                                  </a:rPr>
                                  <m:t>𝜉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</a:rPr>
                                  <m:t>𝑓𝑎</m:t>
                                </m:r>
                              </m:sub>
                            </m:sSub>
                            <m:r>
                              <a:rPr lang="en-US" altLang="zh-CN" b="0" i="1" smtClean="0">
                                <a:latin typeface="Cambria Math"/>
                              </a:rPr>
                              <m:t>=</m:t>
                            </m:r>
                            <m:d>
                              <m:d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0.99</m:t>
                                </m:r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±0.35</m:t>
                                </m:r>
                              </m:e>
                            </m:d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−2</m:t>
                                </m:r>
                              </m:sup>
                            </m:sSup>
                          </m:e>
                          <m:e>
                            <m:d>
                              <m:dPr>
                                <m:ctrlPr>
                                  <a:rPr lang="en-US" altLang="zh-CN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8</m:t>
                                    </m:r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.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43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6.19</m:t>
                                    </m:r>
                                  </m:sub>
                                  <m:sup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6.45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r>
                                  <a:rPr lang="en-US" altLang="zh-CN" b="0" i="1" smtClean="0">
                                    <a:latin typeface="Cambria Math"/>
                                    <a:ea typeface="Cambria Math"/>
                                  </a:rPr>
                                  <m:t>6</m:t>
                                </m:r>
                              </m:sup>
                            </m:sSup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        </m:t>
                                </m:r>
                                <m:r>
                                  <a:rPr lang="zh-CN" altLang="en-US" i="1">
                                    <a:latin typeface="Cambria Math"/>
                                  </a:rPr>
                                  <m:t>𝜉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</a:rPr>
                                  <m:t>𝑓𝑎</m:t>
                                </m:r>
                              </m:sub>
                            </m:sSub>
                            <m:r>
                              <a:rPr lang="en-US" altLang="zh-CN" i="1">
                                <a:latin typeface="Cambria Math"/>
                              </a:rPr>
                              <m:t>=</m:t>
                            </m:r>
                            <m:d>
                              <m:d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0.</m:t>
                                </m:r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41</m:t>
                                </m:r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±025</m:t>
                                </m:r>
                              </m:e>
                            </m:d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−2</m:t>
                                </m:r>
                              </m:sup>
                            </m:sSup>
                          </m:e>
                        </m:eqArr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3" y="1916832"/>
                <a:ext cx="8994835" cy="75482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19860" y="5157192"/>
                <a:ext cx="8994835" cy="7519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/>
                      </a:rPr>
                      <m:t>𝐵𝑟</m:t>
                    </m:r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bSup>
                        <m:r>
                          <a:rPr lang="zh-CN" altLang="en-US" i="1">
                            <a:latin typeface="Cambria Math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p>
                        </m:sSubSup>
                        <m:d>
                          <m:d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980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→</m:t>
                        </m:r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𝜂𝜋</m:t>
                        </m:r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eqArrPr>
                          <m:e>
                            <m:d>
                              <m:dPr>
                                <m:ctrlPr>
                                  <a:rPr lang="en-US" altLang="zh-CN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2.24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1.24</m:t>
                                    </m:r>
                                  </m:sub>
                                  <m:sup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1.32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−5</m:t>
                                </m:r>
                              </m:sup>
                            </m:sSup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        </m:t>
                                </m:r>
                                <m:r>
                                  <a:rPr lang="zh-CN" altLang="en-US" i="1">
                                    <a:latin typeface="Cambria Math"/>
                                  </a:rPr>
                                  <m:t>𝜉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</a:rPr>
                                  <m:t>𝑓𝑎</m:t>
                                </m:r>
                              </m:sub>
                            </m:sSub>
                            <m:r>
                              <a:rPr lang="en-US" altLang="zh-CN" i="1">
                                <a:latin typeface="Cambria Math"/>
                              </a:rPr>
                              <m:t>=</m:t>
                            </m:r>
                            <m:d>
                              <m:d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0.99</m:t>
                                </m:r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±0.35</m:t>
                                </m:r>
                              </m:e>
                            </m:d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−2</m:t>
                                </m:r>
                              </m:sup>
                            </m:sSup>
                          </m:e>
                          <m:e>
                            <m:d>
                              <m:dPr>
                                <m:ctrlPr>
                                  <a:rPr lang="en-US" altLang="zh-CN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9.27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6.91</m:t>
                                    </m:r>
                                  </m:sub>
                                  <m:sup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+7.16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−6</m:t>
                                </m:r>
                              </m:sup>
                            </m:sSup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        </m:t>
                                </m:r>
                                <m:r>
                                  <a:rPr lang="zh-CN" altLang="en-US" i="1">
                                    <a:latin typeface="Cambria Math"/>
                                  </a:rPr>
                                  <m:t>𝜉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</a:rPr>
                                  <m:t>𝑓𝑎</m:t>
                                </m:r>
                              </m:sub>
                            </m:sSub>
                            <m:r>
                              <a:rPr lang="en-US" altLang="zh-CN" i="1">
                                <a:latin typeface="Cambria Math"/>
                              </a:rPr>
                              <m:t>=</m:t>
                            </m:r>
                            <m:d>
                              <m:d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0.41</m:t>
                                </m:r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±025</m:t>
                                </m:r>
                              </m:e>
                            </m:d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−2</m:t>
                                </m:r>
                              </m:sup>
                            </m:sSup>
                          </m:e>
                        </m:eqArr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60" y="5157192"/>
                <a:ext cx="8994835" cy="75193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02885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727946"/>
            <a:ext cx="3445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The </a:t>
            </a:r>
            <a:r>
              <a:rPr lang="en-US" altLang="zh-CN" dirty="0" err="1" smtClean="0"/>
              <a:t>isoscalar</a:t>
            </a:r>
            <a:r>
              <a:rPr lang="en-US" altLang="zh-CN" dirty="0" smtClean="0"/>
              <a:t> and </a:t>
            </a:r>
            <a:r>
              <a:rPr lang="en-US" altLang="zh-CN" dirty="0" err="1" smtClean="0"/>
              <a:t>isovector</a:t>
            </a:r>
            <a:r>
              <a:rPr lang="en-US" altLang="zh-CN" dirty="0" smtClean="0"/>
              <a:t> basis:   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403648" y="2204864"/>
                <a:ext cx="6979538" cy="6646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zh-CN" altLang="en-US" i="1" smtClean="0">
                              <a:latin typeface="Cambria Math"/>
                            </a:rPr>
                            <m:t>𝜂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/>
                            </a:rPr>
                            <m:t>+</m:t>
                          </m:r>
                        </m:sub>
                      </m:sSub>
                      <m:r>
                        <a:rPr lang="en-US" altLang="zh-CN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altLang="zh-CN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/>
                            </a:rPr>
                            <m:t>𝑢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𝑢</m:t>
                              </m:r>
                            </m:e>
                          </m:acc>
                          <m:r>
                            <a:rPr lang="en-US" altLang="zh-CN" i="1">
                              <a:latin typeface="Cambria Math"/>
                            </a:rPr>
                            <m:t>+</m:t>
                          </m:r>
                          <m:r>
                            <a:rPr lang="en-US" altLang="zh-CN" i="1">
                              <a:latin typeface="Cambria Math"/>
                            </a:rPr>
                            <m:t>𝑑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𝑑</m:t>
                              </m:r>
                            </m:e>
                          </m:acc>
                        </m:e>
                      </m:d>
                      <m:sSub>
                        <m:sSub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                      </m:t>
                          </m:r>
                          <m:r>
                            <a:rPr lang="zh-CN" altLang="en-US" i="1">
                              <a:latin typeface="Cambria Math"/>
                            </a:rPr>
                            <m:t>𝜂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/>
                            </a:rPr>
                            <m:t>−</m:t>
                          </m:r>
                        </m:sub>
                      </m:sSub>
                      <m:r>
                        <a:rPr lang="en-US" altLang="zh-CN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altLang="zh-CN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/>
                            </a:rPr>
                            <m:t>𝑢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𝑢</m:t>
                              </m:r>
                            </m:e>
                          </m:acc>
                          <m:r>
                            <a:rPr lang="en-US" altLang="zh-CN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altLang="zh-CN" i="1">
                              <a:latin typeface="Cambria Math"/>
                            </a:rPr>
                            <m:t>𝑑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𝑑</m:t>
                              </m:r>
                            </m:e>
                          </m:acc>
                        </m:e>
                      </m:d>
                      <m:sSub>
                        <m:sSub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                       </m:t>
                          </m:r>
                          <m:r>
                            <a:rPr lang="zh-CN" altLang="en-US" i="1">
                              <a:latin typeface="Cambria Math"/>
                            </a:rPr>
                            <m:t>𝜂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/>
                            </a:rPr>
                            <m:t>𝑠</m:t>
                          </m:r>
                        </m:sub>
                      </m:sSub>
                      <m:r>
                        <a:rPr lang="en-US" altLang="zh-CN" i="1">
                          <a:latin typeface="Cambria Math"/>
                        </a:rPr>
                        <m:t>=</m:t>
                      </m:r>
                      <m:r>
                        <a:rPr lang="en-US" altLang="zh-CN" b="0" i="1" smtClean="0">
                          <a:latin typeface="Cambria Math"/>
                        </a:rPr>
                        <m:t>𝑠</m:t>
                      </m:r>
                      <m:acc>
                        <m:accPr>
                          <m:chr m:val="̅"/>
                          <m:ctrlPr>
                            <a:rPr lang="en-US" altLang="zh-CN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𝑠</m:t>
                          </m:r>
                        </m:e>
                      </m:acc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2204864"/>
                <a:ext cx="6979538" cy="66460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51520" y="3030109"/>
            <a:ext cx="2755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The physical meson basis:   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076493" y="3638821"/>
                <a:ext cx="18907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latin typeface="Cambria Math"/>
                        </a:rPr>
                        <m:t>𝜂</m:t>
                      </m:r>
                      <m:r>
                        <a:rPr lang="en-US" altLang="zh-CN" b="0" i="1" smtClean="0">
                          <a:latin typeface="Cambria Math"/>
                        </a:rPr>
                        <m:t>,  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zh-CN" altLang="en-US" b="0" i="1" smtClean="0">
                              <a:latin typeface="Cambria Math"/>
                            </a:rPr>
                            <m:t>𝜂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altLang="zh-CN" b="0" i="1" smtClean="0">
                          <a:latin typeface="Cambria Math"/>
                        </a:rPr>
                        <m:t>,  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zh-CN" altLang="en-US" b="0" i="1" smtClean="0">
                              <a:latin typeface="Cambria Math"/>
                            </a:rPr>
                            <m:t>𝜋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6493" y="3638821"/>
                <a:ext cx="1890774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376586" y="4235712"/>
                <a:ext cx="5729132" cy="9840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p>
                                  <m:sSupPr>
                                    <m:ctrlPr>
                                      <a:rPr lang="en-US" altLang="zh-CN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zh-CN" altLang="en-US" i="1" smtClean="0">
                                        <a:latin typeface="Cambria Math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r>
                                  <a:rPr lang="zh-CN" altLang="en-US" i="1" smtClean="0">
                                    <a:latin typeface="Cambria Math"/>
                                  </a:rPr>
                                  <m:t>𝜂</m:t>
                                </m:r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n-US" altLang="zh-CN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zh-CN" altLang="en-US" i="1" smtClean="0">
                                        <a:latin typeface="Cambria Math"/>
                                      </a:rPr>
                                      <m:t>𝜂</m:t>
                                    </m:r>
                                  </m:e>
                                  <m:sup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  <m:r>
                        <a:rPr lang="en-US" altLang="zh-CN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altLang="zh-CN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zh-CN" altLang="en-US" b="0" i="1" smtClean="0">
                                    <a:latin typeface="Cambria Math"/>
                                  </a:rPr>
                                  <m:t>𝛽</m:t>
                                </m:r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zh-CN" altLang="en-US" b="0" i="1" smtClean="0">
                                    <a:latin typeface="Cambria Math"/>
                                  </a:rPr>
                                  <m:t>𝜓</m:t>
                                </m:r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𝑐𝑜𝑠</m:t>
                                </m:r>
                                <m:r>
                                  <a:rPr lang="zh-CN" altLang="en-US" b="0" i="1" smtClean="0">
                                    <a:latin typeface="Cambria Math"/>
                                  </a:rPr>
                                  <m:t>𝜙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zh-CN" altLang="en-US" b="0" i="1" smtClean="0">
                                    <a:latin typeface="Cambria Math"/>
                                  </a:rPr>
                                  <m:t>𝜓</m:t>
                                </m:r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𝑠𝑖𝑛</m:t>
                                </m:r>
                                <m:r>
                                  <a:rPr lang="zh-CN" altLang="en-US" b="0" i="1" smtClean="0">
                                    <a:latin typeface="Cambria Math"/>
                                  </a:rPr>
                                  <m:t>𝜙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zh-CN" altLang="en-US" b="0" i="1" smtClean="0">
                                    <a:latin typeface="Cambria Math"/>
                                  </a:rPr>
                                  <m:t>𝜓</m:t>
                                </m:r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zh-CN" altLang="en-US" b="0" i="1" smtClean="0">
                                    <a:latin typeface="Cambria Math"/>
                                  </a:rPr>
                                  <m:t>𝛽</m:t>
                                </m:r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𝑐𝑜𝑠</m:t>
                                </m:r>
                                <m:r>
                                  <a:rPr lang="zh-CN" altLang="en-US" b="0" i="1" smtClean="0">
                                    <a:latin typeface="Cambria Math"/>
                                  </a:rPr>
                                  <m:t>𝜙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𝑐𝑜𝑠</m:t>
                                </m:r>
                                <m:r>
                                  <a:rPr lang="zh-CN" altLang="en-US" b="0" i="1" smtClean="0">
                                    <a:latin typeface="Cambria Math"/>
                                  </a:rPr>
                                  <m:t>𝜙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𝑠𝑖𝑛</m:t>
                                </m:r>
                                <m:r>
                                  <a:rPr lang="zh-CN" altLang="en-US" b="0" i="1" smtClean="0">
                                    <a:latin typeface="Cambria Math"/>
                                  </a:rPr>
                                  <m:t>𝜙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zh-CN" altLang="en-US" b="0" i="1" smtClean="0">
                                    <a:latin typeface="Cambria Math"/>
                                  </a:rPr>
                                  <m:t>𝛽</m:t>
                                </m:r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𝑠𝑖𝑛</m:t>
                                </m:r>
                                <m:r>
                                  <a:rPr lang="zh-CN" altLang="en-US" b="0" i="1" smtClean="0">
                                    <a:latin typeface="Cambria Math"/>
                                  </a:rPr>
                                  <m:t>𝜙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𝑠𝑖𝑛</m:t>
                                </m:r>
                                <m:r>
                                  <a:rPr lang="zh-CN" altLang="en-US" b="0" i="1" smtClean="0">
                                    <a:latin typeface="Cambria Math"/>
                                  </a:rPr>
                                  <m:t>𝜙</m:t>
                                </m:r>
                              </m:e>
                              <m:e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𝑐𝑜𝑠</m:t>
                                </m:r>
                                <m:r>
                                  <a:rPr lang="zh-CN" altLang="en-US" b="0" i="1" smtClean="0">
                                    <a:latin typeface="Cambria Math"/>
                                  </a:rPr>
                                  <m:t>𝜙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zh-CN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b="0" i="1" smtClean="0">
                                        <a:latin typeface="Cambria Math"/>
                                      </a:rPr>
                                      <m:t>𝜂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−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zh-CN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b="0" i="1" smtClean="0">
                                        <a:latin typeface="Cambria Math"/>
                                      </a:rPr>
                                      <m:t>𝜂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+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altLang="zh-CN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zh-CN" altLang="en-US" b="0" i="1" smtClean="0">
                                        <a:latin typeface="Cambria Math"/>
                                      </a:rPr>
                                      <m:t>𝜂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𝑠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6586" y="4235712"/>
                <a:ext cx="5729132" cy="9840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85965" y="521976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so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853177" y="5672571"/>
                <a:ext cx="43374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 </m:t>
                          </m:r>
                          <m:r>
                            <a:rPr lang="zh-CN" altLang="en-US" i="1">
                              <a:latin typeface="Cambria Math"/>
                            </a:rPr>
                            <m:t>𝜂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/>
                            </a:rPr>
                            <m:t>−</m:t>
                          </m:r>
                        </m:sub>
                      </m:sSub>
                      <m:r>
                        <a:rPr lang="en-US" altLang="zh-CN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zh-CN" altLang="en-US" i="1">
                              <a:latin typeface="Cambria Math"/>
                            </a:rPr>
                            <m:t>𝜋</m:t>
                          </m:r>
                        </m:e>
                        <m:sup>
                          <m:r>
                            <a:rPr lang="en-US" altLang="zh-CN" i="1">
                              <a:latin typeface="Cambria Math"/>
                            </a:rPr>
                            <m:t>0</m:t>
                          </m:r>
                        </m:sup>
                      </m:sSup>
                      <m:r>
                        <a:rPr lang="en-US" altLang="zh-CN" b="0" i="1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/>
                            </a:rPr>
                            <m:t>−</m:t>
                          </m:r>
                          <m:r>
                            <a:rPr lang="zh-CN" altLang="en-US" i="1">
                              <a:latin typeface="Cambria Math"/>
                            </a:rPr>
                            <m:t>𝜓</m:t>
                          </m:r>
                          <m:r>
                            <a:rPr lang="en-US" altLang="zh-CN" i="1">
                              <a:latin typeface="Cambria Math"/>
                            </a:rPr>
                            <m:t>−</m:t>
                          </m:r>
                          <m:r>
                            <a:rPr lang="zh-CN" altLang="en-US" i="1">
                              <a:latin typeface="Cambria Math"/>
                            </a:rPr>
                            <m:t>𝛽</m:t>
                          </m:r>
                          <m:r>
                            <a:rPr lang="en-US" altLang="zh-CN" i="1">
                              <a:latin typeface="Cambria Math"/>
                            </a:rPr>
                            <m:t>𝑐𝑜𝑠</m:t>
                          </m:r>
                          <m:r>
                            <a:rPr lang="zh-CN" altLang="en-US" i="1">
                              <a:latin typeface="Cambria Math"/>
                            </a:rPr>
                            <m:t>𝜙</m:t>
                          </m:r>
                        </m:e>
                      </m:d>
                      <m:r>
                        <a:rPr lang="zh-CN" altLang="en-US" i="1">
                          <a:latin typeface="Cambria Math"/>
                        </a:rPr>
                        <m:t>𝜂</m:t>
                      </m:r>
                      <m:r>
                        <a:rPr lang="en-US" altLang="zh-CN" b="0" i="0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/>
                            </a:rPr>
                            <m:t>−</m:t>
                          </m:r>
                          <m:r>
                            <a:rPr lang="zh-CN" altLang="en-US" i="1">
                              <a:latin typeface="Cambria Math"/>
                            </a:rPr>
                            <m:t>𝛽</m:t>
                          </m:r>
                          <m:r>
                            <a:rPr lang="en-US" altLang="zh-CN" i="1">
                              <a:latin typeface="Cambria Math"/>
                            </a:rPr>
                            <m:t>𝑠𝑖𝑛</m:t>
                          </m:r>
                          <m:r>
                            <a:rPr lang="zh-CN" altLang="en-US" i="1">
                              <a:latin typeface="Cambria Math"/>
                            </a:rPr>
                            <m:t>𝜙</m:t>
                          </m:r>
                        </m:e>
                      </m:d>
                      <m:sSup>
                        <m:sSup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zh-CN" altLang="en-US" b="0" i="1" smtClean="0">
                              <a:latin typeface="Cambria Math"/>
                            </a:rPr>
                            <m:t>𝜂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3177" y="5672571"/>
                <a:ext cx="4337406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68108" y="6237312"/>
                <a:ext cx="75870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980</m:t>
                        </m:r>
                      </m:e>
                    </m:d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→</m:t>
                    </m:r>
                    <m:sSup>
                      <m:sSupPr>
                        <m:ctrlPr>
                          <a:rPr lang="en-US" altLang="zh-CN" i="1">
                            <a:latin typeface="Cambria Math"/>
                          </a:rPr>
                        </m:ctrlPr>
                      </m:sSupPr>
                      <m:e>
                        <m:r>
                          <a:rPr lang="zh-CN" altLang="en-US" i="1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p>
                    </m:sSup>
                    <m:d>
                      <m:d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 smtClean="0">
                                <a:latin typeface="Cambria Math"/>
                              </a:rPr>
                              <m:t>𝜂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−</m:t>
                            </m:r>
                          </m:sub>
                        </m:sSub>
                        <m:r>
                          <a:rPr lang="en-US" altLang="zh-CN" b="0" i="1" smtClean="0">
                            <a:latin typeface="Cambria Math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/>
                          </a:rPr>
                          <m:t>𝐼</m:t>
                        </m:r>
                        <m:r>
                          <a:rPr lang="en-US" altLang="zh-CN" b="0" i="1" smtClean="0">
                            <a:latin typeface="Cambria Math"/>
                          </a:rPr>
                          <m:t>=1</m:t>
                        </m:r>
                      </m:e>
                    </m:d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/>
                          </a:rPr>
                        </m:ctrlPr>
                      </m:sSupPr>
                      <m:e>
                        <m:r>
                          <a:rPr lang="zh-CN" altLang="en-US" i="1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p>
                    </m:sSup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𝜂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−</m:t>
                            </m:r>
                          </m:sub>
                        </m:sSub>
                        <m:r>
                          <a:rPr lang="en-US" altLang="zh-CN" i="1">
                            <a:latin typeface="Cambria Math"/>
                          </a:rPr>
                          <m:t>,</m:t>
                        </m:r>
                        <m:r>
                          <a:rPr lang="en-US" altLang="zh-CN" i="1">
                            <a:latin typeface="Cambria Math"/>
                          </a:rPr>
                          <m:t>𝐼</m:t>
                        </m:r>
                        <m:r>
                          <a:rPr lang="en-US" altLang="zh-CN" i="1">
                            <a:latin typeface="Cambria Math"/>
                          </a:rPr>
                          <m:t>=1</m:t>
                        </m:r>
                      </m:e>
                    </m:d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→</m:t>
                    </m:r>
                    <m:sSup>
                      <m:sSupPr>
                        <m:ctrlPr>
                          <a:rPr lang="en-US" altLang="zh-CN" i="1">
                            <a:latin typeface="Cambria Math"/>
                          </a:rPr>
                        </m:ctrlPr>
                      </m:sSupPr>
                      <m:e>
                        <m:r>
                          <a:rPr lang="zh-CN" altLang="en-US" i="1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altLang="zh-CN" i="1">
                            <a:latin typeface="Cambria Math"/>
                          </a:rPr>
                        </m:ctrlPr>
                      </m:sSupPr>
                      <m:e>
                        <m:r>
                          <a:rPr lang="zh-CN" altLang="en-US" i="1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en-US" altLang="zh-CN" b="0" i="1" smtClean="0">
                        <a:latin typeface="Cambria Math"/>
                      </a:rPr>
                      <m:t>+2</m:t>
                    </m:r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zh-CN" altLang="en-US" i="1">
                            <a:latin typeface="Cambria Math"/>
                          </a:rPr>
                          <m:t>𝜓</m:t>
                        </m:r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zh-CN" altLang="en-US" i="1">
                            <a:latin typeface="Cambria Math"/>
                          </a:rPr>
                          <m:t>𝛽</m:t>
                        </m:r>
                        <m:r>
                          <a:rPr lang="en-US" altLang="zh-CN" i="1">
                            <a:latin typeface="Cambria Math"/>
                          </a:rPr>
                          <m:t>𝑐𝑜𝑠</m:t>
                        </m:r>
                        <m:r>
                          <a:rPr lang="zh-CN" altLang="en-US" i="1">
                            <a:latin typeface="Cambria Math"/>
                          </a:rPr>
                          <m:t>𝜙</m:t>
                        </m:r>
                      </m:e>
                    </m:d>
                    <m:sSup>
                      <m:sSupPr>
                        <m:ctrlPr>
                          <a:rPr lang="en-US" altLang="zh-CN" i="1">
                            <a:latin typeface="Cambria Math"/>
                          </a:rPr>
                        </m:ctrlPr>
                      </m:sSupPr>
                      <m:e>
                        <m:r>
                          <a:rPr lang="zh-CN" altLang="en-US" i="1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zh-CN" altLang="en-US" i="1" smtClean="0">
                        <a:latin typeface="Cambria Math"/>
                      </a:rPr>
                      <m:t>𝜂</m:t>
                    </m:r>
                    <m:r>
                      <a:rPr lang="en-US" altLang="zh-CN" b="0" i="1" smtClean="0">
                        <a:latin typeface="Cambria Math"/>
                      </a:rPr>
                      <m:t>+…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108" y="6237312"/>
                <a:ext cx="7587013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161" b="-114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323528" y="612836"/>
            <a:ext cx="246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The quark-flavor basis:   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596850" y="1113888"/>
                <a:ext cx="3739293" cy="3754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/>
                          </a:rPr>
                          <m:t>𝜂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𝑢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  <m:r>
                      <a:rPr lang="en-US" altLang="zh-CN" b="0" i="1" smtClean="0">
                        <a:latin typeface="Cambria Math"/>
                      </a:rPr>
                      <m:t>𝑢</m:t>
                    </m:r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𝑢</m:t>
                        </m:r>
                      </m:e>
                    </m:acc>
                  </m:oMath>
                </a14:m>
                <a:r>
                  <a:rPr lang="zh-CN" altLang="en-US" dirty="0" smtClean="0"/>
                  <a:t>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/>
                          </a:rPr>
                          <m:t>𝜂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𝑑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en-US" altLang="zh-CN" b="0" i="1" smtClean="0">
                        <a:latin typeface="Cambria Math"/>
                      </a:rPr>
                      <m:t>𝑑</m:t>
                    </m:r>
                    <m:acc>
                      <m:accPr>
                        <m:chr m:val="̅"/>
                        <m:ctrlPr>
                          <a:rPr lang="en-US" altLang="zh-CN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𝑑</m:t>
                        </m:r>
                      </m:e>
                    </m:acc>
                  </m:oMath>
                </a14:m>
                <a:r>
                  <a:rPr lang="zh-CN" altLang="en-US" dirty="0" smtClean="0"/>
                  <a:t>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/>
                          </a:rPr>
                          <m:t>𝜂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en-US" altLang="zh-CN" b="0" i="1" smtClean="0">
                        <a:latin typeface="Cambria Math"/>
                      </a:rPr>
                      <m:t>𝑠</m:t>
                    </m:r>
                    <m:acc>
                      <m:accPr>
                        <m:chr m:val="̅"/>
                        <m:ctrlPr>
                          <a:rPr lang="en-US" altLang="zh-CN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𝑠</m:t>
                        </m:r>
                      </m:e>
                    </m:acc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6850" y="1113888"/>
                <a:ext cx="3739293" cy="375424"/>
              </a:xfrm>
              <a:prstGeom prst="rect">
                <a:avLst/>
              </a:prstGeom>
              <a:blipFill rotWithShape="1">
                <a:blip r:embed="rId7"/>
                <a:stretch>
                  <a:fillRect r="-6362" b="-65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5642" y="147990"/>
                <a:ext cx="72860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SzPct val="71000"/>
                  <a:buFont typeface="Wingdings" pitchFamily="2" charset="2"/>
                  <a:buChar char="l"/>
                </a:pPr>
                <a:r>
                  <a:rPr lang="en-US" altLang="zh-CN" dirty="0" smtClean="0"/>
                  <a:t>Phenomenological determination the branching ratio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980</m:t>
                        </m:r>
                      </m:e>
                    </m:d>
                    <m:r>
                      <a:rPr lang="en-US" altLang="zh-CN" i="1">
                        <a:latin typeface="Cambria Math"/>
                        <a:ea typeface="Cambria Math"/>
                      </a:rPr>
                      <m:t>→</m:t>
                    </m:r>
                    <m:sSup>
                      <m:sSupPr>
                        <m:ctrlPr>
                          <a:rPr lang="en-US" altLang="zh-CN" i="1">
                            <a:latin typeface="Cambria Math"/>
                          </a:rPr>
                        </m:ctrlPr>
                      </m:sSupPr>
                      <m:e>
                        <m:r>
                          <a:rPr lang="zh-CN" altLang="en-US" i="1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zh-CN" altLang="en-US" i="1" smtClean="0">
                        <a:latin typeface="Cambria Math"/>
                      </a:rPr>
                      <m:t>𝜂</m:t>
                    </m:r>
                  </m:oMath>
                </a14:m>
                <a:r>
                  <a:rPr lang="en-US" altLang="zh-CN" dirty="0" smtClean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42" y="147990"/>
                <a:ext cx="7286097" cy="369332"/>
              </a:xfrm>
              <a:prstGeom prst="rect">
                <a:avLst/>
              </a:prstGeom>
              <a:blipFill rotWithShape="1">
                <a:blip r:embed="rId8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621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7504" y="332656"/>
                <a:ext cx="3658245" cy="1169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/>
                        </a:rPr>
                        <m:t>𝑠𝑖𝑛</m:t>
                      </m:r>
                      <m:r>
                        <a:rPr lang="zh-CN" altLang="en-US" b="0" i="1" smtClean="0">
                          <a:latin typeface="Cambria Math"/>
                        </a:rPr>
                        <m:t>𝜙</m:t>
                      </m:r>
                      <m:r>
                        <a:rPr lang="en-US" altLang="zh-CN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altLang="zh-CN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altLang="zh-CN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altLang="zh-CN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altLang="zh-CN" i="1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zh-CN" altLang="en-US" i="1">
                                              <a:latin typeface="Cambria Math"/>
                                            </a:rPr>
                                            <m:t>𝜂</m:t>
                                          </m:r>
                                        </m:e>
                                        <m:sup>
                                          <m:r>
                                            <a:rPr lang="en-US" altLang="zh-CN" i="1">
                                              <a:latin typeface="Cambria Math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en-US" altLang="zh-CN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𝑠𝑠</m:t>
                                      </m:r>
                                    </m:sub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  <m:d>
                                <m:dPr>
                                  <m:ctrlPr>
                                    <a:rPr lang="en-US" altLang="zh-CN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altLang="zh-CN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zh-CN" altLang="en-US" i="1" smtClean="0">
                                          <a:latin typeface="Cambria Math"/>
                                        </a:rPr>
                                        <m:t>𝜂</m:t>
                                      </m:r>
                                    </m:sub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en-US" altLang="zh-CN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altLang="zh-CN" i="1" smtClean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zh-CN" altLang="en-US" i="1" smtClean="0">
                                              <a:latin typeface="Cambria Math"/>
                                            </a:rPr>
                                            <m:t>𝜋</m:t>
                                          </m:r>
                                        </m:e>
                                        <m:sup>
                                          <m:r>
                                            <a:rPr lang="en-US" altLang="zh-CN" b="0" i="1" smtClean="0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p>
                                      </m:sSup>
                                    </m:sub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</m:num>
                            <m:den>
                              <m:d>
                                <m:dPr>
                                  <m:ctrlPr>
                                    <a:rPr lang="en-US" altLang="zh-CN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altLang="zh-CN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altLang="zh-CN" i="1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zh-CN" altLang="en-US" i="1">
                                              <a:latin typeface="Cambria Math"/>
                                            </a:rPr>
                                            <m:t>𝜂</m:t>
                                          </m:r>
                                        </m:e>
                                        <m:sup>
                                          <m:r>
                                            <a:rPr lang="en-US" altLang="zh-CN" i="1">
                                              <a:latin typeface="Cambria Math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en-US" altLang="zh-CN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zh-CN" altLang="en-US" i="1">
                                          <a:latin typeface="Cambria Math"/>
                                        </a:rPr>
                                        <m:t>𝜂</m:t>
                                      </m:r>
                                    </m:sub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  <m:d>
                                <m:dPr>
                                  <m:ctrlPr>
                                    <a:rPr lang="en-US" altLang="zh-CN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altLang="zh-CN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𝑠𝑠</m:t>
                                      </m:r>
                                    </m:sub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en-US" altLang="zh-CN" i="1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altLang="zh-CN" i="1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zh-CN" altLang="en-US" i="1">
                                              <a:latin typeface="Cambria Math"/>
                                            </a:rPr>
                                            <m:t>𝜋</m:t>
                                          </m:r>
                                        </m:e>
                                        <m:sup>
                                          <m:r>
                                            <a:rPr lang="en-US" altLang="zh-CN" i="1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p>
                                      </m:sSup>
                                    </m:sub>
                                    <m:sup>
                                      <m:r>
                                        <a:rPr lang="en-US" altLang="zh-CN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</m:den>
                          </m:f>
                        </m:e>
                      </m:ra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332656"/>
                <a:ext cx="3658245" cy="116993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139952" y="502669"/>
                <a:ext cx="2943178" cy="7796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latin typeface="Cambria Math"/>
                        </a:rPr>
                        <m:t>𝛽</m:t>
                      </m:r>
                      <m:r>
                        <a:rPr lang="en-US" altLang="zh-CN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𝑑𝑑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zh-CN" b="0" i="1" smtClean="0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𝑢𝑢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altLang="zh-CN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i="1">
                                      <a:latin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zh-CN" b="0" i="1" smtClean="0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altLang="zh-CN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i="1">
                                      <a:latin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</m:sSup>
                            </m:sub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altLang="zh-CN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𝑢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zh-CN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/>
                                </a:rPr>
                                <m:t>𝑢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502669"/>
                <a:ext cx="2943178" cy="77963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32766" y="1772816"/>
                <a:ext cx="3607719" cy="8299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latin typeface="Cambria Math"/>
                        </a:rPr>
                        <m:t>𝜓</m:t>
                      </m:r>
                      <m:r>
                        <a:rPr lang="en-US" altLang="zh-CN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altLang="zh-CN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altLang="zh-CN" b="0" i="1" smtClean="0">
                          <a:latin typeface="Cambria Math"/>
                        </a:rPr>
                        <m:t>𝑐𝑜𝑠</m:t>
                      </m:r>
                      <m:r>
                        <a:rPr lang="zh-CN" altLang="en-US" b="0" i="1" smtClean="0">
                          <a:latin typeface="Cambria Math"/>
                        </a:rPr>
                        <m:t>𝜙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altLang="zh-CN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i="1">
                                      <a:latin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zh-CN" i="1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zh-CN" altLang="en-US" i="1">
                                  <a:latin typeface="Cambria Math"/>
                                </a:rPr>
                                <m:t>𝜂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altLang="zh-CN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i="1">
                                      <a:latin typeface="Cambria Math"/>
                                    </a:rPr>
                                    <m:t>𝜂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zh-CN" i="1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altLang="zh-CN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i="1">
                                      <a:latin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</m:sSup>
                            </m:sub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f>
                        <m:fPr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/>
                                </a:rPr>
                                <m:t>𝑑𝑑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zh-CN" i="1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/>
                                </a:rPr>
                                <m:t>𝑢𝑢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zh-CN" altLang="en-US" i="1">
                                  <a:latin typeface="Cambria Math"/>
                                </a:rPr>
                                <m:t>𝜂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zh-CN" i="1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altLang="zh-CN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i="1">
                                      <a:latin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</m:sSup>
                            </m:sub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766" y="1772816"/>
                <a:ext cx="3607719" cy="82990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294375" y="2003103"/>
                <a:ext cx="17327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latin typeface="Cambria Math"/>
                        </a:rPr>
                        <m:t>𝜖</m:t>
                      </m:r>
                      <m:r>
                        <a:rPr lang="en-US" altLang="zh-CN" b="0" i="1" smtClean="0">
                          <a:latin typeface="Cambria Math"/>
                        </a:rPr>
                        <m:t>=</m:t>
                      </m:r>
                      <m:r>
                        <a:rPr lang="zh-CN" altLang="en-US" b="0" i="1" smtClean="0">
                          <a:latin typeface="Cambria Math"/>
                        </a:rPr>
                        <m:t>𝜓</m:t>
                      </m:r>
                      <m:r>
                        <a:rPr lang="en-US" altLang="zh-CN" b="0" i="1" smtClean="0">
                          <a:latin typeface="Cambria Math"/>
                        </a:rPr>
                        <m:t>+</m:t>
                      </m:r>
                      <m:r>
                        <a:rPr lang="zh-CN" altLang="en-US" b="0" i="1" smtClean="0">
                          <a:latin typeface="Cambria Math"/>
                        </a:rPr>
                        <m:t>𝛽</m:t>
                      </m:r>
                      <m:r>
                        <a:rPr lang="en-US" altLang="zh-CN" b="0" i="1" smtClean="0">
                          <a:latin typeface="Cambria Math"/>
                        </a:rPr>
                        <m:t>𝑐𝑜𝑠</m:t>
                      </m:r>
                      <m:r>
                        <a:rPr lang="zh-CN" altLang="en-US" b="0" i="1" smtClean="0">
                          <a:latin typeface="Cambria Math"/>
                        </a:rPr>
                        <m:t>𝜙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4375" y="2003103"/>
                <a:ext cx="1732782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07504" y="2852936"/>
                <a:ext cx="871084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/>
                  <a:t>Here,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/>
                      </a:rPr>
                      <m:t>𝜖</m:t>
                    </m:r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is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zh-CN" altLang="en-US" i="1" smtClean="0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en-US" altLang="zh-CN" b="0" i="1" smtClean="0">
                        <a:latin typeface="Cambria Math"/>
                      </a:rPr>
                      <m:t>−</m:t>
                    </m:r>
                    <m:r>
                      <a:rPr lang="zh-CN" altLang="en-US" b="0" i="1" smtClean="0">
                        <a:latin typeface="Cambria Math"/>
                      </a:rPr>
                      <m:t>𝜂</m:t>
                    </m:r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mixing angle and can be extracted from the decay processes includes </a:t>
                </a:r>
              </a:p>
              <a:p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/>
                          </a:rPr>
                        </m:ctrlPr>
                      </m:sSupPr>
                      <m:e>
                        <m:r>
                          <a:rPr lang="zh-CN" altLang="en-US" i="1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en-US" altLang="zh-CN" i="1">
                        <a:latin typeface="Cambria Math"/>
                      </a:rPr>
                      <m:t>−</m:t>
                    </m:r>
                    <m:r>
                      <a:rPr lang="zh-CN" altLang="en-US" i="1">
                        <a:latin typeface="Cambria Math"/>
                      </a:rPr>
                      <m:t>𝜂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mixing</a:t>
                </a:r>
                <a:r>
                  <a:rPr lang="en-US" altLang="zh-CN" dirty="0" smtClean="0"/>
                  <a:t> :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2852936"/>
                <a:ext cx="8710846" cy="646331"/>
              </a:xfrm>
              <a:prstGeom prst="rect">
                <a:avLst/>
              </a:prstGeom>
              <a:blipFill rotWithShape="1">
                <a:blip r:embed="rId6"/>
                <a:stretch>
                  <a:fillRect l="-630"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744019" y="3618602"/>
                <a:ext cx="137185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2800" i="1" smtClean="0">
                          <a:latin typeface="Cambria Math"/>
                        </a:rPr>
                        <m:t>𝜖</m:t>
                      </m:r>
                      <m:r>
                        <a:rPr lang="zh-CN" altLang="en-US" sz="2800" i="1" smtClean="0">
                          <a:latin typeface="Cambria Math"/>
                        </a:rPr>
                        <m:t>∼0.2</m:t>
                      </m:r>
                    </m:oMath>
                  </m:oMathPara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4019" y="3618602"/>
                <a:ext cx="1371850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971600" y="4581127"/>
                <a:ext cx="5371022" cy="10529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980</m:t>
                                  </m:r>
                                </m:e>
                              </m:d>
                              <m: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r>
                                <a:rPr lang="zh-CN" altLang="en-US" b="0" i="1" smtClean="0">
                                  <a:latin typeface="Cambria Math"/>
                                  <a:ea typeface="Cambria Math"/>
                                </a:rPr>
                                <m:t>𝜂</m:t>
                              </m:r>
                            </m:e>
                          </m:d>
                        </m:num>
                        <m:den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𝐵𝑟</m:t>
                          </m:r>
                          <m:d>
                            <m:dPr>
                              <m:ctrlP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980</m:t>
                                  </m:r>
                                </m:e>
                              </m:d>
                              <m:r>
                                <a:rPr lang="el-GR" altLang="zh-CN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l-GR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l-GR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n-US" altLang="zh-CN" b="0" i="1" smtClean="0">
                          <a:latin typeface="Cambria Math"/>
                          <a:ea typeface="Cambria Math"/>
                        </a:rPr>
                        <m:t>=4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zh-CN" altLang="en-US" b="0" i="1" smtClean="0">
                              <a:latin typeface="Cambria Math"/>
                              <a:ea typeface="Cambria Math"/>
                            </a:rPr>
                            <m:t>𝜖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US" altLang="zh-CN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n-US" i="1" smtClean="0">
                                  <a:latin typeface="Cambria Math"/>
                                  <a:ea typeface="Cambria Math"/>
                                </a:rPr>
                                <m:t>𝜆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d>
                            <m:dPr>
                              <m:ctrlPr>
                                <a:rPr lang="en-US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altLang="zh-CN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altLang="zh-CN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980</m:t>
                                      </m:r>
                                    </m:e>
                                  </m:d>
                                </m:sub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zh-CN" altLang="en-US" b="0" i="1" smtClean="0">
                                      <a:latin typeface="Cambria Math"/>
                                      <a:ea typeface="Cambria Math"/>
                                    </a:rPr>
                                    <m:t>𝜂</m:t>
                                  </m:r>
                                </m:sub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sub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n-US" i="1" smtClean="0">
                                  <a:latin typeface="Cambria Math"/>
                                  <a:ea typeface="Cambria Math"/>
                                </a:rPr>
                                <m:t>𝜆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  <m:d>
                            <m:dPr>
                              <m:ctrlPr>
                                <a:rPr lang="en-US" altLang="zh-CN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altLang="zh-CN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altLang="zh-CN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980</m:t>
                                      </m:r>
                                    </m:e>
                                  </m:d>
                                </m:sub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sub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altLang="zh-CN" b="0" i="1" smtClean="0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sub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4581127"/>
                <a:ext cx="5371022" cy="105298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179512" y="4211796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so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294375" y="6074738"/>
            <a:ext cx="3056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70000"/>
            </a:pPr>
            <a:r>
              <a:rPr lang="en-US" altLang="zh-CN" dirty="0" smtClean="0"/>
              <a:t>arXiv:0509031[</a:t>
            </a:r>
            <a:r>
              <a:rPr lang="en-US" altLang="zh-CN" dirty="0" err="1" smtClean="0"/>
              <a:t>hep-ph</a:t>
            </a:r>
            <a:r>
              <a:rPr lang="en-US" altLang="zh-CN" dirty="0" smtClean="0"/>
              <a:t>] P. Kroll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04581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5496" y="44624"/>
                <a:ext cx="687284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/>
                  <a:t>2. The quark structure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400" i="1">
                            <a:latin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en-US" altLang="zh-CN" sz="2400" dirty="0" smtClean="0"/>
                  <a:t>,</a:t>
                </a:r>
                <a:r>
                  <a:rPr lang="en-US" altLang="zh-CN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400" i="1">
                            <a:latin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en-US" altLang="zh-CN" sz="2400" dirty="0" smtClean="0"/>
                  <a:t>,</a:t>
                </a:r>
                <a:r>
                  <a:rPr lang="en-US" altLang="zh-CN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400" b="0" i="1" smtClean="0">
                            <a:latin typeface="Cambria Math"/>
                          </a:rPr>
                          <m:t>50</m:t>
                        </m:r>
                        <m:r>
                          <a:rPr lang="en-US" altLang="zh-CN" sz="2400" i="1"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44624"/>
                <a:ext cx="6872844" cy="461665"/>
              </a:xfrm>
              <a:prstGeom prst="rect">
                <a:avLst/>
              </a:prstGeom>
              <a:blipFill rotWithShape="1">
                <a:blip r:embed="rId2"/>
                <a:stretch>
                  <a:fillRect l="-1420" t="-10526" b="-289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11560" y="827420"/>
                <a:ext cx="28425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is the </a:t>
                </a:r>
                <a:r>
                  <a:rPr lang="en-US" altLang="zh-CN" dirty="0" err="1" smtClean="0"/>
                  <a:t>isovector</a:t>
                </a:r>
                <a:r>
                  <a:rPr lang="en-US" altLang="zh-CN" dirty="0" smtClean="0"/>
                  <a:t> , so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827420"/>
                <a:ext cx="2842509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333" r="-1071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901670" y="1196752"/>
                <a:ext cx="2617704" cy="5003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p>
                    </m:sSubSup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en-US" altLang="zh-CN" dirty="0" smtClean="0"/>
                  <a:t>: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i="1" dirty="0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1" dirty="0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US" altLang="zh-CN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dirty="0" smtClean="0">
                            <a:latin typeface="Cambria Math"/>
                          </a:rPr>
                          <m:t>𝑢</m:t>
                        </m:r>
                        <m:acc>
                          <m:accPr>
                            <m:chr m:val="̅"/>
                            <m:ctrlPr>
                              <a:rPr lang="en-US" altLang="zh-CN" b="0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zh-CN" b="0" i="1" dirty="0" smtClean="0">
                                <a:latin typeface="Cambria Math"/>
                              </a:rPr>
                              <m:t>𝑢</m:t>
                            </m:r>
                          </m:e>
                        </m:acc>
                        <m:r>
                          <a:rPr lang="en-US" altLang="zh-CN" b="0" i="1" dirty="0" smtClean="0">
                            <a:latin typeface="Cambria Math"/>
                          </a:rPr>
                          <m:t>−</m:t>
                        </m:r>
                        <m:r>
                          <a:rPr lang="en-US" altLang="zh-CN" b="0" i="1" dirty="0" smtClean="0">
                            <a:latin typeface="Cambria Math"/>
                          </a:rPr>
                          <m:t>𝑑</m:t>
                        </m:r>
                        <m:acc>
                          <m:accPr>
                            <m:chr m:val="̅"/>
                            <m:ctrlPr>
                              <a:rPr lang="en-US" altLang="zh-CN" b="0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zh-CN" b="0" i="1" dirty="0" smtClean="0">
                                <a:latin typeface="Cambria Math"/>
                              </a:rPr>
                              <m:t>𝑑</m:t>
                            </m:r>
                          </m:e>
                        </m:acc>
                      </m:e>
                    </m:d>
                  </m:oMath>
                </a14:m>
                <a:r>
                  <a:rPr lang="zh-CN" altLang="en-US" dirty="0" smtClean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670" y="1196752"/>
                <a:ext cx="2617704" cy="500393"/>
              </a:xfrm>
              <a:prstGeom prst="rect">
                <a:avLst/>
              </a:prstGeom>
              <a:blipFill rotWithShape="1">
                <a:blip r:embed="rId4"/>
                <a:stretch>
                  <a:fillRect r="-3730" b="-48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793378" y="1253376"/>
                <a:ext cx="2383025" cy="401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±</m:t>
                        </m:r>
                      </m:sup>
                    </m:sSubSup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en-US" altLang="zh-CN" dirty="0" smtClean="0"/>
                  <a:t>:    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</a:rPr>
                      <m:t>𝑢</m:t>
                    </m:r>
                    <m:acc>
                      <m:accPr>
                        <m:chr m:val="̅"/>
                        <m:ctrlPr>
                          <a:rPr lang="en-US" altLang="zh-CN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CN" i="1" dirty="0">
                            <a:latin typeface="Cambria Math"/>
                          </a:rPr>
                          <m:t>𝑑</m:t>
                        </m:r>
                      </m:e>
                    </m:acc>
                  </m:oMath>
                </a14:m>
                <a:r>
                  <a:rPr lang="zh-CN" altLang="en-US" dirty="0" smtClean="0"/>
                  <a:t>   </a:t>
                </a:r>
                <a:r>
                  <a:rPr lang="en-US" altLang="zh-CN" dirty="0" smtClean="0"/>
                  <a:t>or 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𝑑</m:t>
                    </m:r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𝑢</m:t>
                        </m:r>
                      </m:e>
                    </m:acc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378" y="1253376"/>
                <a:ext cx="2383025" cy="401585"/>
              </a:xfrm>
              <a:prstGeom prst="rect">
                <a:avLst/>
              </a:prstGeom>
              <a:blipFill rotWithShape="1">
                <a:blip r:embed="rId5"/>
                <a:stretch>
                  <a:fillRect r="-6905" b="-246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矩形 1"/>
          <p:cNvSpPr/>
          <p:nvPr/>
        </p:nvSpPr>
        <p:spPr>
          <a:xfrm>
            <a:off x="395536" y="476672"/>
            <a:ext cx="1273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/>
              <a:t>scenario 1: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11560" y="1690428"/>
                <a:ext cx="40643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50</m:t>
                        </m:r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en-US" altLang="zh-CN" i="1">
                        <a:latin typeface="Cambria Math"/>
                      </a:rPr>
                      <m:t> </m:t>
                    </m:r>
                  </m:oMath>
                </a14:m>
                <a:r>
                  <a:rPr lang="en-US" altLang="zh-CN" dirty="0" smtClean="0"/>
                  <a:t>is the </a:t>
                </a:r>
                <a:r>
                  <a:rPr lang="en-US" altLang="zh-CN" dirty="0" err="1" smtClean="0"/>
                  <a:t>isosinglet</a:t>
                </a:r>
                <a:r>
                  <a:rPr lang="en-US" altLang="zh-CN" dirty="0" smtClean="0"/>
                  <a:t> , so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1690428"/>
                <a:ext cx="4064318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300" t="-8197" r="-450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66490" y="2122476"/>
                <a:ext cx="4205510" cy="5144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en-US" altLang="zh-CN" dirty="0" smtClean="0"/>
                  <a:t>: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i="1" dirty="0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zh-CN" i="1" dirty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i="1" dirty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i="1" dirty="0">
                                    <a:latin typeface="Cambria Math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  <m:d>
                          <m:dPr>
                            <m:ctrlPr>
                              <a:rPr lang="en-US" altLang="zh-CN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i="1" dirty="0">
                                <a:latin typeface="Cambria Math"/>
                              </a:rPr>
                              <m:t>𝑢</m:t>
                            </m:r>
                            <m:acc>
                              <m:accPr>
                                <m:chr m:val="̅"/>
                                <m:ctrlPr>
                                  <a:rPr lang="en-US" altLang="zh-CN" i="1" dirty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zh-CN" i="1" dirty="0">
                                    <a:latin typeface="Cambria Math"/>
                                  </a:rPr>
                                  <m:t>𝑢</m:t>
                                </m:r>
                              </m:e>
                            </m:acc>
                            <m:r>
                              <a:rPr lang="en-US" altLang="zh-CN" b="0" i="1" dirty="0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i="1" dirty="0">
                                <a:latin typeface="Cambria Math"/>
                              </a:rPr>
                              <m:t>𝑑</m:t>
                            </m:r>
                            <m:acc>
                              <m:accPr>
                                <m:chr m:val="̅"/>
                                <m:ctrlPr>
                                  <a:rPr lang="en-US" altLang="zh-CN" i="1" dirty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zh-CN" i="1" dirty="0">
                                    <a:latin typeface="Cambria Math"/>
                                  </a:rPr>
                                  <m:t>𝑑</m:t>
                                </m:r>
                              </m:e>
                            </m:acc>
                          </m:e>
                        </m:d>
                      </m:e>
                    </m:d>
                    <m:r>
                      <a:rPr lang="en-US" altLang="zh-CN" b="0" i="1" dirty="0" smtClean="0">
                        <a:latin typeface="Cambria Math"/>
                      </a:rPr>
                      <m:t>𝑠𝑖𝑛</m:t>
                    </m:r>
                    <m:r>
                      <a:rPr lang="zh-CN" altLang="en-US" b="0" i="1" dirty="0" smtClean="0">
                        <a:latin typeface="Cambria Math"/>
                      </a:rPr>
                      <m:t>𝜃</m:t>
                    </m:r>
                    <m:r>
                      <a:rPr lang="en-US" altLang="zh-CN" b="0" i="1" dirty="0" smtClean="0">
                        <a:latin typeface="Cambria Math"/>
                      </a:rPr>
                      <m:t>+</m:t>
                    </m:r>
                    <m:r>
                      <a:rPr lang="en-US" altLang="zh-CN" b="0" i="1" dirty="0" smtClean="0">
                        <a:latin typeface="Cambria Math"/>
                      </a:rPr>
                      <m:t>𝑠</m:t>
                    </m:r>
                    <m:acc>
                      <m:accPr>
                        <m:chr m:val="̅"/>
                        <m:ctrlPr>
                          <a:rPr lang="en-US" altLang="zh-CN" b="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CN" b="0" i="1" dirty="0" smtClean="0">
                            <a:latin typeface="Cambria Math"/>
                          </a:rPr>
                          <m:t>𝑠</m:t>
                        </m:r>
                      </m:e>
                    </m:acc>
                    <m:r>
                      <a:rPr lang="en-US" altLang="zh-CN" b="0" i="1" dirty="0" smtClean="0">
                        <a:latin typeface="Cambria Math"/>
                      </a:rPr>
                      <m:t>𝑐𝑜𝑠</m:t>
                    </m:r>
                    <m:r>
                      <a:rPr lang="zh-CN" altLang="en-US" b="0" i="1" dirty="0" smtClean="0">
                        <a:latin typeface="Cambria Math"/>
                      </a:rPr>
                      <m:t>𝜃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490" y="2122476"/>
                <a:ext cx="4205510" cy="514436"/>
              </a:xfrm>
              <a:prstGeom prst="rect">
                <a:avLst/>
              </a:prstGeom>
              <a:blipFill rotWithShape="1">
                <a:blip r:embed="rId7"/>
                <a:stretch>
                  <a:fillRect l="-290" b="-35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矩形 16"/>
              <p:cNvSpPr/>
              <p:nvPr/>
            </p:nvSpPr>
            <p:spPr>
              <a:xfrm>
                <a:off x="467544" y="2771636"/>
                <a:ext cx="699967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/>
                  <a:t>The possible regions for the mixing angle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/>
                      </a:rPr>
                      <m:t>𝜃</m:t>
                    </m:r>
                  </m:oMath>
                </a14:m>
                <a:r>
                  <a:rPr lang="en-US" altLang="zh-CN" dirty="0" smtClean="0"/>
                  <a:t>: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36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</a:rPr>
                          <m:t>𝑜</m:t>
                        </m:r>
                      </m:sup>
                    </m:sSup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±</m:t>
                    </m:r>
                    <m:sSup>
                      <m:sSupPr>
                        <m:ctrlPr>
                          <a:rPr lang="en-US" altLang="zh-CN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zh-CN" altLang="en-US" dirty="0" smtClean="0"/>
                  <a:t>   </a:t>
                </a:r>
                <a:r>
                  <a:rPr lang="en-US" altLang="zh-CN" dirty="0" smtClean="0"/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148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</a:rPr>
                          <m:t>𝑜</m:t>
                        </m:r>
                      </m:sup>
                    </m:sSup>
                    <m:r>
                      <a:rPr lang="en-US" altLang="zh-CN" i="1">
                        <a:latin typeface="Cambria Math"/>
                        <a:ea typeface="Cambria Math"/>
                      </a:rPr>
                      <m:t>±</m:t>
                    </m:r>
                    <m:sSup>
                      <m:s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𝑜</m:t>
                        </m:r>
                      </m:sup>
                    </m:sSup>
                  </m:oMath>
                </a14:m>
                <a:r>
                  <a:rPr lang="en-US" altLang="zh-CN" dirty="0" smtClean="0"/>
                  <a:t> 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7" name="矩形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771636"/>
                <a:ext cx="6999673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784" t="-8333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矩形 17"/>
          <p:cNvSpPr/>
          <p:nvPr/>
        </p:nvSpPr>
        <p:spPr>
          <a:xfrm>
            <a:off x="553674" y="3284984"/>
            <a:ext cx="1273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/>
              <a:t>scenario 2: </a:t>
            </a:r>
            <a:endParaRPr lang="zh-CN" alt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054070" y="3645024"/>
                <a:ext cx="2947795" cy="5003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p>
                    </m:sSubSup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en-US" altLang="zh-CN" dirty="0" smtClean="0"/>
                  <a:t>: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b="0" i="1" dirty="0" smtClean="0">
                            <a:latin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i="1" dirty="0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1" dirty="0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lang="en-US" altLang="zh-CN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dirty="0" smtClean="0">
                            <a:latin typeface="Cambria Math"/>
                          </a:rPr>
                          <m:t>𝑢</m:t>
                        </m:r>
                        <m:acc>
                          <m:accPr>
                            <m:chr m:val="̅"/>
                            <m:ctrlPr>
                              <a:rPr lang="en-US" altLang="zh-CN" b="0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zh-CN" b="0" i="1" dirty="0" smtClean="0">
                                <a:latin typeface="Cambria Math"/>
                              </a:rPr>
                              <m:t>𝑢</m:t>
                            </m:r>
                          </m:e>
                        </m:acc>
                        <m:r>
                          <a:rPr lang="en-US" altLang="zh-CN" b="0" i="1" dirty="0" smtClean="0">
                            <a:latin typeface="Cambria Math"/>
                          </a:rPr>
                          <m:t>−</m:t>
                        </m:r>
                        <m:r>
                          <a:rPr lang="en-US" altLang="zh-CN" b="0" i="1" dirty="0" smtClean="0">
                            <a:latin typeface="Cambria Math"/>
                          </a:rPr>
                          <m:t>𝑑</m:t>
                        </m:r>
                        <m:acc>
                          <m:accPr>
                            <m:chr m:val="̅"/>
                            <m:ctrlPr>
                              <a:rPr lang="en-US" altLang="zh-CN" b="0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zh-CN" b="0" i="1" dirty="0" smtClean="0">
                                <a:latin typeface="Cambria Math"/>
                              </a:rPr>
                              <m:t>𝑑</m:t>
                            </m:r>
                          </m:e>
                        </m:acc>
                      </m:e>
                    </m:d>
                    <m:r>
                      <a:rPr lang="en-US" altLang="zh-CN" b="0" i="1" dirty="0" smtClean="0">
                        <a:latin typeface="Cambria Math"/>
                      </a:rPr>
                      <m:t>𝑠</m:t>
                    </m:r>
                    <m:acc>
                      <m:accPr>
                        <m:chr m:val="̅"/>
                        <m:ctrlPr>
                          <a:rPr lang="en-US" altLang="zh-CN" b="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CN" b="0" i="1" dirty="0" smtClean="0">
                            <a:latin typeface="Cambria Math"/>
                          </a:rPr>
                          <m:t>𝑠</m:t>
                        </m:r>
                      </m:e>
                    </m:acc>
                  </m:oMath>
                </a14:m>
                <a:r>
                  <a:rPr lang="zh-CN" altLang="en-US" dirty="0" smtClean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070" y="3645024"/>
                <a:ext cx="2947795" cy="500393"/>
              </a:xfrm>
              <a:prstGeom prst="rect">
                <a:avLst/>
              </a:prstGeom>
              <a:blipFill rotWithShape="1">
                <a:blip r:embed="rId9"/>
                <a:stretch>
                  <a:fillRect r="-4762" b="-48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945778" y="3701648"/>
                <a:ext cx="2725811" cy="401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  <m:sup>
                        <m:r>
                          <a:rPr lang="en-US" altLang="zh-CN" i="1" smtClean="0">
                            <a:latin typeface="Cambria Math"/>
                            <a:ea typeface="Cambria Math"/>
                          </a:rPr>
                          <m:t>±</m:t>
                        </m:r>
                      </m:sup>
                    </m:sSubSup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en-US" altLang="zh-CN" dirty="0" smtClean="0"/>
                  <a:t>:   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/>
                      </a:rPr>
                      <m:t>𝑢</m:t>
                    </m:r>
                    <m:acc>
                      <m:accPr>
                        <m:chr m:val="̅"/>
                        <m:ctrlPr>
                          <a:rPr lang="en-US" altLang="zh-CN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CN" i="1" dirty="0">
                            <a:latin typeface="Cambria Math"/>
                          </a:rPr>
                          <m:t>𝑑</m:t>
                        </m:r>
                      </m:e>
                    </m:acc>
                    <m:r>
                      <a:rPr lang="en-US" altLang="zh-CN" b="0" i="1" dirty="0" smtClean="0">
                        <a:latin typeface="Cambria Math"/>
                      </a:rPr>
                      <m:t>𝑠</m:t>
                    </m:r>
                    <m:acc>
                      <m:accPr>
                        <m:chr m:val="̅"/>
                        <m:ctrlPr>
                          <a:rPr lang="en-US" altLang="zh-CN" b="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CN" b="0" i="1" dirty="0" smtClean="0">
                            <a:latin typeface="Cambria Math"/>
                          </a:rPr>
                          <m:t>𝑠</m:t>
                        </m:r>
                      </m:e>
                    </m:acc>
                  </m:oMath>
                </a14:m>
                <a:r>
                  <a:rPr lang="zh-CN" altLang="en-US" dirty="0" smtClean="0"/>
                  <a:t>   </a:t>
                </a:r>
                <a:r>
                  <a:rPr lang="en-US" altLang="zh-CN" dirty="0" smtClean="0"/>
                  <a:t>or 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𝑑</m:t>
                    </m:r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en-US" altLang="zh-CN" b="0" i="1" smtClean="0">
                        <a:latin typeface="Cambria Math"/>
                      </a:rPr>
                      <m:t>𝑠</m:t>
                    </m:r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𝑠</m:t>
                        </m:r>
                      </m:e>
                    </m:acc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5778" y="3701648"/>
                <a:ext cx="2725811" cy="401585"/>
              </a:xfrm>
              <a:prstGeom prst="rect">
                <a:avLst/>
              </a:prstGeom>
              <a:blipFill rotWithShape="1">
                <a:blip r:embed="rId10"/>
                <a:stretch>
                  <a:fillRect r="-9620" b="-227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355200" y="4221088"/>
                <a:ext cx="4656211" cy="5144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en-US" altLang="zh-CN" dirty="0" smtClean="0"/>
                  <a:t>: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i="1" dirty="0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zh-CN" i="1" dirty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i="1" dirty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i="1" dirty="0">
                                    <a:latin typeface="Cambria Math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  <m:d>
                          <m:dPr>
                            <m:ctrlPr>
                              <a:rPr lang="en-US" altLang="zh-CN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i="1" dirty="0">
                                <a:latin typeface="Cambria Math"/>
                              </a:rPr>
                              <m:t>𝑢</m:t>
                            </m:r>
                            <m:acc>
                              <m:accPr>
                                <m:chr m:val="̅"/>
                                <m:ctrlPr>
                                  <a:rPr lang="en-US" altLang="zh-CN" i="1" dirty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zh-CN" i="1" dirty="0">
                                    <a:latin typeface="Cambria Math"/>
                                  </a:rPr>
                                  <m:t>𝑢</m:t>
                                </m:r>
                              </m:e>
                            </m:acc>
                            <m:r>
                              <a:rPr lang="en-US" altLang="zh-CN" b="0" i="1" dirty="0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i="1" dirty="0">
                                <a:latin typeface="Cambria Math"/>
                              </a:rPr>
                              <m:t>𝑑</m:t>
                            </m:r>
                            <m:acc>
                              <m:accPr>
                                <m:chr m:val="̅"/>
                                <m:ctrlPr>
                                  <a:rPr lang="en-US" altLang="zh-CN" i="1" dirty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zh-CN" i="1" dirty="0">
                                    <a:latin typeface="Cambria Math"/>
                                  </a:rPr>
                                  <m:t>𝑑</m:t>
                                </m:r>
                              </m:e>
                            </m:acc>
                          </m:e>
                        </m:d>
                      </m:e>
                    </m:d>
                    <m:r>
                      <a:rPr lang="en-US" altLang="zh-CN" b="0" i="1" dirty="0" smtClean="0">
                        <a:latin typeface="Cambria Math"/>
                      </a:rPr>
                      <m:t>𝑠</m:t>
                    </m:r>
                    <m:acc>
                      <m:accPr>
                        <m:chr m:val="̅"/>
                        <m:ctrlPr>
                          <a:rPr lang="en-US" altLang="zh-CN" b="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CN" b="0" i="1" dirty="0" smtClean="0">
                            <a:latin typeface="Cambria Math"/>
                          </a:rPr>
                          <m:t>𝑠</m:t>
                        </m:r>
                      </m:e>
                    </m:acc>
                    <m:r>
                      <a:rPr lang="en-US" altLang="zh-CN" b="0" i="1" dirty="0" smtClean="0">
                        <a:latin typeface="Cambria Math"/>
                      </a:rPr>
                      <m:t>𝑐𝑜𝑠</m:t>
                    </m:r>
                    <m:r>
                      <a:rPr lang="zh-CN" altLang="en-US" b="0" i="1" dirty="0" smtClean="0">
                        <a:latin typeface="Cambria Math"/>
                      </a:rPr>
                      <m:t>𝜙</m:t>
                    </m:r>
                    <m:r>
                      <a:rPr lang="en-US" altLang="zh-CN" b="0" i="1" dirty="0" smtClean="0">
                        <a:latin typeface="Cambria Math"/>
                      </a:rPr>
                      <m:t>+</m:t>
                    </m:r>
                    <m:r>
                      <a:rPr lang="en-US" altLang="zh-CN" b="0" i="1" dirty="0" smtClean="0">
                        <a:latin typeface="Cambria Math"/>
                      </a:rPr>
                      <m:t>𝑢</m:t>
                    </m:r>
                    <m:acc>
                      <m:accPr>
                        <m:chr m:val="̅"/>
                        <m:ctrlPr>
                          <a:rPr lang="en-US" altLang="zh-CN" b="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CN" b="0" i="1" dirty="0" smtClean="0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en-US" altLang="zh-CN" b="0" i="1" dirty="0" smtClean="0">
                        <a:latin typeface="Cambria Math"/>
                      </a:rPr>
                      <m:t>𝑑</m:t>
                    </m:r>
                    <m:acc>
                      <m:accPr>
                        <m:chr m:val="̅"/>
                        <m:ctrlPr>
                          <a:rPr lang="en-US" altLang="zh-CN" b="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CN" b="0" i="1" dirty="0" smtClean="0">
                            <a:latin typeface="Cambria Math"/>
                          </a:rPr>
                          <m:t>𝑑</m:t>
                        </m:r>
                      </m:e>
                    </m:acc>
                    <m:r>
                      <a:rPr lang="en-US" altLang="zh-CN" b="0" i="1" dirty="0" smtClean="0">
                        <a:latin typeface="Cambria Math"/>
                      </a:rPr>
                      <m:t>𝑠𝑖𝑛</m:t>
                    </m:r>
                    <m:r>
                      <a:rPr lang="zh-CN" altLang="en-US" b="0" i="1" dirty="0" smtClean="0">
                        <a:latin typeface="Cambria Math"/>
                      </a:rPr>
                      <m:t>𝜙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200" y="4221088"/>
                <a:ext cx="4656211" cy="514436"/>
              </a:xfrm>
              <a:prstGeom prst="rect">
                <a:avLst/>
              </a:prstGeom>
              <a:blipFill rotWithShape="1">
                <a:blip r:embed="rId11"/>
                <a:stretch>
                  <a:fillRect l="-262" b="-35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323528" y="5229200"/>
                <a:ext cx="5724067" cy="3758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/>
                  <a:t>The region for </a:t>
                </a:r>
                <a:r>
                  <a:rPr lang="en-US" altLang="zh-CN" dirty="0"/>
                  <a:t>the mixing angle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/>
                      </a:rPr>
                      <m:t>𝜙</m:t>
                    </m:r>
                  </m:oMath>
                </a14:m>
                <a:r>
                  <a:rPr lang="en-US" altLang="zh-CN" dirty="0"/>
                  <a:t>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174.6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−3.2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+3.4</m:t>
                            </m:r>
                          </m:sup>
                        </m:sSubSup>
                      </m:e>
                    </m:d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or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−118.87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5229200"/>
                <a:ext cx="5724067" cy="375872"/>
              </a:xfrm>
              <a:prstGeom prst="rect">
                <a:avLst/>
              </a:prstGeom>
              <a:blipFill rotWithShape="1">
                <a:blip r:embed="rId12"/>
                <a:stretch>
                  <a:fillRect l="-852" t="-6557" b="-262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1475656" y="5589240"/>
            <a:ext cx="5430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70000"/>
            </a:pPr>
            <a:r>
              <a:rPr lang="en-US" altLang="zh-CN" dirty="0" err="1" smtClean="0"/>
              <a:t>Phys.Rew.D</a:t>
            </a:r>
            <a:r>
              <a:rPr lang="en-US" altLang="zh-CN" dirty="0" smtClean="0"/>
              <a:t> 82(2010), 034016 Wei Wang and </a:t>
            </a:r>
            <a:r>
              <a:rPr lang="en-US" altLang="zh-CN" dirty="0" err="1" smtClean="0"/>
              <a:t>Cai</a:t>
            </a:r>
            <a:r>
              <a:rPr lang="en-US" altLang="zh-CN" dirty="0" smtClean="0"/>
              <a:t>-Dian lv</a:t>
            </a:r>
            <a:endParaRPr lang="en-US" altLang="zh-CN" dirty="0"/>
          </a:p>
        </p:txBody>
      </p:sp>
      <p:sp>
        <p:nvSpPr>
          <p:cNvPr id="23" name="TextBox 22"/>
          <p:cNvSpPr txBox="1"/>
          <p:nvPr/>
        </p:nvSpPr>
        <p:spPr>
          <a:xfrm>
            <a:off x="1475656" y="5867980"/>
            <a:ext cx="733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70000"/>
            </a:pPr>
            <a:r>
              <a:rPr lang="en-US" altLang="zh-CN" dirty="0" err="1" smtClean="0"/>
              <a:t>Phys.Rew.D</a:t>
            </a:r>
            <a:r>
              <a:rPr lang="en-US" altLang="zh-CN" dirty="0" smtClean="0"/>
              <a:t> 93(2016), 054034 </a:t>
            </a:r>
            <a:r>
              <a:rPr lang="en-US" altLang="zh-CN" dirty="0" err="1" smtClean="0"/>
              <a:t>Zhi</a:t>
            </a:r>
            <a:r>
              <a:rPr lang="en-US" altLang="zh-CN" dirty="0" smtClean="0"/>
              <a:t>-Qing Zhang, Si-Yang Wang and Xing-</a:t>
            </a:r>
            <a:r>
              <a:rPr lang="en-US" altLang="zh-CN" dirty="0" err="1" smtClean="0"/>
              <a:t>Ke</a:t>
            </a:r>
            <a:r>
              <a:rPr lang="en-US" altLang="zh-CN" dirty="0" smtClean="0"/>
              <a:t> Ma</a:t>
            </a:r>
            <a:endParaRPr lang="en-US" altLang="zh-CN" dirty="0"/>
          </a:p>
        </p:txBody>
      </p:sp>
      <p:sp>
        <p:nvSpPr>
          <p:cNvPr id="24" name="TextBox 23"/>
          <p:cNvSpPr txBox="1"/>
          <p:nvPr/>
        </p:nvSpPr>
        <p:spPr>
          <a:xfrm>
            <a:off x="1456279" y="6156012"/>
            <a:ext cx="7562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70000"/>
            </a:pPr>
            <a:r>
              <a:rPr lang="en-US" altLang="zh-CN" dirty="0" err="1" smtClean="0"/>
              <a:t>Phys.Rew.Lett</a:t>
            </a:r>
            <a:r>
              <a:rPr lang="en-US" altLang="zh-CN" dirty="0" smtClean="0"/>
              <a:t> 93(2004), 212002 L. </a:t>
            </a:r>
            <a:r>
              <a:rPr lang="en-US" altLang="zh-CN" dirty="0" err="1" smtClean="0"/>
              <a:t>Maiani</a:t>
            </a:r>
            <a:r>
              <a:rPr lang="en-US" altLang="zh-CN" dirty="0" smtClean="0"/>
              <a:t> F. </a:t>
            </a:r>
            <a:r>
              <a:rPr lang="en-US" altLang="zh-CN" dirty="0" err="1" smtClean="0"/>
              <a:t>Piccinini</a:t>
            </a:r>
            <a:r>
              <a:rPr lang="en-US" altLang="zh-CN" dirty="0" smtClean="0"/>
              <a:t> A. D. </a:t>
            </a:r>
            <a:r>
              <a:rPr lang="en-US" altLang="zh-CN" dirty="0" err="1" smtClean="0"/>
              <a:t>Polosa</a:t>
            </a:r>
            <a:r>
              <a:rPr lang="en-US" altLang="zh-CN" dirty="0" smtClean="0"/>
              <a:t> and V. </a:t>
            </a:r>
            <a:r>
              <a:rPr lang="en-US" altLang="zh-CN" dirty="0" err="1" smtClean="0"/>
              <a:t>Riquer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763405" y="2060848"/>
                <a:ext cx="4205510" cy="5144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50</m:t>
                        </m:r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dirty="0" smtClean="0"/>
                  <a:t>: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i="1" dirty="0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zh-CN" i="1" dirty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i="1" dirty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i="1" dirty="0">
                                    <a:latin typeface="Cambria Math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  <m:d>
                          <m:dPr>
                            <m:ctrlPr>
                              <a:rPr lang="en-US" altLang="zh-CN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i="1" dirty="0">
                                <a:latin typeface="Cambria Math"/>
                              </a:rPr>
                              <m:t>𝑢</m:t>
                            </m:r>
                            <m:acc>
                              <m:accPr>
                                <m:chr m:val="̅"/>
                                <m:ctrlPr>
                                  <a:rPr lang="en-US" altLang="zh-CN" i="1" dirty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zh-CN" i="1" dirty="0">
                                    <a:latin typeface="Cambria Math"/>
                                  </a:rPr>
                                  <m:t>𝑢</m:t>
                                </m:r>
                              </m:e>
                            </m:acc>
                            <m:r>
                              <a:rPr lang="en-US" altLang="zh-CN" b="0" i="1" dirty="0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i="1" dirty="0">
                                <a:latin typeface="Cambria Math"/>
                              </a:rPr>
                              <m:t>𝑑</m:t>
                            </m:r>
                            <m:acc>
                              <m:accPr>
                                <m:chr m:val="̅"/>
                                <m:ctrlPr>
                                  <a:rPr lang="en-US" altLang="zh-CN" i="1" dirty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zh-CN" i="1" dirty="0">
                                    <a:latin typeface="Cambria Math"/>
                                  </a:rPr>
                                  <m:t>𝑑</m:t>
                                </m:r>
                              </m:e>
                            </m:acc>
                          </m:e>
                        </m:d>
                      </m:e>
                    </m:d>
                    <m:r>
                      <a:rPr lang="en-US" altLang="zh-CN" b="0" i="1" dirty="0" smtClean="0">
                        <a:latin typeface="Cambria Math"/>
                      </a:rPr>
                      <m:t>𝑐𝑜𝑠</m:t>
                    </m:r>
                    <m:r>
                      <a:rPr lang="zh-CN" altLang="en-US" b="0" i="1" dirty="0" smtClean="0">
                        <a:latin typeface="Cambria Math"/>
                      </a:rPr>
                      <m:t>𝜃</m:t>
                    </m:r>
                    <m:r>
                      <a:rPr lang="en-US" altLang="zh-CN" b="0" i="1" dirty="0" smtClean="0">
                        <a:latin typeface="Cambria Math"/>
                      </a:rPr>
                      <m:t>−</m:t>
                    </m:r>
                    <m:r>
                      <a:rPr lang="en-US" altLang="zh-CN" b="0" i="1" dirty="0" smtClean="0">
                        <a:latin typeface="Cambria Math"/>
                      </a:rPr>
                      <m:t>𝑠</m:t>
                    </m:r>
                    <m:acc>
                      <m:accPr>
                        <m:chr m:val="̅"/>
                        <m:ctrlPr>
                          <a:rPr lang="en-US" altLang="zh-CN" b="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CN" b="0" i="1" dirty="0" smtClean="0">
                            <a:latin typeface="Cambria Math"/>
                          </a:rPr>
                          <m:t>𝑠</m:t>
                        </m:r>
                      </m:e>
                    </m:acc>
                    <m:r>
                      <a:rPr lang="en-US" altLang="zh-CN" b="0" i="1" dirty="0" smtClean="0">
                        <a:latin typeface="Cambria Math"/>
                      </a:rPr>
                      <m:t>𝑠𝑖𝑛</m:t>
                    </m:r>
                    <m:r>
                      <a:rPr lang="zh-CN" altLang="en-US" b="0" i="1" dirty="0" smtClean="0">
                        <a:latin typeface="Cambria Math"/>
                      </a:rPr>
                      <m:t>𝜃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3405" y="2060848"/>
                <a:ext cx="4205510" cy="514436"/>
              </a:xfrm>
              <a:prstGeom prst="rect">
                <a:avLst/>
              </a:prstGeom>
              <a:blipFill rotWithShape="1">
                <a:blip r:embed="rId13"/>
                <a:stretch>
                  <a:fillRect l="-290" b="-47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3015378" y="4725144"/>
                <a:ext cx="4867807" cy="5144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50</m:t>
                        </m:r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dirty="0" smtClean="0"/>
                  <a:t>:  </a:t>
                </a:r>
                <a14:m>
                  <m:oMath xmlns:m="http://schemas.openxmlformats.org/officeDocument/2006/math">
                    <m:r>
                      <a:rPr lang="en-US" altLang="zh-CN" b="0" i="0" dirty="0" smtClean="0">
                        <a:latin typeface="Cambria Math"/>
                      </a:rPr>
                      <m:t>−</m:t>
                    </m:r>
                    <m:d>
                      <m:dPr>
                        <m:begChr m:val="["/>
                        <m:endChr m:val="]"/>
                        <m:ctrlPr>
                          <a:rPr lang="en-US" altLang="zh-CN" i="1" dirty="0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altLang="zh-CN" i="1" dirty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i="1" dirty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i="1" dirty="0">
                                    <a:latin typeface="Cambria Math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  <m:d>
                          <m:dPr>
                            <m:ctrlPr>
                              <a:rPr lang="en-US" altLang="zh-CN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i="1" dirty="0">
                                <a:latin typeface="Cambria Math"/>
                              </a:rPr>
                              <m:t>𝑢</m:t>
                            </m:r>
                            <m:acc>
                              <m:accPr>
                                <m:chr m:val="̅"/>
                                <m:ctrlPr>
                                  <a:rPr lang="en-US" altLang="zh-CN" i="1" dirty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zh-CN" i="1" dirty="0">
                                    <a:latin typeface="Cambria Math"/>
                                  </a:rPr>
                                  <m:t>𝑢</m:t>
                                </m:r>
                              </m:e>
                            </m:acc>
                            <m:r>
                              <a:rPr lang="en-US" altLang="zh-CN" b="0" i="1" dirty="0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altLang="zh-CN" i="1" dirty="0">
                                <a:latin typeface="Cambria Math"/>
                              </a:rPr>
                              <m:t>𝑑</m:t>
                            </m:r>
                            <m:acc>
                              <m:accPr>
                                <m:chr m:val="̅"/>
                                <m:ctrlPr>
                                  <a:rPr lang="en-US" altLang="zh-CN" i="1" dirty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altLang="zh-CN" i="1" dirty="0">
                                    <a:latin typeface="Cambria Math"/>
                                  </a:rPr>
                                  <m:t>𝑑</m:t>
                                </m:r>
                              </m:e>
                            </m:acc>
                          </m:e>
                        </m:d>
                      </m:e>
                    </m:d>
                    <m:r>
                      <a:rPr lang="en-US" altLang="zh-CN" b="0" i="1" dirty="0" smtClean="0">
                        <a:latin typeface="Cambria Math"/>
                      </a:rPr>
                      <m:t>𝑠</m:t>
                    </m:r>
                    <m:acc>
                      <m:accPr>
                        <m:chr m:val="̅"/>
                        <m:ctrlPr>
                          <a:rPr lang="en-US" altLang="zh-CN" b="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CN" b="0" i="1" dirty="0" smtClean="0">
                            <a:latin typeface="Cambria Math"/>
                          </a:rPr>
                          <m:t>𝑠</m:t>
                        </m:r>
                      </m:e>
                    </m:acc>
                    <m:r>
                      <a:rPr lang="en-US" altLang="zh-CN" b="0" i="1" dirty="0" smtClean="0">
                        <a:latin typeface="Cambria Math"/>
                      </a:rPr>
                      <m:t>𝑠𝑖𝑛</m:t>
                    </m:r>
                    <m:r>
                      <a:rPr lang="zh-CN" altLang="en-US" b="0" i="1" dirty="0" smtClean="0">
                        <a:latin typeface="Cambria Math"/>
                      </a:rPr>
                      <m:t>𝜙</m:t>
                    </m:r>
                    <m:r>
                      <a:rPr lang="en-US" altLang="zh-CN" b="0" i="1" dirty="0" smtClean="0">
                        <a:latin typeface="Cambria Math"/>
                      </a:rPr>
                      <m:t>+</m:t>
                    </m:r>
                    <m:r>
                      <a:rPr lang="en-US" altLang="zh-CN" b="0" i="1" dirty="0" smtClean="0">
                        <a:latin typeface="Cambria Math"/>
                      </a:rPr>
                      <m:t>𝑢</m:t>
                    </m:r>
                    <m:acc>
                      <m:accPr>
                        <m:chr m:val="̅"/>
                        <m:ctrlPr>
                          <a:rPr lang="en-US" altLang="zh-CN" b="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CN" b="0" i="1" dirty="0" smtClean="0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en-US" altLang="zh-CN" b="0" i="1" dirty="0" smtClean="0">
                        <a:latin typeface="Cambria Math"/>
                      </a:rPr>
                      <m:t>𝑑</m:t>
                    </m:r>
                    <m:acc>
                      <m:accPr>
                        <m:chr m:val="̅"/>
                        <m:ctrlPr>
                          <a:rPr lang="en-US" altLang="zh-CN" b="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CN" b="0" i="1" dirty="0" smtClean="0">
                            <a:latin typeface="Cambria Math"/>
                          </a:rPr>
                          <m:t>𝑑</m:t>
                        </m:r>
                      </m:e>
                    </m:acc>
                    <m:r>
                      <a:rPr lang="en-US" altLang="zh-CN" b="0" i="1" dirty="0" smtClean="0">
                        <a:latin typeface="Cambria Math"/>
                      </a:rPr>
                      <m:t>𝑐𝑜𝑠</m:t>
                    </m:r>
                    <m:r>
                      <a:rPr lang="zh-CN" altLang="en-US" b="0" i="1" dirty="0" smtClean="0">
                        <a:latin typeface="Cambria Math"/>
                      </a:rPr>
                      <m:t>𝜙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378" y="4725144"/>
                <a:ext cx="4867807" cy="514436"/>
              </a:xfrm>
              <a:prstGeom prst="rect">
                <a:avLst/>
              </a:prstGeom>
              <a:blipFill rotWithShape="1">
                <a:blip r:embed="rId14"/>
                <a:stretch>
                  <a:fillRect l="-376" b="-35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1474169" y="6453336"/>
            <a:ext cx="5100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70000"/>
            </a:pPr>
            <a:r>
              <a:rPr lang="en-US" altLang="zh-CN" dirty="0" smtClean="0"/>
              <a:t>ArXiv:1711.11553 S. S. </a:t>
            </a:r>
            <a:r>
              <a:rPr lang="en-US" altLang="zh-CN" dirty="0" err="1" smtClean="0"/>
              <a:t>Agaev</a:t>
            </a:r>
            <a:r>
              <a:rPr lang="en-US" altLang="zh-CN" dirty="0" smtClean="0"/>
              <a:t>  K. </a:t>
            </a:r>
            <a:r>
              <a:rPr lang="en-US" altLang="zh-CN" dirty="0" err="1" smtClean="0"/>
              <a:t>Azizi</a:t>
            </a:r>
            <a:r>
              <a:rPr lang="en-US" altLang="zh-CN" dirty="0" smtClean="0"/>
              <a:t>  and H. </a:t>
            </a:r>
            <a:r>
              <a:rPr lang="en-US" altLang="zh-CN" dirty="0" err="1" smtClean="0"/>
              <a:t>Sundu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8521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819535" y="980856"/>
                <a:ext cx="5772670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 smtClean="0">
                          <a:latin typeface="Cambria Math"/>
                        </a:rPr>
                        <m:t>𝐵𝑟</m:t>
                      </m:r>
                      <m:d>
                        <m:d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+</m:t>
                              </m:r>
                            </m:sup>
                          </m:sSubSup>
                          <m:r>
                            <a:rPr lang="zh-CN" altLang="en-US" i="1">
                              <a:latin typeface="Cambria Math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altLang="zh-CN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980</m:t>
                              </m:r>
                            </m:e>
                          </m:d>
                          <m:sSup>
                            <m:s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altLang="zh-CN" i="1">
                              <a:latin typeface="Cambria Math"/>
                              <a:ea typeface="Cambria Math"/>
                            </a:rPr>
                            <m:t>→</m:t>
                          </m:r>
                          <m:r>
                            <a:rPr lang="zh-CN" altLang="en-US" i="1">
                              <a:latin typeface="Cambria Math"/>
                              <a:ea typeface="Cambria Math"/>
                            </a:rPr>
                            <m:t>𝜂𝜋</m:t>
                          </m:r>
                          <m:sSup>
                            <m:s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/>
                                </a:rPr>
                                <m:t>𝑒</m:t>
                              </m:r>
                            </m:sub>
                          </m:sSub>
                        </m:e>
                      </m:d>
                      <m:r>
                        <a:rPr lang="en-US" altLang="zh-CN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1.</m:t>
                              </m:r>
                              <m:r>
                                <a:rPr lang="en-US" altLang="zh-CN" b="0" i="1" smtClean="0">
                                  <a:latin typeface="Cambria Math"/>
                                </a:rPr>
                                <m:t>12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/>
                                </a:rPr>
                                <m:t>−0.</m:t>
                              </m:r>
                              <m:r>
                                <a:rPr lang="en-US" altLang="zh-CN" b="0" i="1" smtClean="0">
                                  <a:latin typeface="Cambria Math"/>
                                </a:rPr>
                                <m:t>47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+0.</m:t>
                              </m:r>
                              <m:r>
                                <a:rPr lang="en-US" altLang="zh-CN" b="0" i="1" smtClean="0">
                                  <a:latin typeface="Cambria Math"/>
                                </a:rPr>
                                <m:t>52</m:t>
                              </m:r>
                            </m:sup>
                          </m:sSubSup>
                        </m:e>
                      </m:d>
                      <m:r>
                        <a:rPr lang="en-US" altLang="zh-CN" i="1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altLang="zh-CN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altLang="zh-CN" i="1">
                              <a:latin typeface="Cambria Math"/>
                              <a:ea typeface="Cambria Math"/>
                            </a:rPr>
                            <m:t>−6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535" y="980856"/>
                <a:ext cx="5772670" cy="404983"/>
              </a:xfrm>
              <a:prstGeom prst="rect">
                <a:avLst/>
              </a:prstGeom>
              <a:blipFill rotWithShape="1">
                <a:blip r:embed="rId2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107504" y="476672"/>
                <a:ext cx="2004331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Clr>
                    <a:srgbClr val="C00000"/>
                  </a:buClr>
                  <a:buSzPct val="70000"/>
                  <a:buFont typeface="Wingdings" panose="05000000000000000000" pitchFamily="2" charset="2"/>
                  <a:buChar char="n"/>
                </a:pPr>
                <a:r>
                  <a:rPr lang="en-US" altLang="zh-CN" dirty="0" smtClean="0"/>
                  <a:t>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/>
                      </a:rPr>
                      <m:t>𝜃</m:t>
                    </m:r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(36</m:t>
                        </m:r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±2)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: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76672"/>
                <a:ext cx="2004331" cy="375552"/>
              </a:xfrm>
              <a:prstGeom prst="rect">
                <a:avLst/>
              </a:prstGeom>
              <a:blipFill rotWithShape="1">
                <a:blip r:embed="rId3"/>
                <a:stretch>
                  <a:fillRect t="-6452" r="-1524" b="-241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800210" y="3816230"/>
                <a:ext cx="5772670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 smtClean="0">
                          <a:latin typeface="Cambria Math"/>
                        </a:rPr>
                        <m:t>𝐵𝑟</m:t>
                      </m:r>
                      <m:d>
                        <m:d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+</m:t>
                              </m:r>
                            </m:sup>
                          </m:sSubSup>
                          <m:r>
                            <a:rPr lang="zh-CN" altLang="en-US" i="1">
                              <a:latin typeface="Cambria Math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980</m:t>
                              </m:r>
                            </m:e>
                          </m:d>
                          <m:sSup>
                            <m:s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altLang="zh-CN" i="1">
                              <a:latin typeface="Cambria Math"/>
                              <a:ea typeface="Cambria Math"/>
                            </a:rPr>
                            <m:t>→</m:t>
                          </m:r>
                          <m:r>
                            <a:rPr lang="zh-CN" altLang="en-US" i="1">
                              <a:latin typeface="Cambria Math"/>
                              <a:ea typeface="Cambria Math"/>
                            </a:rPr>
                            <m:t>𝜂𝜋</m:t>
                          </m:r>
                          <m:sSup>
                            <m:s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/>
                                </a:rPr>
                                <m:t>𝑒</m:t>
                              </m:r>
                            </m:sub>
                          </m:sSub>
                        </m:e>
                      </m:d>
                      <m:r>
                        <a:rPr lang="en-US" altLang="zh-CN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altLang="zh-CN" i="1">
                              <a:latin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1.</m:t>
                              </m:r>
                              <m:r>
                                <a:rPr lang="en-US" altLang="zh-CN" b="0" i="1" smtClean="0">
                                  <a:latin typeface="Cambria Math"/>
                                </a:rPr>
                                <m:t>24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/>
                                </a:rPr>
                                <m:t>−0.</m:t>
                              </m:r>
                              <m:r>
                                <a:rPr lang="en-US" altLang="zh-CN" b="0" i="1" smtClean="0">
                                  <a:latin typeface="Cambria Math"/>
                                </a:rPr>
                                <m:t>5</m:t>
                              </m:r>
                              <m:r>
                                <a:rPr lang="en-US" altLang="zh-CN" i="1">
                                  <a:latin typeface="Cambria Math"/>
                                </a:rPr>
                                <m:t>4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/>
                                </a:rPr>
                                <m:t>+0.</m:t>
                              </m:r>
                              <m:r>
                                <a:rPr lang="en-US" altLang="zh-CN" b="0" i="1" smtClean="0">
                                  <a:latin typeface="Cambria Math"/>
                                </a:rPr>
                                <m:t>59</m:t>
                              </m:r>
                            </m:sup>
                          </m:sSubSup>
                        </m:e>
                      </m:d>
                      <m:r>
                        <a:rPr lang="en-US" altLang="zh-CN" i="1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altLang="zh-CN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altLang="zh-CN" i="1">
                              <a:latin typeface="Cambria Math"/>
                              <a:ea typeface="Cambria Math"/>
                            </a:rPr>
                            <m:t>−6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210" y="3816230"/>
                <a:ext cx="5772670" cy="404983"/>
              </a:xfrm>
              <a:prstGeom prst="rect">
                <a:avLst/>
              </a:prstGeom>
              <a:blipFill rotWithShape="1">
                <a:blip r:embed="rId4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107504" y="3284984"/>
                <a:ext cx="2079672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Clr>
                    <a:srgbClr val="C00000"/>
                  </a:buClr>
                  <a:buSzPct val="70000"/>
                  <a:buFont typeface="Wingdings" panose="05000000000000000000" pitchFamily="2" charset="2"/>
                  <a:buChar char="n"/>
                </a:pPr>
                <a:r>
                  <a:rPr lang="en-US" altLang="zh-CN" dirty="0" smtClean="0"/>
                  <a:t> 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/>
                      </a:rPr>
                      <m:t>𝜃</m:t>
                    </m:r>
                    <m:r>
                      <a:rPr lang="en-US" altLang="zh-CN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zh-CN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(148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±6)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altLang="zh-CN" dirty="0" smtClean="0"/>
                  <a:t>: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3284984"/>
                <a:ext cx="2079672" cy="375552"/>
              </a:xfrm>
              <a:prstGeom prst="rect">
                <a:avLst/>
              </a:prstGeom>
              <a:blipFill rotWithShape="1">
                <a:blip r:embed="rId5"/>
                <a:stretch>
                  <a:fillRect t="-6557" r="-1466" b="-262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107503" y="1916832"/>
                <a:ext cx="8994835" cy="7548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/>
                      </a:rPr>
                      <m:t>𝐵𝑟</m:t>
                    </m:r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bSup>
                        <m:r>
                          <a:rPr lang="zh-CN" altLang="en-US" i="1">
                            <a:latin typeface="Cambria Math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p>
                        </m:sSubSup>
                        <m:d>
                          <m:d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980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→</m:t>
                        </m:r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𝜂𝜋</m:t>
                        </m:r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eqArrPr>
                          <m:e>
                            <m:d>
                              <m:dPr>
                                <m:ctrlPr>
                                  <a:rPr lang="en-US" altLang="zh-CN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2.04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−1.10</m:t>
                                    </m:r>
                                  </m:sub>
                                  <m:sup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1.18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1" smtClean="0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b="0" i="1" smtClean="0">
                                    <a:latin typeface="Cambria Math"/>
                                    <a:ea typeface="Cambria Math"/>
                                  </a:rPr>
                                  <m:t>−5</m:t>
                                </m:r>
                              </m:sup>
                            </m:sSup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        </m:t>
                                </m:r>
                                <m:r>
                                  <a:rPr lang="zh-CN" altLang="en-US" i="1">
                                    <a:latin typeface="Cambria Math"/>
                                  </a:rPr>
                                  <m:t>𝜉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</a:rPr>
                                  <m:t>𝑓𝑎</m:t>
                                </m:r>
                              </m:sub>
                            </m:sSub>
                            <m:r>
                              <a:rPr lang="en-US" altLang="zh-CN" b="0" i="1" smtClean="0">
                                <a:latin typeface="Cambria Math"/>
                              </a:rPr>
                              <m:t>=</m:t>
                            </m:r>
                            <m:d>
                              <m:d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0.99</m:t>
                                </m:r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±0.35</m:t>
                                </m:r>
                              </m:e>
                            </m:d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−2</m:t>
                                </m:r>
                              </m:sup>
                            </m:sSup>
                          </m:e>
                          <m:e>
                            <m:d>
                              <m:dPr>
                                <m:ctrlPr>
                                  <a:rPr lang="en-US" altLang="zh-CN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8</m:t>
                                    </m:r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.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43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6.19</m:t>
                                    </m:r>
                                  </m:sub>
                                  <m:sup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6.45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r>
                                  <a:rPr lang="en-US" altLang="zh-CN" b="0" i="1" smtClean="0">
                                    <a:latin typeface="Cambria Math"/>
                                    <a:ea typeface="Cambria Math"/>
                                  </a:rPr>
                                  <m:t>6</m:t>
                                </m:r>
                              </m:sup>
                            </m:sSup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        </m:t>
                                </m:r>
                                <m:r>
                                  <a:rPr lang="zh-CN" altLang="en-US" i="1">
                                    <a:latin typeface="Cambria Math"/>
                                  </a:rPr>
                                  <m:t>𝜉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</a:rPr>
                                  <m:t>𝑓𝑎</m:t>
                                </m:r>
                              </m:sub>
                            </m:sSub>
                            <m:r>
                              <a:rPr lang="en-US" altLang="zh-CN" i="1">
                                <a:latin typeface="Cambria Math"/>
                              </a:rPr>
                              <m:t>=</m:t>
                            </m:r>
                            <m:d>
                              <m:d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0.</m:t>
                                </m:r>
                                <m:r>
                                  <a:rPr lang="en-US" altLang="zh-CN" b="0" i="1" smtClean="0">
                                    <a:latin typeface="Cambria Math"/>
                                  </a:rPr>
                                  <m:t>41</m:t>
                                </m:r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±0</m:t>
                                </m:r>
                                <m:r>
                                  <a:rPr lang="en-US" altLang="zh-CN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5</m:t>
                                </m:r>
                              </m:e>
                            </m:d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−2</m:t>
                                </m:r>
                              </m:sup>
                            </m:sSup>
                          </m:e>
                        </m:eqArr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3" y="1916832"/>
                <a:ext cx="8994835" cy="75482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19860" y="5157192"/>
                <a:ext cx="8994835" cy="7519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r>
                      <a:rPr lang="en-US" altLang="zh-CN" i="1" smtClean="0">
                        <a:latin typeface="Cambria Math"/>
                      </a:rPr>
                      <m:t>𝐵𝑟</m:t>
                    </m:r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bSup>
                        <m:r>
                          <a:rPr lang="zh-CN" altLang="en-US" i="1">
                            <a:latin typeface="Cambria Math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p>
                        </m:sSubSup>
                        <m:d>
                          <m:d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980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→</m:t>
                        </m:r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𝜂𝜋</m:t>
                        </m:r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eqArrPr>
                          <m:e>
                            <m:d>
                              <m:dPr>
                                <m:ctrlPr>
                                  <a:rPr lang="en-US" altLang="zh-CN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2.24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1.24</m:t>
                                    </m:r>
                                  </m:sub>
                                  <m:sup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1.32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−5</m:t>
                                </m:r>
                              </m:sup>
                            </m:sSup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        </m:t>
                                </m:r>
                                <m:r>
                                  <a:rPr lang="zh-CN" altLang="en-US" i="1">
                                    <a:latin typeface="Cambria Math"/>
                                  </a:rPr>
                                  <m:t>𝜉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</a:rPr>
                                  <m:t>𝑓𝑎</m:t>
                                </m:r>
                              </m:sub>
                            </m:sSub>
                            <m:r>
                              <a:rPr lang="en-US" altLang="zh-CN" i="1">
                                <a:latin typeface="Cambria Math"/>
                              </a:rPr>
                              <m:t>=</m:t>
                            </m:r>
                            <m:d>
                              <m:d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0.99</m:t>
                                </m:r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±0.35</m:t>
                                </m:r>
                              </m:e>
                            </m:d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−2</m:t>
                                </m:r>
                              </m:sup>
                            </m:sSup>
                          </m:e>
                          <m:e>
                            <m:d>
                              <m:dPr>
                                <m:ctrlPr>
                                  <a:rPr lang="en-US" altLang="zh-CN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altLang="zh-CN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9.27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6.91</m:t>
                                    </m:r>
                                  </m:sub>
                                  <m:sup>
                                    <m:r>
                                      <a:rPr lang="en-US" altLang="zh-CN" b="0" i="1" smtClean="0">
                                        <a:latin typeface="Cambria Math"/>
                                      </a:rPr>
                                      <m:t>+7.16</m:t>
                                    </m:r>
                                  </m:sup>
                                </m:sSubSup>
                              </m:e>
                            </m:d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−6</m:t>
                                </m:r>
                              </m:sup>
                            </m:sSup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        </m:t>
                                </m:r>
                                <m:r>
                                  <a:rPr lang="zh-CN" altLang="en-US" i="1">
                                    <a:latin typeface="Cambria Math"/>
                                  </a:rPr>
                                  <m:t>𝜉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</a:rPr>
                                  <m:t>𝑓𝑎</m:t>
                                </m:r>
                              </m:sub>
                            </m:sSub>
                            <m:r>
                              <a:rPr lang="en-US" altLang="zh-CN" i="1">
                                <a:latin typeface="Cambria Math"/>
                              </a:rPr>
                              <m:t>=</m:t>
                            </m:r>
                            <m:d>
                              <m:d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0.41</m:t>
                                </m:r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±025</m:t>
                                </m:r>
                              </m:e>
                            </m:d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−2</m:t>
                                </m:r>
                              </m:sup>
                            </m:sSup>
                          </m:e>
                        </m:eqArr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60" y="5157192"/>
                <a:ext cx="8994835" cy="75193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60951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5496" y="764704"/>
                <a:ext cx="8771825" cy="6606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SzPct val="70000"/>
                  <a:buFont typeface="Wingdings" pitchFamily="2" charset="2"/>
                  <a:buChar char="l"/>
                </a:pPr>
                <a:r>
                  <a:rPr lang="en-US" altLang="zh-CN" dirty="0" smtClean="0"/>
                  <a:t>The width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with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 </m:t>
                        </m:r>
                        <m:r>
                          <a:rPr lang="en-US" altLang="zh-CN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980</m:t>
                        </m:r>
                      </m:e>
                    </m:d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→</m:t>
                    </m:r>
                    <m:sSup>
                      <m:sSupPr>
                        <m:ctrlPr>
                          <a:rPr lang="en-US" altLang="zh-CN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zh-CN" altLang="en-US" i="1" smtClean="0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altLang="zh-CN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zh-CN" altLang="en-US" i="1" smtClean="0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dirty="0" smtClean="0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Cambria Math"/>
                      </a:rPr>
                      <m:t>→</m:t>
                    </m:r>
                    <m:r>
                      <a:rPr lang="zh-CN" altLang="en-US" i="1" smtClean="0">
                        <a:latin typeface="Cambria Math"/>
                        <a:ea typeface="Cambria Math"/>
                      </a:rPr>
                      <m:t>𝜂</m:t>
                    </m:r>
                    <m:sSup>
                      <m:s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is much larger than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p>
                    </m:sSubSup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980</m:t>
                        </m:r>
                      </m:e>
                    </m:d>
                  </m:oMath>
                </a14:m>
                <a:endParaRPr lang="en-US" altLang="zh-CN" i="1" dirty="0" smtClean="0">
                  <a:latin typeface="Cambria Math"/>
                </a:endParaRPr>
              </a:p>
              <a:p>
                <a:r>
                  <a:rPr lang="en-US" altLang="zh-CN" dirty="0" smtClean="0"/>
                  <a:t>       with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 </m:t>
                    </m:r>
                    <m:sSubSup>
                      <m:sSubSupPr>
                        <m:ctrlPr>
                          <a:rPr lang="en-US" altLang="zh-CN" i="1">
                            <a:latin typeface="Cambria Math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980</m:t>
                            </m:r>
                          </m:e>
                        </m:d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p>
                    </m:sSubSup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en-US" altLang="zh-CN" dirty="0"/>
                  <a:t> mixing </a:t>
                </a:r>
                <a:r>
                  <a:rPr lang="en-US" altLang="zh-CN" dirty="0" smtClean="0"/>
                  <a:t>.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764704"/>
                <a:ext cx="8771825" cy="660694"/>
              </a:xfrm>
              <a:prstGeom prst="rect">
                <a:avLst/>
              </a:prstGeom>
              <a:blipFill rotWithShape="1">
                <a:blip r:embed="rId2"/>
                <a:stretch>
                  <a:fillRect t="-2752" b="-137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5734" y="2708920"/>
                <a:ext cx="8636531" cy="6535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SzPct val="70000"/>
                  <a:buFont typeface="Wingdings" pitchFamily="2" charset="2"/>
                  <a:buChar char="l"/>
                </a:pPr>
                <a:r>
                  <a:rPr lang="en-US" altLang="zh-CN" dirty="0" smtClean="0"/>
                  <a:t>The electromagnetic process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980</m:t>
                        </m:r>
                      </m:e>
                    </m:d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→</m:t>
                    </m:r>
                    <m:sSup>
                      <m:sSupPr>
                        <m:ctrlPr>
                          <a:rPr lang="en-US" altLang="zh-CN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zh-CN" altLang="en-US" i="1" smtClean="0">
                            <a:latin typeface="Cambria Math"/>
                            <a:ea typeface="Cambria Math"/>
                          </a:rPr>
                          <m:t>𝛾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∗</m:t>
                        </m:r>
                      </m:sup>
                    </m:sSup>
                    <m:sSup>
                      <m:s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𝛾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∗</m:t>
                        </m:r>
                      </m:sup>
                    </m:sSup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zh-CN" altLang="en-US" i="1" smtClean="0">
                        <a:latin typeface="Cambria Math"/>
                        <a:ea typeface="Cambria Math"/>
                      </a:rPr>
                      <m:t>𝜂</m:t>
                    </m:r>
                    <m:sSup>
                      <m:sSupPr>
                        <m:ctrlPr>
                          <a:rPr lang="en-US" altLang="zh-CN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zh-CN" altLang="en-US" i="1" smtClean="0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dirty="0" smtClean="0"/>
                  <a:t> may interfere the signal and has  </a:t>
                </a:r>
              </a:p>
              <a:p>
                <a:pPr>
                  <a:buClr>
                    <a:srgbClr val="FF0000"/>
                  </a:buClr>
                  <a:buSzPct val="70000"/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much larger width??????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34" y="2708920"/>
                <a:ext cx="8636531" cy="653512"/>
              </a:xfrm>
              <a:prstGeom prst="rect">
                <a:avLst/>
              </a:prstGeom>
              <a:blipFill rotWithShape="1">
                <a:blip r:embed="rId3"/>
                <a:stretch>
                  <a:fillRect t="-4630" b="-120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57902" y="4797152"/>
                <a:ext cx="864941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SzPct val="70000"/>
                  <a:buFont typeface="Wingdings" pitchFamily="2" charset="2"/>
                  <a:buChar char="l"/>
                </a:pPr>
                <a:r>
                  <a:rPr lang="en-US" altLang="zh-CN" dirty="0" smtClean="0"/>
                  <a:t>The electromagnetic process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𝑠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+</m:t>
                        </m:r>
                      </m:sup>
                    </m:sSubSup>
                    <m:r>
                      <a:rPr lang="en-US" altLang="zh-CN" i="1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𝑠</m:t>
                    </m:r>
                    <m:acc>
                      <m:accPr>
                        <m:chr m:val="̅"/>
                        <m:ctrlPr>
                          <a:rPr lang="en-US" altLang="zh-CN" b="0" i="1" smtClean="0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𝑠</m:t>
                        </m:r>
                      </m:e>
                    </m:acc>
                    <m:sSup>
                      <m:s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→</m:t>
                    </m:r>
                    <m:sSup>
                      <m:sSupPr>
                        <m:ctrlPr>
                          <a:rPr lang="en-US" altLang="zh-CN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zh-CN" altLang="en-US" i="1" smtClean="0">
                            <a:latin typeface="Cambria Math"/>
                            <a:ea typeface="Cambria Math"/>
                          </a:rPr>
                          <m:t>𝛾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∗</m:t>
                        </m:r>
                      </m:sup>
                    </m:sSup>
                    <m:sSup>
                      <m:s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𝛾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∗</m:t>
                        </m:r>
                      </m:sup>
                    </m:sSup>
                    <m:sSup>
                      <m:s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980</m:t>
                        </m:r>
                      </m:e>
                    </m:d>
                    <m:sSup>
                      <m:s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zh-CN" dirty="0" smtClean="0"/>
                  <a:t>may interfere </a:t>
                </a:r>
              </a:p>
              <a:p>
                <a:pPr>
                  <a:buClr>
                    <a:srgbClr val="FF0000"/>
                  </a:buClr>
                  <a:buSzPct val="70000"/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the signal and has  much larger width??????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902" y="4797152"/>
                <a:ext cx="8649419" cy="646331"/>
              </a:xfrm>
              <a:prstGeom prst="rect">
                <a:avLst/>
              </a:prstGeom>
              <a:blipFill rotWithShape="1">
                <a:blip r:embed="rId4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65755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18" y="44624"/>
            <a:ext cx="1813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8</a:t>
            </a:r>
            <a:r>
              <a:rPr lang="en-US" altLang="zh-CN" sz="2400" dirty="0" smtClean="0"/>
              <a:t>. conclusion</a:t>
            </a:r>
            <a:endParaRPr lang="zh-CN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267002" y="4579859"/>
                <a:ext cx="8296245" cy="6535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the d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latin typeface="Cambria Math"/>
                      </a:rPr>
                      <m:t>ecay</m:t>
                    </m:r>
                    <m:r>
                      <a:rPr lang="en-US" altLang="zh-CN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b="0" i="0" smtClean="0">
                        <a:latin typeface="Cambria Math"/>
                      </a:rPr>
                      <m:t>process</m:t>
                    </m:r>
                    <m:r>
                      <a:rPr lang="en-US" altLang="zh-CN" b="0" i="0" smtClean="0">
                        <a:latin typeface="Cambria Math"/>
                      </a:rPr>
                      <m:t> </m:t>
                    </m:r>
                    <m:sSubSup>
                      <m:sSubSupPr>
                        <m:ctrlPr>
                          <a:rPr lang="en-US" altLang="zh-CN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𝑠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+</m:t>
                        </m:r>
                      </m:sup>
                    </m:sSubSup>
                    <m:r>
                      <a:rPr lang="en-US" altLang="zh-CN" i="1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98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e>
                    </m:d>
                    <m:sSup>
                      <m:s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  <m:r>
                      <a:rPr lang="en-US" altLang="zh-CN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zh-CN" altLang="en-US" i="1" smtClean="0">
                        <a:latin typeface="Cambria Math"/>
                        <a:ea typeface="Cambria Math"/>
                      </a:rPr>
                      <m:t>𝜂</m:t>
                    </m:r>
                    <m:sSup>
                      <m:sSupPr>
                        <m:ctrlPr>
                          <a:rPr lang="en-US" altLang="zh-CN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zh-CN" altLang="en-US" i="1" smtClean="0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𝑒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altLang="zh-CN" dirty="0" smtClean="0"/>
                  <a:t>may contaminate the signal of  </a:t>
                </a:r>
              </a:p>
              <a:p>
                <a:pPr>
                  <a:buClr>
                    <a:srgbClr val="FF0000"/>
                  </a:buClr>
                  <a:buSzPct val="70000"/>
                </a:pPr>
                <a:r>
                  <a:rPr lang="en-US" altLang="zh-CN" dirty="0" smtClean="0">
                    <a:ea typeface="Cambria Math"/>
                  </a:rPr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980</m:t>
                        </m:r>
                      </m:e>
                    </m:d>
                    <m:r>
                      <a:rPr lang="en-US" altLang="zh-CN" b="0" i="0" smtClean="0">
                        <a:latin typeface="Cambria Math"/>
                        <a:ea typeface="Cambria Math"/>
                      </a:rPr>
                      <m:t>−</m:t>
                    </m:r>
                    <m:sSubSup>
                      <m:sSubSupPr>
                        <m:ctrlPr>
                          <a:rPr lang="en-US" altLang="zh-CN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p>
                    </m:sSubSup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en-US" altLang="zh-CN" dirty="0" smtClean="0"/>
                  <a:t> mixing.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002" y="4579859"/>
                <a:ext cx="8296245" cy="653512"/>
              </a:xfrm>
              <a:prstGeom prst="rect">
                <a:avLst/>
              </a:prstGeom>
              <a:blipFill rotWithShape="1">
                <a:blip r:embed="rId3"/>
                <a:stretch>
                  <a:fillRect t="-4673" b="-149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196814" y="2512108"/>
                <a:ext cx="8893653" cy="12520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b="0" dirty="0" smtClean="0">
                    <a:ea typeface="Cambria Math"/>
                  </a:rPr>
                  <a:t>The branching ratio of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𝐵𝑟</m:t>
                    </m:r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bSup>
                        <m:r>
                          <a:rPr lang="zh-CN" altLang="en-US" i="1">
                            <a:latin typeface="Cambria Math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p>
                        </m:sSubSup>
                        <m:d>
                          <m:d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980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→</m:t>
                        </m:r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𝜂𝜋</m:t>
                        </m:r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dirty="0" smtClean="0"/>
                  <a:t>have large uncertainties in </a:t>
                </a:r>
              </a:p>
              <a:p>
                <a:pPr>
                  <a:buClr>
                    <a:srgbClr val="FF0000"/>
                  </a:buClr>
                  <a:buSzPct val="70000"/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 theory, the </a:t>
                </a:r>
                <a:r>
                  <a:rPr lang="en-US" altLang="zh-CN" dirty="0"/>
                  <a:t>uncertainties are partly caused by the decay constant and the decay width of </a:t>
                </a:r>
                <a:endParaRPr lang="en-US" altLang="zh-CN" dirty="0" smtClean="0"/>
              </a:p>
              <a:p>
                <a:pPr>
                  <a:buClr>
                    <a:srgbClr val="FF0000"/>
                  </a:buClr>
                  <a:buSzPct val="70000"/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and </a:t>
                </a:r>
                <a:r>
                  <a:rPr lang="en-US" altLang="zh-CN" dirty="0"/>
                  <a:t>the mixing intensity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/>
                          </a:rPr>
                          <m:t>𝜉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𝑓𝑎</m:t>
                        </m:r>
                      </m:sub>
                    </m:sSub>
                  </m:oMath>
                </a14:m>
                <a:r>
                  <a:rPr lang="en-US" altLang="zh-CN" dirty="0"/>
                  <a:t>, so the other methods or decay channels to </a:t>
                </a:r>
                <a:endParaRPr lang="en-US" altLang="zh-CN" dirty="0" smtClean="0"/>
              </a:p>
              <a:p>
                <a:pPr>
                  <a:buClr>
                    <a:srgbClr val="FF0000"/>
                  </a:buClr>
                  <a:buSzPct val="70000"/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determine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/>
                          </a:rPr>
                          <m:t>𝜉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𝑓𝑎</m:t>
                        </m:r>
                      </m:sub>
                    </m:sSub>
                  </m:oMath>
                </a14:m>
                <a:r>
                  <a:rPr lang="en-US" altLang="zh-CN" dirty="0"/>
                  <a:t> </a:t>
                </a:r>
                <a:r>
                  <a:rPr lang="en-US" altLang="zh-CN" dirty="0" smtClean="0"/>
                  <a:t>are needed</a:t>
                </a:r>
                <a:r>
                  <a:rPr lang="en-US" altLang="zh-CN" dirty="0"/>
                  <a:t>.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814" y="2512108"/>
                <a:ext cx="8893653" cy="1252009"/>
              </a:xfrm>
              <a:prstGeom prst="rect">
                <a:avLst/>
              </a:prstGeom>
              <a:blipFill rotWithShape="1">
                <a:blip r:embed="rId4"/>
                <a:stretch>
                  <a:fillRect t="-1463" b="-53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267002" y="1196752"/>
                <a:ext cx="8839359" cy="6535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The branching ratio of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𝐵𝑟</m:t>
                    </m:r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bSup>
                        <m:r>
                          <a:rPr lang="zh-CN" altLang="en-US" i="1">
                            <a:latin typeface="Cambria Math"/>
                          </a:rPr>
                          <m:t>→</m:t>
                        </m:r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p>
                        </m:sSubSup>
                        <m:d>
                          <m:d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980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→</m:t>
                        </m:r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𝜂𝜋</m:t>
                        </m:r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e>
                    </m:d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can reach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zh-CN" b="0" i="1" smtClean="0">
                            <a:latin typeface="Cambria Math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order, which is hopeful </a:t>
                </a:r>
                <a:r>
                  <a:rPr lang="en-US" altLang="zh-CN" dirty="0"/>
                  <a:t>observed </a:t>
                </a:r>
                <a:r>
                  <a:rPr lang="en-US" altLang="zh-CN" dirty="0" smtClean="0"/>
                  <a:t>in experiment.  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002" y="1196752"/>
                <a:ext cx="8839359" cy="653512"/>
              </a:xfrm>
              <a:prstGeom prst="rect">
                <a:avLst/>
              </a:prstGeom>
              <a:blipFill rotWithShape="1">
                <a:blip r:embed="rId5"/>
                <a:stretch>
                  <a:fillRect t="-2778" b="-129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025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2276872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Thank you </a:t>
            </a:r>
            <a:r>
              <a:rPr lang="zh-CN" altLang="en-US" sz="9600" dirty="0" smtClean="0">
                <a:latin typeface="Tahoma" panose="020B0604030504040204" pitchFamily="34" charset="0"/>
                <a:cs typeface="Tahoma" panose="020B0604030504040204" pitchFamily="34" charset="0"/>
              </a:rPr>
              <a:t>！</a:t>
            </a:r>
            <a:endParaRPr lang="zh-CN" altLang="en-US" sz="96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3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5496" y="1484784"/>
                <a:ext cx="9001000" cy="930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SzPct val="70000"/>
                  <a:buFont typeface="Wingdings" pitchFamily="2" charset="2"/>
                  <a:buChar char="l"/>
                </a:pPr>
                <a:r>
                  <a:rPr lang="en-US" altLang="zh-CN" dirty="0" smtClean="0"/>
                  <a:t>As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latin typeface="Cambria Math"/>
                      </a:rPr>
                      <m:t>J</m:t>
                    </m:r>
                    <m:r>
                      <a:rPr lang="en-US" altLang="zh-CN" b="0" i="0" smtClean="0">
                        <a:latin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el-GR" altLang="zh-CN" b="0" i="1" smtClean="0">
                        <a:latin typeface="Cambria Math"/>
                        <a:ea typeface="Cambria Math"/>
                      </a:rPr>
                      <m:t>ψ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→</m:t>
                    </m:r>
                    <m:r>
                      <a:rPr lang="zh-CN" altLang="en-US" i="1" smtClean="0">
                        <a:latin typeface="Cambria Math"/>
                        <a:ea typeface="Cambria Math"/>
                      </a:rPr>
                      <m:t>𝜙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 </m:t>
                        </m:r>
                        <m:r>
                          <a:rPr lang="en-US" altLang="zh-CN" b="0" i="1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en-US" altLang="zh-CN" dirty="0" smtClean="0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Cambria Math"/>
                      </a:rPr>
                      <m:t>→</m:t>
                    </m:r>
                    <m:r>
                      <a:rPr lang="zh-CN" altLang="en-US" i="1">
                        <a:latin typeface="Cambria Math"/>
                        <a:ea typeface="Cambria Math"/>
                      </a:rPr>
                      <m:t>𝜙</m:t>
                    </m:r>
                    <m:r>
                      <a:rPr lang="zh-CN" altLang="en-US" i="1" smtClean="0">
                        <a:latin typeface="Cambria Math"/>
                        <a:ea typeface="Cambria Math"/>
                      </a:rPr>
                      <m:t>𝜂</m:t>
                    </m:r>
                    <m:sSup>
                      <m:sSup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  <m: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dirty="0" smtClean="0">
                    <a:latin typeface="Cambria Math"/>
                  </a:rPr>
                  <a:t>,  the electromagnetic process and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980</m:t>
                            </m:r>
                          </m:e>
                        </m:d>
                        <m:r>
                          <a:rPr lang="en-US" altLang="zh-CN" i="1">
                            <a:latin typeface="Cambria Math"/>
                          </a:rPr>
                          <m:t>−</m:t>
                        </m:r>
                        <m:r>
                          <a:rPr lang="en-US" altLang="zh-CN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p>
                    </m:sSubSup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980</m:t>
                        </m:r>
                      </m:e>
                    </m:d>
                    <m:r>
                      <a:rPr lang="en-US" altLang="zh-CN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altLang="zh-CN" dirty="0" smtClean="0">
                    <a:latin typeface="Cambria Math"/>
                  </a:rPr>
                  <a:t>mixing can interfere with each other,  the width of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altLang="zh-CN" i="1">
                            <a:latin typeface="Cambria Math"/>
                          </a:rPr>
                          <m:t>0</m:t>
                        </m:r>
                      </m:sup>
                    </m:sSubSup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en-US" altLang="zh-CN" dirty="0" smtClean="0">
                    <a:latin typeface="Cambria Math"/>
                  </a:rPr>
                  <a:t> in the</a:t>
                </a:r>
                <a:r>
                  <a:rPr lang="en-US" altLang="zh-CN" dirty="0">
                    <a:latin typeface="Cambria Math"/>
                  </a:rPr>
                  <a:t> electromagnetic </a:t>
                </a:r>
                <a:r>
                  <a:rPr lang="en-US" altLang="zh-CN" dirty="0" smtClean="0">
                    <a:latin typeface="Cambria Math"/>
                  </a:rPr>
                  <a:t> process is much larger.   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1484784"/>
                <a:ext cx="9001000" cy="930511"/>
              </a:xfrm>
              <a:prstGeom prst="rect">
                <a:avLst/>
              </a:prstGeom>
              <a:blipFill rotWithShape="1">
                <a:blip r:embed="rId2"/>
                <a:stretch>
                  <a:fillRect t="-4605" b="-98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509082" y="4005064"/>
                <a:ext cx="4298356" cy="6430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/>
                  <a:t>EM process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sty m:val="p"/>
                                </m:rPr>
                                <a:rPr lang="en-US" altLang="zh-CN">
                                  <a:latin typeface="Cambria Math"/>
                                </a:rPr>
                                <m:t>J</m:t>
                              </m:r>
                              <m:r>
                                <a:rPr lang="en-US" altLang="zh-CN">
                                  <a:latin typeface="Cambria Math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  <m:t>ψ</m:t>
                              </m:r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i="1">
                                      <a:latin typeface="Cambria Math"/>
                                      <a:ea typeface="Cambria Math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  <a:ea typeface="Cambria Math"/>
                                    </a:rPr>
                                    <m:t>∗</m:t>
                                  </m:r>
                                </m:sup>
                              </m:sSup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r>
                                <a:rPr lang="zh-CN" altLang="en-US" i="1">
                                  <a:latin typeface="Cambria Math"/>
                                  <a:ea typeface="Cambria Math"/>
                                </a:rPr>
                                <m:t>𝜙</m:t>
                              </m:r>
                              <m:sSub>
                                <m:sSubPr>
                                  <m:ctrlPr>
                                    <a:rPr lang="en-US" altLang="zh-CN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980</m:t>
                                  </m:r>
                                </m:e>
                              </m:d>
                            </m:e>
                          </m:mr>
                          <m:mr>
                            <m:e>
                              <m:r>
                                <m:rPr>
                                  <m:sty m:val="p"/>
                                </m:rPr>
                                <a:rPr lang="en-US" altLang="zh-CN">
                                  <a:latin typeface="Cambria Math"/>
                                </a:rPr>
                                <m:t>J</m:t>
                              </m:r>
                              <m:r>
                                <a:rPr lang="en-US" altLang="zh-CN">
                                  <a:latin typeface="Cambria Math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l-GR" altLang="zh-CN" i="1">
                                  <a:latin typeface="Cambria Math"/>
                                  <a:ea typeface="Cambria Math"/>
                                </a:rPr>
                                <m:t>ψ</m:t>
                              </m:r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n-US" altLang="zh-CN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𝐾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  <a:ea typeface="Cambria Math"/>
                                    </a:rPr>
                                    <m:t>∗</m:t>
                                  </m:r>
                                </m:sup>
                              </m:sSup>
                              <m:r>
                                <a:rPr lang="en-US" altLang="zh-CN" b="0" i="1" smtClean="0">
                                  <a:latin typeface="Cambria Math"/>
                                  <a:ea typeface="Cambria Math"/>
                                </a:rPr>
                                <m:t>𝐾𝐿𝑜𝑜𝑝</m:t>
                              </m:r>
                              <m:r>
                                <a:rPr lang="en-US" altLang="zh-CN" i="1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r>
                                <a:rPr lang="zh-CN" altLang="en-US" i="1">
                                  <a:latin typeface="Cambria Math"/>
                                  <a:ea typeface="Cambria Math"/>
                                </a:rPr>
                                <m:t>𝜙</m:t>
                              </m:r>
                              <m:sSub>
                                <m:sSubPr>
                                  <m:ctrlPr>
                                    <a:rPr lang="en-US" altLang="zh-CN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980</m:t>
                                  </m:r>
                                </m:e>
                              </m:d>
                            </m:e>
                          </m:mr>
                        </m:m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082" y="4005064"/>
                <a:ext cx="4298356" cy="643061"/>
              </a:xfrm>
              <a:prstGeom prst="rect">
                <a:avLst/>
              </a:prstGeom>
              <a:blipFill rotWithShape="1">
                <a:blip r:embed="rId3"/>
                <a:stretch>
                  <a:fillRect l="-12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5108789" y="4094127"/>
                <a:ext cx="371338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mtClean="0">
                          <a:latin typeface="Cambria Math"/>
                        </a:rPr>
                        <m:t>J</m:t>
                      </m:r>
                      <m:r>
                        <a:rPr lang="en-US" altLang="zh-CN" smtClean="0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l-GR" altLang="zh-CN" i="1">
                          <a:latin typeface="Cambria Math"/>
                          <a:ea typeface="Cambria Math"/>
                        </a:rPr>
                        <m:t>ψ</m:t>
                      </m:r>
                      <m:r>
                        <a:rPr lang="en-US" altLang="zh-CN" i="1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zh-CN" altLang="en-US" i="1" smtClean="0">
                          <a:latin typeface="Cambria Math"/>
                          <a:ea typeface="Cambria Math"/>
                        </a:rPr>
                        <m:t>𝜙</m:t>
                      </m:r>
                      <m:sSub>
                        <m:sSubPr>
                          <m:ctrlPr>
                            <a:rPr lang="en-US" altLang="zh-CN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altLang="zh-CN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980</m:t>
                          </m:r>
                        </m:e>
                      </m:d>
                      <m:r>
                        <a:rPr lang="en-US" altLang="zh-CN" i="1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zh-CN" altLang="en-US" i="1">
                          <a:latin typeface="Cambria Math"/>
                          <a:ea typeface="Cambria Math"/>
                        </a:rPr>
                        <m:t>𝜙</m:t>
                      </m:r>
                      <m:sSup>
                        <m:sSupPr>
                          <m:ctrlPr>
                            <a:rPr lang="en-US" altLang="zh-CN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zh-CN" altLang="en-US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p>
                      </m:sSup>
                      <m:sSup>
                        <m:sSupPr>
                          <m:ctrlPr>
                            <a:rPr lang="en-US" altLang="zh-CN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zh-CN" altLang="en-US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p>
                      </m:sSup>
                      <m:r>
                        <a:rPr lang="en-US" altLang="zh-CN" i="1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zh-CN" altLang="en-US" i="1">
                          <a:latin typeface="Cambria Math"/>
                          <a:ea typeface="Cambria Math"/>
                        </a:rPr>
                        <m:t>𝜙</m:t>
                      </m:r>
                      <m:sSup>
                        <m:sSupPr>
                          <m:ctrlPr>
                            <a:rPr lang="en-US" altLang="zh-CN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zh-CN" altLang="en-US" i="1">
                              <a:latin typeface="Cambria Math"/>
                              <a:ea typeface="Cambria Math"/>
                            </a:rPr>
                            <m:t>𝜋</m:t>
                          </m:r>
                        </m:e>
                        <m:sup>
                          <m:r>
                            <a:rPr lang="en-US" altLang="zh-CN" i="1">
                              <a:latin typeface="Cambria Math"/>
                              <a:ea typeface="Cambria Math"/>
                            </a:rPr>
                            <m:t>0</m:t>
                          </m:r>
                        </m:sup>
                      </m:sSup>
                      <m:r>
                        <a:rPr lang="zh-CN" altLang="en-US" i="1" smtClean="0">
                          <a:latin typeface="Cambria Math"/>
                          <a:ea typeface="Cambria Math"/>
                        </a:rPr>
                        <m:t>𝜂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8789" y="4094127"/>
                <a:ext cx="3713389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67925" y="2839180"/>
            <a:ext cx="1151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</a:t>
            </a:r>
            <a:r>
              <a:rPr lang="en-US" altLang="zh-CN" dirty="0" smtClean="0"/>
              <a:t>he signal: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1916922" y="2852936"/>
                <a:ext cx="4018088" cy="3765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mtClean="0">
                          <a:latin typeface="Cambria Math"/>
                        </a:rPr>
                        <m:t>J</m:t>
                      </m:r>
                      <m:r>
                        <a:rPr lang="en-US" altLang="zh-CN" smtClean="0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l-GR" altLang="zh-CN" i="1">
                          <a:latin typeface="Cambria Math"/>
                          <a:ea typeface="Cambria Math"/>
                        </a:rPr>
                        <m:t>ψ</m:t>
                      </m:r>
                      <m:r>
                        <a:rPr lang="en-US" altLang="zh-CN" i="1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zh-CN" altLang="en-US" i="1" smtClean="0">
                          <a:latin typeface="Cambria Math"/>
                          <a:ea typeface="Cambria Math"/>
                        </a:rPr>
                        <m:t>𝜙</m:t>
                      </m:r>
                      <m:sSub>
                        <m:sSubPr>
                          <m:ctrlPr>
                            <a:rPr lang="en-US" altLang="zh-CN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altLang="zh-CN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980</m:t>
                          </m:r>
                        </m:e>
                      </m:d>
                      <m:r>
                        <a:rPr lang="en-US" altLang="zh-CN" i="1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zh-CN" altLang="en-US" i="1">
                          <a:latin typeface="Cambria Math"/>
                          <a:ea typeface="Cambria Math"/>
                        </a:rPr>
                        <m:t>𝜙</m:t>
                      </m:r>
                      <m:sSubSup>
                        <m:sSubSupPr>
                          <m:ctrlPr>
                            <a:rPr lang="en-US" altLang="zh-CN" i="1" smtClean="0">
                              <a:latin typeface="Cambria Math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p>
                      </m:sSubSup>
                      <m:d>
                        <m:dPr>
                          <m:ctrlPr>
                            <a:rPr lang="en-US" altLang="zh-CN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/>
                              <a:ea typeface="Cambria Math"/>
                            </a:rPr>
                            <m:t>980</m:t>
                          </m:r>
                        </m:e>
                      </m:d>
                      <m:r>
                        <a:rPr lang="en-US" altLang="zh-CN" i="1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zh-CN" altLang="en-US" i="1">
                          <a:latin typeface="Cambria Math"/>
                          <a:ea typeface="Cambria Math"/>
                        </a:rPr>
                        <m:t>𝜙</m:t>
                      </m:r>
                      <m:sSup>
                        <m:sSupPr>
                          <m:ctrlPr>
                            <a:rPr lang="en-US" altLang="zh-CN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zh-CN" altLang="en-US" i="1">
                              <a:latin typeface="Cambria Math"/>
                              <a:ea typeface="Cambria Math"/>
                            </a:rPr>
                            <m:t>𝜋</m:t>
                          </m:r>
                        </m:e>
                        <m:sup>
                          <m:r>
                            <a:rPr lang="en-US" altLang="zh-CN" i="1">
                              <a:latin typeface="Cambria Math"/>
                              <a:ea typeface="Cambria Math"/>
                            </a:rPr>
                            <m:t>0</m:t>
                          </m:r>
                        </m:sup>
                      </m:sSup>
                      <m:r>
                        <a:rPr lang="zh-CN" altLang="en-US" i="1" smtClean="0">
                          <a:latin typeface="Cambria Math"/>
                          <a:ea typeface="Cambria Math"/>
                        </a:rPr>
                        <m:t>𝜂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6922" y="2852936"/>
                <a:ext cx="4018088" cy="376513"/>
              </a:xfrm>
              <a:prstGeom prst="rect">
                <a:avLst/>
              </a:prstGeom>
              <a:blipFill rotWithShape="1">
                <a:blip r:embed="rId5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989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49169" y="5661248"/>
                <a:ext cx="8937054" cy="70397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altLang="zh-CN" dirty="0" smtClean="0"/>
                  <a:t>The values of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𝐵𝑟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US" altLang="zh-CN" b="0" i="1" smtClean="0">
                                <a:latin typeface="Cambria Math"/>
                              </a:rPr>
                              <m:t>𝑠</m:t>
                            </m:r>
                            <m:r>
                              <a:rPr lang="en-US" altLang="zh-CN" b="0" i="1" smtClean="0">
                                <a:latin typeface="Cambria Math"/>
                              </a:rPr>
                              <m:t>)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+</m:t>
                            </m:r>
                          </m:sup>
                        </m:sSubSup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→</m:t>
                        </m:r>
                        <m:sSub>
                          <m:sSubPr>
                            <m:ctrlP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980</m:t>
                            </m:r>
                          </m:e>
                        </m:d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980</m:t>
                            </m:r>
                          </m:e>
                        </m:d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50</m:t>
                            </m:r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e>
                        </m:d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)</m:t>
                        </m:r>
                        <m:sSup>
                          <m:sSupPr>
                            <m:ctrlP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zh-CN" altLang="en-US" b="0" i="1" smtClean="0">
                                <a:latin typeface="Cambria Math"/>
                                <a:ea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sub>
                        </m:sSub>
                      </m:e>
                    </m:d>
                  </m:oMath>
                </a14:m>
                <a:r>
                  <a:rPr lang="zh-CN" altLang="en-US" dirty="0" smtClean="0"/>
                  <a:t>  </a:t>
                </a:r>
                <a:r>
                  <a:rPr lang="en-US" altLang="zh-CN" dirty="0" smtClean="0"/>
                  <a:t>in scenario 1 and scenario 2 are different,  so do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𝐵𝑟</m:t>
                    </m:r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b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→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altLang="zh-CN" b="0" i="1" smtClean="0">
                                <a:latin typeface="Cambria Math"/>
                                <a:ea typeface="Cambria Math"/>
                              </a:rPr>
                              <m:t>50</m:t>
                            </m:r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  <a:ea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dirty="0" smtClean="0"/>
                  <a:t>/</a:t>
                </a:r>
                <a:r>
                  <a:rPr lang="en-US" altLang="zh-CN" dirty="0"/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𝐵𝑟</m:t>
                    </m:r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+</m:t>
                            </m:r>
                          </m:sup>
                        </m:sSubSup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→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980</m:t>
                            </m:r>
                          </m:e>
                        </m:d>
                        <m:sSup>
                          <m:sSup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  <a:ea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dirty="0" smtClean="0"/>
                  <a:t> .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9" y="5661248"/>
                <a:ext cx="8937054" cy="703975"/>
              </a:xfrm>
              <a:prstGeom prst="rect">
                <a:avLst/>
              </a:prstGeom>
              <a:blipFill rotWithShape="1">
                <a:blip r:embed="rId2"/>
                <a:stretch>
                  <a:fillRect l="-546" t="-870" b="-139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190" y="260648"/>
            <a:ext cx="3972938" cy="223224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940" y="2492896"/>
            <a:ext cx="4054614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22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0" y="332656"/>
                <a:ext cx="9181168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/>
                  <a:t>3. Effective </a:t>
                </a:r>
                <a:r>
                  <a:rPr lang="en-US" altLang="zh-CN" sz="2400" dirty="0" err="1" smtClean="0"/>
                  <a:t>Hamitonian</a:t>
                </a:r>
                <a:r>
                  <a:rPr lang="en-US" altLang="zh-CN" sz="2400" dirty="0" smtClean="0"/>
                  <a:t> for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/>
                      </a:rPr>
                      <m:t>𝑐</m:t>
                    </m:r>
                    <m:r>
                      <a:rPr lang="en-US" altLang="zh-CN" sz="2400" b="0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altLang="zh-CN" sz="2400" b="0" i="1" smtClean="0">
                        <a:latin typeface="Cambria Math"/>
                        <a:ea typeface="Cambria Math"/>
                      </a:rPr>
                      <m:t>𝑠</m:t>
                    </m:r>
                  </m:oMath>
                </a14:m>
                <a:r>
                  <a:rPr lang="en-US" altLang="zh-CN" sz="2400" dirty="0" smtClean="0"/>
                  <a:t> transition and parameterizations of </a:t>
                </a:r>
              </a:p>
              <a:p>
                <a:r>
                  <a:rPr lang="en-US" altLang="zh-CN" sz="2400" dirty="0"/>
                  <a:t> </a:t>
                </a:r>
                <a:r>
                  <a:rPr lang="en-US" altLang="zh-CN" sz="2400" dirty="0" smtClean="0"/>
                  <a:t>    the matrix element </a:t>
                </a:r>
                <a:endParaRPr lang="zh-CN" altLang="en-US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32656"/>
                <a:ext cx="9181168" cy="830997"/>
              </a:xfrm>
              <a:prstGeom prst="rect">
                <a:avLst/>
              </a:prstGeom>
              <a:blipFill rotWithShape="1">
                <a:blip r:embed="rId3"/>
                <a:stretch>
                  <a:fillRect l="-996" t="-5882" b="-161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08795" y="1340768"/>
                <a:ext cx="7651637" cy="5568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SzPct val="700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000" i="1" smtClean="0">
                            <a:latin typeface="Cambria Math"/>
                            <a:ea typeface="Cambria Math"/>
                          </a:rPr>
                          <m:t>ℋ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/>
                          </a:rPr>
                          <m:t>𝑒𝑓𝑓</m:t>
                        </m:r>
                      </m:sub>
                    </m:sSub>
                    <m:d>
                      <m:dPr>
                        <m:ctrlPr>
                          <a:rPr lang="en-US" altLang="zh-CN" sz="20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000" b="0" i="1" smtClean="0">
                            <a:latin typeface="Cambria Math"/>
                          </a:rPr>
                          <m:t>𝑐</m:t>
                        </m:r>
                        <m:r>
                          <a:rPr lang="en-US" altLang="zh-CN" sz="2000" b="0" i="1" smtClean="0">
                            <a:latin typeface="Cambria Math"/>
                            <a:ea typeface="Cambria Math"/>
                          </a:rPr>
                          <m:t>→</m:t>
                        </m:r>
                        <m:r>
                          <a:rPr lang="en-US" altLang="zh-CN" sz="2000" b="0" i="1" smtClean="0">
                            <a:latin typeface="Cambria Math"/>
                            <a:ea typeface="Cambria Math"/>
                          </a:rPr>
                          <m:t>𝑠</m:t>
                        </m:r>
                        <m:sSup>
                          <m:sSupPr>
                            <m:ctrlPr>
                              <a:rPr lang="en-US" altLang="zh-CN" sz="20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altLang="zh-CN" sz="2000" b="0" i="1" smtClean="0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sz="2000" b="0" i="1" smtClean="0">
                                <a:latin typeface="Cambria Math"/>
                                <a:ea typeface="Cambria Math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sz="2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en-US" altLang="zh-CN" sz="20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a:rPr lang="zh-CN" altLang="en-US" sz="2000" b="0" i="1" smtClean="0">
                                    <a:latin typeface="Cambria Math"/>
                                    <a:ea typeface="Cambria Math"/>
                                  </a:rPr>
                                  <m:t>𝜈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2000" b="0" i="1" smtClean="0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sub>
                        </m:sSub>
                      </m:e>
                    </m:d>
                    <m:r>
                      <a:rPr lang="en-US" altLang="zh-CN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CN" sz="2000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000" b="0" i="1" smtClean="0"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n-US" altLang="zh-CN" sz="2000" b="0" i="1" smtClean="0">
                                <a:latin typeface="Cambria Math"/>
                              </a:rPr>
                              <m:t>𝐹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0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1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en-US" altLang="zh-CN" sz="20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2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0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altLang="zh-CN" sz="2000" b="0" i="1" smtClean="0">
                                    <a:latin typeface="Cambria Math"/>
                                  </a:rPr>
                                  <m:t>𝑐𝑠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zh-CN" sz="2000" b="0" i="1" smtClean="0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acc>
                      <m:accPr>
                        <m:chr m:val="̅"/>
                        <m:ctrlPr>
                          <a:rPr lang="en-US" altLang="zh-CN" sz="20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CN" sz="2000" b="0" i="1" smtClean="0">
                            <a:latin typeface="Cambria Math"/>
                          </a:rPr>
                          <m:t>𝑠</m:t>
                        </m:r>
                      </m:e>
                    </m:acc>
                    <m:sSup>
                      <m:sSupPr>
                        <m:ctrlPr>
                          <a:rPr lang="en-US" altLang="zh-CN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zh-CN" altLang="en-US" sz="2000" i="1" smtClean="0">
                            <a:latin typeface="Cambria Math"/>
                          </a:rPr>
                          <m:t>𝛾</m:t>
                        </m:r>
                      </m:e>
                      <m:sup>
                        <m:r>
                          <a:rPr lang="zh-CN" altLang="en-US" sz="2000" i="1" smtClean="0">
                            <a:latin typeface="Cambria Math"/>
                          </a:rPr>
                          <m:t>𝜇</m:t>
                        </m:r>
                      </m:sup>
                    </m:sSup>
                    <m:d>
                      <m:dPr>
                        <m:ctrlPr>
                          <a:rPr lang="en-US" altLang="zh-CN" sz="20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000" b="0" i="1" smtClean="0">
                            <a:latin typeface="Cambria Math"/>
                          </a:rPr>
                          <m:t>1−</m:t>
                        </m:r>
                        <m:sSub>
                          <m:sSubPr>
                            <m:ctrlPr>
                              <a:rPr lang="en-US" altLang="zh-CN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sz="2000" b="0" i="1" smtClean="0">
                                <a:latin typeface="Cambria Math"/>
                              </a:rPr>
                              <m:t>𝛾</m:t>
                            </m:r>
                          </m:e>
                          <m:sub>
                            <m:r>
                              <a:rPr lang="en-US" altLang="zh-CN" sz="2000" b="0" i="1" smtClean="0">
                                <a:latin typeface="Cambria Math"/>
                              </a:rPr>
                              <m:t>5</m:t>
                            </m:r>
                          </m:sub>
                        </m:sSub>
                      </m:e>
                    </m:d>
                    <m:r>
                      <a:rPr lang="en-US" altLang="zh-CN" sz="2000" b="0" i="1" smtClean="0">
                        <a:latin typeface="Cambria Math"/>
                      </a:rPr>
                      <m:t>𝑐</m:t>
                    </m:r>
                    <m:sSub>
                      <m:sSubPr>
                        <m:ctrlPr>
                          <a:rPr lang="en-US" altLang="zh-CN" sz="2000" b="0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altLang="zh-CN" sz="20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zh-CN" altLang="en-US" sz="2000" b="0" i="1" smtClean="0">
                                <a:latin typeface="Cambria Math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altLang="zh-CN" sz="2000" b="0" i="1" smtClean="0">
                            <a:latin typeface="Cambria Math"/>
                          </a:rPr>
                          <m:t>𝑒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sz="2000" b="0" i="1" smtClean="0">
                            <a:latin typeface="Cambria Math"/>
                          </a:rPr>
                          <m:t>𝛾</m:t>
                        </m:r>
                      </m:e>
                      <m:sub>
                        <m:r>
                          <a:rPr lang="zh-CN" altLang="en-US" sz="2000" b="0" i="1" smtClean="0">
                            <a:latin typeface="Cambria Math"/>
                          </a:rPr>
                          <m:t>𝜇</m:t>
                        </m:r>
                      </m:sub>
                    </m:sSub>
                    <m:d>
                      <m:dPr>
                        <m:ctrlPr>
                          <a:rPr lang="en-US" altLang="zh-CN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000" b="0" i="1" smtClean="0">
                            <a:latin typeface="Cambria Math"/>
                          </a:rPr>
                          <m:t>1−</m:t>
                        </m:r>
                        <m:sSub>
                          <m:sSubPr>
                            <m:ctrlPr>
                              <a:rPr lang="en-US" altLang="zh-CN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sz="2000" b="0" i="1" smtClean="0">
                                <a:latin typeface="Cambria Math"/>
                              </a:rPr>
                              <m:t>𝛾</m:t>
                            </m:r>
                          </m:e>
                          <m:sub>
                            <m:r>
                              <a:rPr lang="en-US" altLang="zh-CN" sz="2000" b="0" i="1" smtClean="0">
                                <a:latin typeface="Cambria Math"/>
                              </a:rPr>
                              <m:t>5</m:t>
                            </m:r>
                          </m:sub>
                        </m:sSub>
                      </m:e>
                    </m:d>
                    <m:r>
                      <a:rPr lang="en-US" altLang="zh-CN" sz="2000" b="0" i="1" smtClean="0">
                        <a:latin typeface="Cambria Math"/>
                      </a:rPr>
                      <m:t>𝑒</m:t>
                    </m:r>
                  </m:oMath>
                </a14:m>
                <a:r>
                  <a:rPr lang="zh-CN" altLang="en-US" sz="2000" dirty="0" smtClean="0"/>
                  <a:t>  </a:t>
                </a:r>
                <a:endParaRPr lang="zh-CN" altLang="en-US" sz="2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795" y="1340768"/>
                <a:ext cx="7651637" cy="55688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08795" y="2074380"/>
                <a:ext cx="29683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SzPct val="7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𝑆</m:t>
                          </m:r>
                          <m:r>
                            <a:rPr lang="en-US" altLang="zh-CN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altLang="zh-CN" b="0" i="1" smtClean="0">
                              <a:latin typeface="Cambria Math"/>
                            </a:rPr>
                            <m:t>𝑝</m:t>
                          </m:r>
                          <m:r>
                            <a:rPr lang="en-US" altLang="zh-CN" b="0" i="1" smtClean="0">
                              <a:latin typeface="Cambria Math"/>
                            </a:rPr>
                            <m:t>)</m:t>
                          </m:r>
                        </m:e>
                        <m:e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𝑠</m:t>
                              </m:r>
                            </m:e>
                          </m:acc>
                          <m:sSup>
                            <m:s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n-US" i="1">
                                  <a:latin typeface="Cambria Math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zh-CN" altLang="en-US" i="1">
                                  <a:latin typeface="Cambria Math"/>
                                </a:rPr>
                                <m:t>𝜇</m:t>
                              </m:r>
                            </m:sup>
                          </m:sSup>
                          <m:r>
                            <a:rPr lang="en-US" altLang="zh-CN" i="1">
                              <a:latin typeface="Cambria Math"/>
                            </a:rPr>
                            <m:t>𝑐</m:t>
                          </m:r>
                        </m:e>
                        <m:e>
                          <m:sSub>
                            <m:sSubPr>
                              <m:ctrlPr>
                                <a:rPr lang="en-US" altLang="zh-CN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altLang="zh-CN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𝑞</m:t>
                              </m:r>
                            </m:e>
                          </m:d>
                        </m:e>
                      </m:d>
                      <m:r>
                        <a:rPr lang="en-US" altLang="zh-CN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795" y="2074380"/>
                <a:ext cx="2968312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64091" y="2713732"/>
                <a:ext cx="5537606" cy="4113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SzPct val="700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/>
                            </a:rPr>
                            <m:t>𝑆</m:t>
                          </m:r>
                          <m:d>
                            <m:d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</m:d>
                        </m:e>
                        <m:e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𝑠</m:t>
                              </m:r>
                            </m:e>
                          </m:acc>
                          <m:sSup>
                            <m:sSup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zh-CN" altLang="en-US" i="1">
                                  <a:latin typeface="Cambria Math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zh-CN" altLang="en-US" i="1">
                                  <a:latin typeface="Cambria Math"/>
                                </a:rPr>
                                <m:t>𝜇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i="1">
                                  <a:latin typeface="Cambria Math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/>
                                </a:rPr>
                                <m:t>5</m:t>
                              </m:r>
                            </m:sub>
                          </m:sSub>
                          <m:r>
                            <a:rPr lang="en-US" altLang="zh-CN" i="1">
                              <a:latin typeface="Cambria Math"/>
                            </a:rPr>
                            <m:t>𝑐</m:t>
                          </m:r>
                        </m:e>
                        <m:e>
                          <m:sSub>
                            <m:sSub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n-US" altLang="zh-CN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𝑞</m:t>
                              </m:r>
                            </m:e>
                          </m:d>
                        </m:e>
                      </m:d>
                      <m:r>
                        <a:rPr lang="en-US" altLang="zh-CN" b="0" i="1" smtClean="0">
                          <a:latin typeface="Cambria Math"/>
                        </a:rPr>
                        <m:t>=−</m:t>
                      </m:r>
                      <m:r>
                        <a:rPr lang="en-US" altLang="zh-CN" b="0" i="1" smtClean="0">
                          <a:latin typeface="Cambria Math"/>
                        </a:rPr>
                        <m:t>𝑖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/>
                                </a:rPr>
                                <m:t>+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zh-CN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0" i="1" smtClean="0">
                                      <a:latin typeface="Cambria Math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sSub>
                            <m:sSubPr>
                              <m:ctrlPr>
                                <a:rPr lang="en-US" altLang="zh-CN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zh-CN" altLang="en-US" b="0" i="1" smtClean="0">
                                  <a:latin typeface="Cambria Math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/>
                                </a:rPr>
                                <m:t>−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zh-CN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sSub>
                            <m:sSubPr>
                              <m:ctrlPr>
                                <a:rPr lang="en-US" altLang="zh-CN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zh-CN" altLang="en-US" i="1">
                                  <a:latin typeface="Cambria Math"/>
                                </a:rPr>
                                <m:t>𝜇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091" y="2713732"/>
                <a:ext cx="5537606" cy="411395"/>
              </a:xfrm>
              <a:prstGeom prst="rect">
                <a:avLst/>
              </a:prstGeom>
              <a:blipFill rotWithShape="1">
                <a:blip r:embed="rId6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5877566"/>
              </p:ext>
            </p:extLst>
          </p:nvPr>
        </p:nvGraphicFramePr>
        <p:xfrm>
          <a:off x="128703" y="3501008"/>
          <a:ext cx="8924230" cy="231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307" name="Equation" r:id="rId7" imgW="6260760" imgH="1409400" progId="Equation.DSMT4">
                  <p:embed/>
                </p:oleObj>
              </mc:Choice>
              <mc:Fallback>
                <p:oleObj name="Equation" r:id="rId7" imgW="6260760" imgH="1409400" progId="Equation.DSMT4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703" y="3501008"/>
                        <a:ext cx="8924230" cy="2316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607620" y="6406149"/>
            <a:ext cx="6428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70000"/>
            </a:pPr>
            <a:r>
              <a:rPr lang="en-US" altLang="zh-CN" dirty="0" smtClean="0"/>
              <a:t>arXiv:1011.3901 [</a:t>
            </a:r>
            <a:r>
              <a:rPr lang="en-US" altLang="zh-CN" dirty="0" err="1" smtClean="0"/>
              <a:t>hep-ph</a:t>
            </a:r>
            <a:r>
              <a:rPr lang="en-US" altLang="zh-CN" dirty="0" smtClean="0"/>
              <a:t>] Yan-Jun Sun, </a:t>
            </a:r>
            <a:r>
              <a:rPr lang="en-US" altLang="zh-CN" dirty="0" err="1" smtClean="0"/>
              <a:t>Zuo</a:t>
            </a:r>
            <a:r>
              <a:rPr lang="en-US" altLang="zh-CN" dirty="0" smtClean="0"/>
              <a:t>-Hong Li and Tao Huang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6701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05685" y="87015"/>
                <a:ext cx="66295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 smtClean="0"/>
                  <a:t>4. Distribution amplitudes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400" i="1">
                            <a:latin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en-US" altLang="zh-CN" sz="2400" dirty="0" smtClean="0"/>
                  <a:t> and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sz="2400" i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sz="2400" b="0" i="1" smtClean="0">
                            <a:latin typeface="Cambria Math"/>
                          </a:rPr>
                          <m:t>50</m:t>
                        </m:r>
                        <m:r>
                          <a:rPr lang="en-US" altLang="zh-CN" sz="2400" i="1"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sz="2400" dirty="0" smtClean="0"/>
                  <a:t> </a:t>
                </a:r>
                <a:endParaRPr lang="zh-CN" altLang="en-US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685" y="87015"/>
                <a:ext cx="6629507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1379" t="-10526" b="-289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66688" y="548680"/>
                <a:ext cx="66210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SzPct val="70000"/>
                </a:pPr>
                <a:r>
                  <a:rPr lang="en-US" altLang="zh-CN" dirty="0" smtClean="0"/>
                  <a:t>The light-cone  distributions of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𝑆</m:t>
                    </m:r>
                  </m:oMath>
                </a14:m>
                <a:r>
                  <a:rPr lang="en-US" altLang="zh-CN" dirty="0" smtClean="0"/>
                  <a:t> made up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𝑞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𝑞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dirty="0" smtClean="0"/>
                  <a:t> can be defined as: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688" y="548680"/>
                <a:ext cx="6621043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737" t="-8197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0607693"/>
              </p:ext>
            </p:extLst>
          </p:nvPr>
        </p:nvGraphicFramePr>
        <p:xfrm>
          <a:off x="711200" y="817563"/>
          <a:ext cx="7745413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889" name="Equation" r:id="rId5" imgW="4356000" imgH="1117440" progId="Equation.DSMT4">
                  <p:embed/>
                </p:oleObj>
              </mc:Choice>
              <mc:Fallback>
                <p:oleObj name="Equation" r:id="rId5" imgW="4356000" imgH="1117440" progId="Equation.DSMT4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1200" y="817563"/>
                        <a:ext cx="7745413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99186" y="2636912"/>
                <a:ext cx="34367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SzPct val="70000"/>
                </a:pPr>
                <a:r>
                  <a:rPr lang="en-US" altLang="zh-CN" dirty="0" smtClean="0"/>
                  <a:t>Where 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𝑧</m:t>
                    </m:r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  <m:r>
                      <a:rPr lang="en-US" altLang="zh-CN" b="0" i="1" smtClean="0">
                        <a:latin typeface="Cambria Math"/>
                      </a:rPr>
                      <m:t>𝑥</m:t>
                    </m:r>
                    <m:r>
                      <a:rPr lang="en-US" altLang="zh-CN" b="0" i="1" smtClean="0">
                        <a:latin typeface="Cambria Math"/>
                      </a:rPr>
                      <m:t>−</m:t>
                    </m:r>
                    <m:r>
                      <a:rPr lang="en-US" altLang="zh-CN" b="0" i="1" smtClean="0">
                        <a:latin typeface="Cambria Math"/>
                      </a:rPr>
                      <m:t>𝑦</m:t>
                    </m:r>
                  </m:oMath>
                </a14:m>
                <a:r>
                  <a:rPr lang="en-US" altLang="zh-CN" dirty="0" smtClean="0"/>
                  <a:t>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en-US" altLang="zh-CN" b="0" i="1" smtClean="0">
                        <a:latin typeface="Cambria Math"/>
                      </a:rPr>
                      <m:t>=1−</m:t>
                    </m:r>
                    <m:r>
                      <a:rPr lang="en-US" altLang="zh-CN" b="0" i="1" smtClean="0">
                        <a:latin typeface="Cambria Math"/>
                      </a:rPr>
                      <m:t>𝑢</m:t>
                    </m:r>
                  </m:oMath>
                </a14:m>
                <a:r>
                  <a:rPr lang="en-US" altLang="zh-CN" dirty="0" smtClean="0"/>
                  <a:t> and 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86" y="2636912"/>
                <a:ext cx="3436710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1599" t="-8333" r="-710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0730931"/>
              </p:ext>
            </p:extLst>
          </p:nvPr>
        </p:nvGraphicFramePr>
        <p:xfrm>
          <a:off x="971600" y="2924944"/>
          <a:ext cx="7056783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890" name="Equation" r:id="rId8" imgW="3746160" imgH="330120" progId="Equation.DSMT4">
                  <p:embed/>
                </p:oleObj>
              </mc:Choice>
              <mc:Fallback>
                <p:oleObj name="Equation" r:id="rId8" imgW="3746160" imgH="330120" progId="Equation.DSMT4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2924944"/>
                        <a:ext cx="7056783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07504" y="3501008"/>
                <a:ext cx="8888972" cy="3760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SzPct val="70000"/>
                </a:pPr>
                <a:r>
                  <a:rPr lang="en-US" altLang="zh-CN" dirty="0" smtClean="0"/>
                  <a:t>The vector current decay constant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altLang="zh-CN" dirty="0" smtClean="0"/>
                  <a:t> and  the scalar density decay constant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𝑓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altLang="zh-CN" dirty="0" smtClean="0"/>
                  <a:t> are defined as: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3501008"/>
                <a:ext cx="8888972" cy="376065"/>
              </a:xfrm>
              <a:prstGeom prst="rect">
                <a:avLst/>
              </a:prstGeom>
              <a:blipFill rotWithShape="1">
                <a:blip r:embed="rId10"/>
                <a:stretch>
                  <a:fillRect l="-617" t="-4839" b="-258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8383235"/>
              </p:ext>
            </p:extLst>
          </p:nvPr>
        </p:nvGraphicFramePr>
        <p:xfrm>
          <a:off x="1435100" y="3941763"/>
          <a:ext cx="623252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891" name="Equation" r:id="rId11" imgW="3504960" imgH="279360" progId="Equation.DSMT4">
                  <p:embed/>
                </p:oleObj>
              </mc:Choice>
              <mc:Fallback>
                <p:oleObj name="Equation" r:id="rId11" imgW="3504960" imgH="279360" progId="Equation.DSMT4">
                  <p:embed/>
                  <p:pic>
                    <p:nvPicPr>
                      <p:cNvPr id="0" name="对象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5100" y="3941763"/>
                        <a:ext cx="6232525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2740444"/>
              </p:ext>
            </p:extLst>
          </p:nvPr>
        </p:nvGraphicFramePr>
        <p:xfrm>
          <a:off x="654050" y="4338638"/>
          <a:ext cx="5962650" cy="2474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3892" name="Equation" r:id="rId13" imgW="3352680" imgH="1396800" progId="Equation.DSMT4">
                  <p:embed/>
                </p:oleObj>
              </mc:Choice>
              <mc:Fallback>
                <p:oleObj name="Equation" r:id="rId13" imgW="3352680" imgH="139680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050" y="4338638"/>
                        <a:ext cx="5962650" cy="2474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7026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653996"/>
              </p:ext>
            </p:extLst>
          </p:nvPr>
        </p:nvGraphicFramePr>
        <p:xfrm>
          <a:off x="423863" y="288925"/>
          <a:ext cx="7432675" cy="247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412" name="Equation" r:id="rId3" imgW="4178160" imgH="1396800" progId="Equation.DSMT4">
                  <p:embed/>
                </p:oleObj>
              </mc:Choice>
              <mc:Fallback>
                <p:oleObj name="Equation" r:id="rId3" imgW="4178160" imgH="139680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863" y="288925"/>
                        <a:ext cx="7432675" cy="2473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4766438"/>
              </p:ext>
            </p:extLst>
          </p:nvPr>
        </p:nvGraphicFramePr>
        <p:xfrm>
          <a:off x="323528" y="2996952"/>
          <a:ext cx="7723187" cy="143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413" name="Equation" r:id="rId5" imgW="4343400" imgH="812520" progId="Equation.DSMT4">
                  <p:embed/>
                </p:oleObj>
              </mc:Choice>
              <mc:Fallback>
                <p:oleObj name="Equation" r:id="rId5" imgW="4343400" imgH="81252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2996952"/>
                        <a:ext cx="7723187" cy="1438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3959579"/>
              </p:ext>
            </p:extLst>
          </p:nvPr>
        </p:nvGraphicFramePr>
        <p:xfrm>
          <a:off x="395536" y="4581128"/>
          <a:ext cx="7813675" cy="1439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414" name="Equation" r:id="rId7" imgW="4394160" imgH="812520" progId="Equation.DSMT4">
                  <p:embed/>
                </p:oleObj>
              </mc:Choice>
              <mc:Fallback>
                <p:oleObj name="Equation" r:id="rId7" imgW="4394160" imgH="812520" progId="Equation.DSMT4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4581128"/>
                        <a:ext cx="7813675" cy="1439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6918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3218" y="5877272"/>
            <a:ext cx="7707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70000"/>
            </a:pPr>
            <a:r>
              <a:rPr lang="en-US" altLang="zh-CN" dirty="0" smtClean="0"/>
              <a:t>arXiv:0508104 [</a:t>
            </a:r>
            <a:r>
              <a:rPr lang="en-US" altLang="zh-CN" dirty="0" err="1" smtClean="0"/>
              <a:t>hep-ph</a:t>
            </a:r>
            <a:r>
              <a:rPr lang="en-US" altLang="zh-CN" dirty="0" smtClean="0"/>
              <a:t>] </a:t>
            </a:r>
            <a:r>
              <a:rPr lang="en-US" altLang="zh-CN" dirty="0" err="1" smtClean="0"/>
              <a:t>Hai</a:t>
            </a:r>
            <a:r>
              <a:rPr lang="en-US" altLang="zh-CN" dirty="0" smtClean="0"/>
              <a:t>-Yang Cheng, Chun-</a:t>
            </a:r>
            <a:r>
              <a:rPr lang="en-US" altLang="zh-CN" dirty="0" err="1" smtClean="0"/>
              <a:t>Khiang</a:t>
            </a:r>
            <a:r>
              <a:rPr lang="en-US" altLang="zh-CN" dirty="0" smtClean="0"/>
              <a:t> Chua and </a:t>
            </a:r>
            <a:r>
              <a:rPr lang="en-US" altLang="zh-CN" dirty="0" err="1" smtClean="0"/>
              <a:t>Kwei</a:t>
            </a:r>
            <a:r>
              <a:rPr lang="en-US" altLang="zh-CN" dirty="0" smtClean="0"/>
              <a:t>-Chou Yang</a:t>
            </a:r>
            <a:endParaRPr lang="en-US" altLang="zh-CN" dirty="0"/>
          </a:p>
        </p:txBody>
      </p:sp>
      <p:sp>
        <p:nvSpPr>
          <p:cNvPr id="6" name="TextBox 5"/>
          <p:cNvSpPr txBox="1"/>
          <p:nvPr/>
        </p:nvSpPr>
        <p:spPr>
          <a:xfrm>
            <a:off x="370157" y="6228020"/>
            <a:ext cx="6987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70000"/>
            </a:pPr>
            <a:r>
              <a:rPr lang="en-US" altLang="zh-CN" dirty="0" smtClean="0"/>
              <a:t>arXiv:0804.2204 [</a:t>
            </a:r>
            <a:r>
              <a:rPr lang="en-US" altLang="zh-CN" dirty="0" err="1" smtClean="0"/>
              <a:t>hep-ph</a:t>
            </a:r>
            <a:r>
              <a:rPr lang="en-US" altLang="zh-CN" dirty="0" smtClean="0"/>
              <a:t>] Yu-</a:t>
            </a:r>
            <a:r>
              <a:rPr lang="en-US" altLang="zh-CN" dirty="0"/>
              <a:t>M</a:t>
            </a:r>
            <a:r>
              <a:rPr lang="en-US" altLang="zh-CN" dirty="0" smtClean="0"/>
              <a:t>ing Wang, M. Jamil </a:t>
            </a:r>
            <a:r>
              <a:rPr lang="en-US" altLang="zh-CN" dirty="0" err="1" smtClean="0"/>
              <a:t>Aslam</a:t>
            </a:r>
            <a:r>
              <a:rPr lang="en-US" altLang="zh-CN" dirty="0" smtClean="0"/>
              <a:t> and </a:t>
            </a:r>
            <a:r>
              <a:rPr lang="en-US" altLang="zh-CN" dirty="0" err="1" smtClean="0"/>
              <a:t>Cai</a:t>
            </a:r>
            <a:r>
              <a:rPr lang="en-US" altLang="zh-CN" dirty="0" smtClean="0"/>
              <a:t>-Dian </a:t>
            </a:r>
            <a:r>
              <a:rPr lang="en-US" altLang="zh-CN" dirty="0" err="1" smtClean="0"/>
              <a:t>lu</a:t>
            </a:r>
            <a:endParaRPr lang="en-US" altLang="zh-CN" dirty="0"/>
          </a:p>
        </p:txBody>
      </p:sp>
      <p:sp>
        <p:nvSpPr>
          <p:cNvPr id="7" name="TextBox 6"/>
          <p:cNvSpPr txBox="1"/>
          <p:nvPr/>
        </p:nvSpPr>
        <p:spPr>
          <a:xfrm>
            <a:off x="407577" y="5507940"/>
            <a:ext cx="6428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SzPct val="70000"/>
            </a:pPr>
            <a:r>
              <a:rPr lang="en-US" altLang="zh-CN" dirty="0" smtClean="0"/>
              <a:t>arXiv:1011.3901 [</a:t>
            </a:r>
            <a:r>
              <a:rPr lang="en-US" altLang="zh-CN" dirty="0" err="1" smtClean="0"/>
              <a:t>hep-ph</a:t>
            </a:r>
            <a:r>
              <a:rPr lang="en-US" altLang="zh-CN" dirty="0" smtClean="0"/>
              <a:t>] Yan-Jun Sun, </a:t>
            </a:r>
            <a:r>
              <a:rPr lang="en-US" altLang="zh-CN" dirty="0" err="1" smtClean="0"/>
              <a:t>Zuo</a:t>
            </a:r>
            <a:r>
              <a:rPr lang="en-US" altLang="zh-CN" dirty="0" smtClean="0"/>
              <a:t>-Hong Li and Tao Huang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79512" y="332656"/>
                <a:ext cx="15960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SzPct val="70000"/>
                </a:pPr>
                <a:r>
                  <a:rPr lang="en-US" altLang="zh-CN" dirty="0"/>
                  <a:t>a</a:t>
                </a:r>
                <a:r>
                  <a:rPr lang="en-US" altLang="zh-CN" dirty="0" smtClean="0"/>
                  <a:t>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</a:rPr>
                      <m:t>(980)</m:t>
                    </m:r>
                  </m:oMath>
                </a14:m>
                <a:r>
                  <a:rPr lang="en-US" altLang="zh-CN" dirty="0" smtClean="0"/>
                  <a:t>: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332656"/>
                <a:ext cx="1596014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3053" t="-8333" r="-2290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3406793"/>
              </p:ext>
            </p:extLst>
          </p:nvPr>
        </p:nvGraphicFramePr>
        <p:xfrm>
          <a:off x="1339190" y="1124744"/>
          <a:ext cx="4565650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697" name="Equation" r:id="rId4" imgW="2679480" imgH="583920" progId="Equation.DSMT4">
                  <p:embed/>
                </p:oleObj>
              </mc:Choice>
              <mc:Fallback>
                <p:oleObj name="Equation" r:id="rId4" imgW="2679480" imgH="58392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9190" y="1124744"/>
                        <a:ext cx="4565650" cy="109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79512" y="2780928"/>
                <a:ext cx="15960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SzPct val="70000"/>
                </a:pPr>
                <a:r>
                  <a:rPr lang="en-US" altLang="zh-CN" dirty="0" smtClean="0"/>
                  <a:t>as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</a:rPr>
                      <m:t>(500)</m:t>
                    </m:r>
                  </m:oMath>
                </a14:m>
                <a:r>
                  <a:rPr lang="en-US" altLang="zh-CN" dirty="0" smtClean="0"/>
                  <a:t>: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780928"/>
                <a:ext cx="1596014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3053" t="-8197" r="-2290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9548036"/>
              </p:ext>
            </p:extLst>
          </p:nvPr>
        </p:nvGraphicFramePr>
        <p:xfrm>
          <a:off x="1403648" y="3645024"/>
          <a:ext cx="4284663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698" name="Equation" r:id="rId7" imgW="2514600" imgH="583920" progId="Equation.DSMT4">
                  <p:embed/>
                </p:oleObj>
              </mc:Choice>
              <mc:Fallback>
                <p:oleObj name="Equation" r:id="rId7" imgW="2514600" imgH="5839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3645024"/>
                        <a:ext cx="4284663" cy="109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9944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79512" y="116632"/>
                <a:ext cx="884312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Clr>
                    <a:srgbClr val="C00000"/>
                  </a:buClr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As for the moments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zh-CN" i="1" smtClean="0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zh-CN" altLang="en-US" i="1" smtClean="0">
                                <a:latin typeface="Cambria Math"/>
                              </a:rPr>
                              <m:t>𝜉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altLang="zh-CN" dirty="0" smtClean="0"/>
                  <a:t> and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𝜉</m:t>
                            </m:r>
                          </m:e>
                          <m:sub>
                            <m:r>
                              <a:rPr lang="zh-CN" altLang="en-US" i="1" smtClean="0">
                                <a:latin typeface="Cambria Math"/>
                              </a:rPr>
                              <m:t>𝜎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/>
                              </a:rPr>
                              <m:t>𝑛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altLang="zh-CN" dirty="0" smtClean="0"/>
                  <a:t> for twist-3 LCDAs, the </a:t>
                </a:r>
                <a:r>
                  <a:rPr lang="en-US" altLang="zh-CN" dirty="0"/>
                  <a:t>sum rules have </a:t>
                </a:r>
                <a:r>
                  <a:rPr lang="en-US" altLang="zh-CN" dirty="0" smtClean="0"/>
                  <a:t>been  computed </a:t>
                </a:r>
              </a:p>
              <a:p>
                <a:pPr>
                  <a:buClr>
                    <a:srgbClr val="C00000"/>
                  </a:buClr>
                  <a:buSzPct val="70000"/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 by  </a:t>
                </a:r>
                <a:r>
                  <a:rPr lang="en-US" altLang="zh-CN" dirty="0" err="1" smtClean="0"/>
                  <a:t>hua</a:t>
                </a:r>
                <a:r>
                  <a:rPr lang="en-US" altLang="zh-CN" dirty="0" smtClean="0"/>
                  <a:t>-Yong Han et al.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16632"/>
                <a:ext cx="8843126" cy="646331"/>
              </a:xfrm>
              <a:prstGeom prst="rect">
                <a:avLst/>
              </a:prstGeom>
              <a:blipFill rotWithShape="1">
                <a:blip r:embed="rId2"/>
                <a:stretch>
                  <a:fillRect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93317" y="6277962"/>
            <a:ext cx="8816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70000"/>
            </a:pPr>
            <a:r>
              <a:rPr lang="en-US" altLang="zh-CN" dirty="0" smtClean="0"/>
              <a:t>arXiv:1301.3978 [</a:t>
            </a:r>
            <a:r>
              <a:rPr lang="en-US" altLang="zh-CN" dirty="0" err="1" smtClean="0"/>
              <a:t>hep-ph</a:t>
            </a:r>
            <a:r>
              <a:rPr lang="en-US" altLang="zh-CN" dirty="0" smtClean="0"/>
              <a:t>] </a:t>
            </a:r>
            <a:r>
              <a:rPr lang="en-US" altLang="zh-CN" dirty="0" err="1" smtClean="0"/>
              <a:t>hua</a:t>
            </a:r>
            <a:r>
              <a:rPr lang="en-US" altLang="zh-CN" dirty="0" smtClean="0"/>
              <a:t>-Yong Han, Xing-Gang Wu, Hai-Bing Fu and </a:t>
            </a:r>
            <a:r>
              <a:rPr lang="en-US" altLang="zh-CN" dirty="0" err="1" smtClean="0"/>
              <a:t>Qiong-Lian</a:t>
            </a:r>
            <a:r>
              <a:rPr lang="en-US" altLang="zh-CN" dirty="0" smtClean="0"/>
              <a:t> Zhang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159059" y="692696"/>
                <a:ext cx="8791574" cy="9300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Clr>
                    <a:srgbClr val="C00000"/>
                  </a:buClr>
                  <a:buSzPct val="70000"/>
                  <a:buFont typeface="Wingdings" panose="05000000000000000000" pitchFamily="2" charset="2"/>
                  <a:buChar char="l"/>
                </a:pPr>
                <a:r>
                  <a:rPr lang="en-US" altLang="zh-CN" dirty="0" smtClean="0"/>
                  <a:t>Taking the scalar masses as inputs and setting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/>
                      </a:rPr>
                      <m:t>𝑛</m:t>
                    </m:r>
                    <m:r>
                      <a:rPr lang="en-US" altLang="zh-CN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altLang="zh-CN" dirty="0" smtClean="0"/>
                  <a:t> for the moment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i="1" smtClean="0">
                            <a:latin typeface="Cambria Math"/>
                          </a:rPr>
                          <m:t>𝜙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altLang="zh-CN" dirty="0" smtClean="0"/>
                  <a:t> (such as the </a:t>
                </a:r>
              </a:p>
              <a:p>
                <a:r>
                  <a:rPr lang="en-US" altLang="zh-CN" dirty="0" smtClean="0"/>
                  <a:t>       moment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zh-CN" i="1" smtClean="0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zh-CN" altLang="en-US" i="1" smtClean="0">
                                <a:latin typeface="Cambria Math"/>
                              </a:rPr>
                              <m:t>𝜉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US" altLang="zh-CN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US" altLang="zh-CN" dirty="0" smtClean="0"/>
                  <a:t> ), we can derive the sum rules for the </a:t>
                </a:r>
                <a:r>
                  <a:rPr lang="en-US" altLang="zh-CN" dirty="0"/>
                  <a:t>decay constant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zh-CN" i="1">
                                <a:latin typeface="Cambria Math"/>
                              </a:rPr>
                              <m:t>𝑓</m:t>
                            </m:r>
                          </m:e>
                        </m:acc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altLang="zh-CN" dirty="0"/>
                  <a:t> </a:t>
                </a:r>
                <a:r>
                  <a:rPr lang="en-US" altLang="zh-CN" dirty="0" smtClean="0"/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en-US" altLang="zh-CN" dirty="0" smtClean="0"/>
                  <a:t> , </a:t>
                </a:r>
              </a:p>
              <a:p>
                <a:r>
                  <a:rPr lang="en-US" altLang="zh-CN" dirty="0" smtClean="0">
                    <a:ea typeface="Cambria Math"/>
                  </a:rPr>
                  <a:t>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980</m:t>
                        </m:r>
                      </m:e>
                    </m:d>
                  </m:oMath>
                </a14:m>
                <a:r>
                  <a:rPr lang="en-US" altLang="zh-CN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50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en-US" altLang="zh-CN" dirty="0" smtClean="0"/>
                  <a:t>.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059" y="692696"/>
                <a:ext cx="8791574" cy="930063"/>
              </a:xfrm>
              <a:prstGeom prst="rect">
                <a:avLst/>
              </a:prstGeom>
              <a:blipFill rotWithShape="1">
                <a:blip r:embed="rId3"/>
                <a:stretch>
                  <a:fillRect t="-3289" b="-98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矩形 11"/>
          <p:cNvSpPr/>
          <p:nvPr/>
        </p:nvSpPr>
        <p:spPr>
          <a:xfrm>
            <a:off x="148132" y="4725144"/>
            <a:ext cx="85283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C00000"/>
              </a:buClr>
              <a:buSzPct val="70000"/>
              <a:buFont typeface="Wingdings" panose="05000000000000000000" pitchFamily="2" charset="2"/>
              <a:buChar char="l"/>
            </a:pPr>
            <a:r>
              <a:rPr lang="en-US" altLang="zh-CN" dirty="0" smtClean="0"/>
              <a:t>The red line is the ratio of the contribution from the higher excited resonances </a:t>
            </a:r>
            <a:r>
              <a:rPr lang="en-US" altLang="zh-CN" dirty="0"/>
              <a:t>and </a:t>
            </a:r>
            <a:r>
              <a:rPr lang="en-US" altLang="zh-CN" dirty="0" smtClean="0"/>
              <a:t>continuum states</a:t>
            </a:r>
            <a:r>
              <a:rPr lang="en-US" altLang="zh-CN" dirty="0" smtClean="0"/>
              <a:t>.</a:t>
            </a:r>
          </a:p>
          <a:p>
            <a:pPr>
              <a:buClr>
                <a:srgbClr val="C00000"/>
              </a:buClr>
              <a:buSzPct val="70000"/>
            </a:pPr>
            <a:endParaRPr lang="en-US" altLang="zh-CN" dirty="0" smtClean="0"/>
          </a:p>
          <a:p>
            <a:pPr marL="285750" indent="-285750">
              <a:buClr>
                <a:srgbClr val="FF0000"/>
              </a:buClr>
              <a:buSzPct val="70000"/>
              <a:buFont typeface="Wingdings" panose="05000000000000000000" pitchFamily="2" charset="2"/>
              <a:buChar char="l"/>
            </a:pPr>
            <a:r>
              <a:rPr lang="en-US" altLang="zh-CN" dirty="0" smtClean="0"/>
              <a:t> the green </a:t>
            </a:r>
            <a:r>
              <a:rPr lang="en-US" altLang="zh-CN" dirty="0"/>
              <a:t>line is the </a:t>
            </a:r>
            <a:r>
              <a:rPr lang="en-US" altLang="zh-CN" dirty="0" smtClean="0"/>
              <a:t>ratio of </a:t>
            </a:r>
            <a:r>
              <a:rPr lang="en-US" altLang="zh-CN" dirty="0"/>
              <a:t>the contribution from the </a:t>
            </a:r>
            <a:r>
              <a:rPr lang="en-US" altLang="zh-CN" dirty="0" smtClean="0"/>
              <a:t>dimension-six condensate</a:t>
            </a:r>
            <a:r>
              <a:rPr lang="en-US" altLang="zh-CN" dirty="0"/>
              <a:t>.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44" y="1948816"/>
            <a:ext cx="2722446" cy="237626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182552"/>
            <a:ext cx="3171304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80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26022</TotalTime>
  <Words>6841</Words>
  <Application>Microsoft Office PowerPoint</Application>
  <PresentationFormat>全屏显示(4:3)</PresentationFormat>
  <Paragraphs>300</Paragraphs>
  <Slides>34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37" baseType="lpstr">
      <vt:lpstr>Office 主题​​</vt:lpstr>
      <vt:lpstr>Equation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cxd</dc:creator>
  <cp:lastModifiedBy>微软用户</cp:lastModifiedBy>
  <cp:revision>1436</cp:revision>
  <dcterms:created xsi:type="dcterms:W3CDTF">2016-03-22T13:06:00Z</dcterms:created>
  <dcterms:modified xsi:type="dcterms:W3CDTF">2018-07-30T15:28:45Z</dcterms:modified>
</cp:coreProperties>
</file>